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1" r:id="rId4"/>
    <p:sldId id="258" r:id="rId5"/>
    <p:sldId id="259" r:id="rId6"/>
    <p:sldId id="275" r:id="rId7"/>
    <p:sldId id="260" r:id="rId8"/>
    <p:sldId id="269" r:id="rId9"/>
    <p:sldId id="270" r:id="rId10"/>
    <p:sldId id="271" r:id="rId11"/>
    <p:sldId id="272" r:id="rId12"/>
    <p:sldId id="273" r:id="rId13"/>
    <p:sldId id="274" r:id="rId14"/>
    <p:sldId id="261" r:id="rId15"/>
    <p:sldId id="262" r:id="rId16"/>
    <p:sldId id="267" r:id="rId17"/>
    <p:sldId id="265" r:id="rId18"/>
    <p:sldId id="263" r:id="rId19"/>
    <p:sldId id="264" r:id="rId20"/>
    <p:sldId id="266" r:id="rId21"/>
    <p:sldId id="268" r:id="rId22"/>
    <p:sldId id="276" r:id="rId23"/>
    <p:sldId id="277" r:id="rId24"/>
    <p:sldId id="293" r:id="rId25"/>
    <p:sldId id="278" r:id="rId26"/>
    <p:sldId id="279" r:id="rId27"/>
    <p:sldId id="292" r:id="rId28"/>
    <p:sldId id="280" r:id="rId29"/>
    <p:sldId id="281" r:id="rId30"/>
    <p:sldId id="282" r:id="rId31"/>
    <p:sldId id="283" r:id="rId32"/>
    <p:sldId id="285" r:id="rId33"/>
    <p:sldId id="288" r:id="rId34"/>
    <p:sldId id="286" r:id="rId35"/>
    <p:sldId id="287" r:id="rId36"/>
    <p:sldId id="289" r:id="rId37"/>
    <p:sldId id="294" r:id="rId38"/>
    <p:sldId id="29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dornoff@waterloo-ia.org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Retail in 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John Dornoff</a:t>
            </a:r>
          </a:p>
          <a:p>
            <a:r>
              <a:rPr lang="en-US" dirty="0" smtClean="0"/>
              <a:t>City of Waterloo, </a:t>
            </a:r>
            <a:r>
              <a:rPr lang="en-US" dirty="0" smtClean="0"/>
              <a:t>Iowa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18</a:t>
            </a:r>
            <a:r>
              <a:rPr lang="en-US" baseline="30000" dirty="0" smtClean="0"/>
              <a:t>th</a:t>
            </a:r>
            <a:r>
              <a:rPr lang="en-US" dirty="0" smtClean="0"/>
              <a:t> Century to 1962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0594" y="6109854"/>
            <a:ext cx="2967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DeGolyer Library, Southern Methodist University</a:t>
            </a:r>
            <a:endParaRPr lang="en-US" sz="1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91" y="2435629"/>
            <a:ext cx="5462849" cy="3532642"/>
          </a:xfrm>
        </p:spPr>
      </p:pic>
    </p:spTree>
    <p:extLst>
      <p:ext uri="{BB962C8B-B14F-4D97-AF65-F5344CB8AC3E}">
        <p14:creationId xmlns:p14="http://schemas.microsoft.com/office/powerpoint/2010/main" val="10229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18</a:t>
            </a:r>
            <a:r>
              <a:rPr lang="en-US" baseline="30000" dirty="0" smtClean="0"/>
              <a:t>th</a:t>
            </a:r>
            <a:r>
              <a:rPr lang="en-US" dirty="0" smtClean="0"/>
              <a:t> Century to 1962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0594" y="6109854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Unknown Source</a:t>
            </a:r>
            <a:endParaRPr lang="en-US" sz="1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66" y="2336800"/>
            <a:ext cx="4562044" cy="3598863"/>
          </a:xfrm>
        </p:spPr>
      </p:pic>
    </p:spTree>
    <p:extLst>
      <p:ext uri="{BB962C8B-B14F-4D97-AF65-F5344CB8AC3E}">
        <p14:creationId xmlns:p14="http://schemas.microsoft.com/office/powerpoint/2010/main" val="11939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18</a:t>
            </a:r>
            <a:r>
              <a:rPr lang="en-US" baseline="30000" dirty="0" smtClean="0"/>
              <a:t>th</a:t>
            </a:r>
            <a:r>
              <a:rPr lang="en-US" dirty="0" smtClean="0"/>
              <a:t> Century to 1962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0594" y="6109854"/>
            <a:ext cx="3294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Courtesy of Betty Sanders, Demopolis, Alabama</a:t>
            </a:r>
            <a:endParaRPr lang="en-US" sz="1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35" y="2336800"/>
            <a:ext cx="5279505" cy="3598863"/>
          </a:xfrm>
        </p:spPr>
      </p:pic>
    </p:spTree>
    <p:extLst>
      <p:ext uri="{BB962C8B-B14F-4D97-AF65-F5344CB8AC3E}">
        <p14:creationId xmlns:p14="http://schemas.microsoft.com/office/powerpoint/2010/main" val="15885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18</a:t>
            </a:r>
            <a:r>
              <a:rPr lang="en-US" baseline="30000" dirty="0" smtClean="0"/>
              <a:t>th</a:t>
            </a:r>
            <a:r>
              <a:rPr lang="en-US" dirty="0" smtClean="0"/>
              <a:t> Century to 1962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78863" y="6084916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Unknown Source</a:t>
            </a:r>
            <a:endParaRPr lang="en-US" sz="1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99" y="2336800"/>
            <a:ext cx="6423178" cy="3598863"/>
          </a:xfrm>
        </p:spPr>
      </p:pic>
    </p:spTree>
    <p:extLst>
      <p:ext uri="{BB962C8B-B14F-4D97-AF65-F5344CB8AC3E}">
        <p14:creationId xmlns:p14="http://schemas.microsoft.com/office/powerpoint/2010/main" val="16251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1962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92" y="2336800"/>
            <a:ext cx="6416991" cy="3598863"/>
          </a:xfrm>
        </p:spPr>
      </p:pic>
      <p:sp>
        <p:nvSpPr>
          <p:cNvPr id="5" name="TextBox 4"/>
          <p:cNvSpPr txBox="1"/>
          <p:nvPr/>
        </p:nvSpPr>
        <p:spPr>
          <a:xfrm>
            <a:off x="7980219" y="6068965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NASA photo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384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1962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62" y="2336800"/>
            <a:ext cx="5209651" cy="3598863"/>
          </a:xfrm>
        </p:spPr>
      </p:pic>
      <p:sp>
        <p:nvSpPr>
          <p:cNvPr id="5" name="TextBox 4"/>
          <p:cNvSpPr txBox="1"/>
          <p:nvPr/>
        </p:nvSpPr>
        <p:spPr>
          <a:xfrm>
            <a:off x="6749935" y="6253631"/>
            <a:ext cx="3749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from Milwaukee Library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90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1962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94" y="2336800"/>
            <a:ext cx="4567787" cy="3598863"/>
          </a:xfrm>
        </p:spPr>
      </p:pic>
      <p:sp>
        <p:nvSpPr>
          <p:cNvPr id="5" name="TextBox 4"/>
          <p:cNvSpPr txBox="1"/>
          <p:nvPr/>
        </p:nvSpPr>
        <p:spPr>
          <a:xfrm>
            <a:off x="6749935" y="6253631"/>
            <a:ext cx="3749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from Kmart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38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1962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9935" y="6253631"/>
            <a:ext cx="3749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from Pleasant Valley Shopping</a:t>
            </a:r>
            <a:endParaRPr lang="en-US" sz="1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06" y="2875305"/>
            <a:ext cx="4796163" cy="2521853"/>
          </a:xfrm>
        </p:spPr>
      </p:pic>
    </p:spTree>
    <p:extLst>
      <p:ext uri="{BB962C8B-B14F-4D97-AF65-F5344CB8AC3E}">
        <p14:creationId xmlns:p14="http://schemas.microsoft.com/office/powerpoint/2010/main" val="24951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1962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9935" y="6253631"/>
            <a:ext cx="3749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from Pleasant Valley Shopping</a:t>
            </a:r>
            <a:endParaRPr lang="en-US" sz="1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06" y="2336800"/>
            <a:ext cx="4796163" cy="3598863"/>
          </a:xfrm>
        </p:spPr>
      </p:pic>
    </p:spTree>
    <p:extLst>
      <p:ext uri="{BB962C8B-B14F-4D97-AF65-F5344CB8AC3E}">
        <p14:creationId xmlns:p14="http://schemas.microsoft.com/office/powerpoint/2010/main" val="21343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1962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9935" y="6253631"/>
            <a:ext cx="3749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from Shopko Facebook Page</a:t>
            </a:r>
            <a:endParaRPr lang="en-U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88" y="2636044"/>
            <a:ext cx="7620000" cy="3000375"/>
          </a:xfrm>
        </p:spPr>
      </p:pic>
    </p:spTree>
    <p:extLst>
      <p:ext uri="{BB962C8B-B14F-4D97-AF65-F5344CB8AC3E}">
        <p14:creationId xmlns:p14="http://schemas.microsoft.com/office/powerpoint/2010/main" val="13177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retail apocalypse and the future of retail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18" y="2535382"/>
            <a:ext cx="7265791" cy="3798915"/>
          </a:xfrm>
        </p:spPr>
      </p:pic>
    </p:spTree>
    <p:extLst>
      <p:ext uri="{BB962C8B-B14F-4D97-AF65-F5344CB8AC3E}">
        <p14:creationId xmlns:p14="http://schemas.microsoft.com/office/powerpoint/2010/main" val="17626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1962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9935" y="6253631"/>
            <a:ext cx="3749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from Pleasant Valley Shopping</a:t>
            </a:r>
            <a:endParaRPr lang="en-US" sz="1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74" y="2394065"/>
            <a:ext cx="6350971" cy="3334259"/>
          </a:xfrm>
        </p:spPr>
      </p:pic>
    </p:spTree>
    <p:extLst>
      <p:ext uri="{BB962C8B-B14F-4D97-AF65-F5344CB8AC3E}">
        <p14:creationId xmlns:p14="http://schemas.microsoft.com/office/powerpoint/2010/main" val="200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1962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9935" y="6253631"/>
            <a:ext cx="3749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from Pleasant Valley Shopping</a:t>
            </a:r>
            <a:endParaRPr lang="en-US" sz="1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24" y="2394065"/>
            <a:ext cx="6304271" cy="3334259"/>
          </a:xfrm>
        </p:spPr>
      </p:pic>
    </p:spTree>
    <p:extLst>
      <p:ext uri="{BB962C8B-B14F-4D97-AF65-F5344CB8AC3E}">
        <p14:creationId xmlns:p14="http://schemas.microsoft.com/office/powerpoint/2010/main" val="9429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1990 - 2019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4327" y="6299797"/>
            <a:ext cx="174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from Kim Mason</a:t>
            </a:r>
            <a:endParaRPr lang="en-U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12" y="2336800"/>
            <a:ext cx="5218351" cy="3598863"/>
          </a:xfrm>
        </p:spPr>
      </p:pic>
    </p:spTree>
    <p:extLst>
      <p:ext uri="{BB962C8B-B14F-4D97-AF65-F5344CB8AC3E}">
        <p14:creationId xmlns:p14="http://schemas.microsoft.com/office/powerpoint/2010/main" val="31373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1990 - 2019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321" y="2618509"/>
            <a:ext cx="961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caused the retail apocalypse? </a:t>
            </a:r>
            <a:r>
              <a:rPr lang="en-US" dirty="0" smtClean="0"/>
              <a:t>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1990 - 2019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321" y="2618509"/>
            <a:ext cx="9613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Causes of the retail apocalypse.  </a:t>
            </a:r>
          </a:p>
          <a:p>
            <a:endParaRPr lang="en-US" dirty="0"/>
          </a:p>
          <a:p>
            <a:r>
              <a:rPr lang="en-US" dirty="0" smtClean="0"/>
              <a:t>1. Retail was overbuilt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1990 - 2019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03971" y="2693324"/>
            <a:ext cx="6766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Square Feet of Retail for each person in respective country 2018: </a:t>
            </a:r>
          </a:p>
          <a:p>
            <a:pPr algn="ctr"/>
            <a:endParaRPr lang="en-US" dirty="0"/>
          </a:p>
          <a:p>
            <a:r>
              <a:rPr lang="en-US" dirty="0" smtClean="0"/>
              <a:t>					4. 	Great Britain		4.6 SF</a:t>
            </a:r>
          </a:p>
          <a:p>
            <a:endParaRPr lang="en-US" dirty="0"/>
          </a:p>
          <a:p>
            <a:r>
              <a:rPr lang="en-US" dirty="0" smtClean="0"/>
              <a:t>					3.	Australia			11.2 SF</a:t>
            </a:r>
          </a:p>
          <a:p>
            <a:endParaRPr lang="en-US" dirty="0"/>
          </a:p>
          <a:p>
            <a:r>
              <a:rPr lang="en-US" dirty="0" smtClean="0"/>
              <a:t>					2.	Canada			16.8 SF</a:t>
            </a:r>
          </a:p>
          <a:p>
            <a:endParaRPr lang="en-US" dirty="0"/>
          </a:p>
          <a:p>
            <a:r>
              <a:rPr lang="en-US" dirty="0" smtClean="0"/>
              <a:t>					1.	United States	23.5 SF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1990 - 2019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321" y="2618509"/>
            <a:ext cx="9613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Causes of the retail apocalypse. 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Retail was overbuilt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Leveraged Buy Outs/Debt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1990 - 2019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321" y="2618509"/>
            <a:ext cx="96138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Causes of the retail apocalypse. 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Retail was overbuilt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Leveraged Buy Outs/Debt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lvl="0" indent="-342900">
              <a:buFontTx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Getting Stale or no longer competitive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175" y="2288712"/>
            <a:ext cx="3048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1990 - 2019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169" y="6490660"/>
            <a:ext cx="6250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Photos by Flickr </a:t>
            </a:r>
            <a:r>
              <a:rPr lang="en-US" sz="1000" dirty="0"/>
              <a:t>Photo / Laura Northrup, Dwight </a:t>
            </a:r>
            <a:r>
              <a:rPr lang="en-US" sz="1000" dirty="0" smtClean="0"/>
              <a:t>Burdette</a:t>
            </a:r>
            <a:r>
              <a:rPr lang="en-US" sz="1000" dirty="0"/>
              <a:t>, Mr. </a:t>
            </a:r>
            <a:r>
              <a:rPr lang="en-US" sz="1000" dirty="0" smtClean="0"/>
              <a:t>Satterly</a:t>
            </a:r>
            <a:r>
              <a:rPr lang="en-US" sz="1000" dirty="0"/>
              <a:t>, </a:t>
            </a:r>
            <a:r>
              <a:rPr lang="en-US" sz="1000" dirty="0" smtClean="0"/>
              <a:t>Kingofthedead, </a:t>
            </a:r>
            <a:r>
              <a:rPr lang="en-US" sz="1000" dirty="0"/>
              <a:t>and Daniel Lobo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150" y="2072032"/>
            <a:ext cx="3048000" cy="20288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851">
            <a:off x="423859" y="3095323"/>
            <a:ext cx="3511559" cy="263366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946612">
            <a:off x="8770182" y="3850936"/>
            <a:ext cx="3048000" cy="2162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60423">
            <a:off x="4536955" y="3930052"/>
            <a:ext cx="3048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1990 - 2019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320" y="2635134"/>
            <a:ext cx="96138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Causes of the retail apocalypse. 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Retail was overbuilt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Leveraged Buy Outs/Debt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Getting Stale or no longer competitive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New Technology – IPODS, E-Readers, Streaming, ETC.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it really because of Amazon?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31" y="2336800"/>
            <a:ext cx="3756313" cy="3598863"/>
          </a:xfrm>
        </p:spPr>
      </p:pic>
    </p:spTree>
    <p:extLst>
      <p:ext uri="{BB962C8B-B14F-4D97-AF65-F5344CB8AC3E}">
        <p14:creationId xmlns:p14="http://schemas.microsoft.com/office/powerpoint/2010/main" val="6436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1990 - 2019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55161">
            <a:off x="951461" y="2612710"/>
            <a:ext cx="3327036" cy="2218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9157" y="6375862"/>
            <a:ext cx="4794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Photo </a:t>
            </a:r>
            <a:r>
              <a:rPr lang="en-US" sz="1000" dirty="0" err="1"/>
              <a:t>byIldar</a:t>
            </a:r>
            <a:r>
              <a:rPr lang="en-US" sz="1000" dirty="0"/>
              <a:t> </a:t>
            </a:r>
            <a:r>
              <a:rPr lang="en-US" sz="1000" dirty="0" err="1"/>
              <a:t>Sagdejev</a:t>
            </a:r>
            <a:r>
              <a:rPr lang="en-US" sz="1000" dirty="0"/>
              <a:t> (Specious), Adam </a:t>
            </a:r>
            <a:r>
              <a:rPr lang="en-US" sz="1000" dirty="0" err="1" smtClean="0"/>
              <a:t>Lautenbach</a:t>
            </a:r>
            <a:r>
              <a:rPr lang="en-US" sz="1000" dirty="0"/>
              <a:t>, </a:t>
            </a:r>
            <a:r>
              <a:rPr lang="en-US" sz="1000" dirty="0" smtClean="0"/>
              <a:t>Punkrawker4783</a:t>
            </a:r>
            <a:r>
              <a:rPr lang="en-US" sz="1000" dirty="0"/>
              <a:t>, Ente75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843" y="3986457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705" y="2098901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84640">
            <a:off x="8134287" y="3241901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1990 - 2019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320" y="2635134"/>
            <a:ext cx="9613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Causes of the retail apocalypse. 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Retail was overbuilt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Leveraged Buy Outs/Debt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Getting Stale or no longer competitive 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New Technology – IPODS, E-Readers, ETC. </a:t>
            </a: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Experience Economy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1990 - 2019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320" y="2635134"/>
            <a:ext cx="96138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Causes of the retail apocalypse beyond on-line shopping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Retail was overbuilt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Leveraged Buy Outs/Debt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Getting Stale or no longer competitive 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New Technology – IPODS, E-Readers, ETC. </a:t>
            </a: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Experience Economy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In-Store Customer Experience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Winners and Losers 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5142" y="2585258"/>
            <a:ext cx="30445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Losers  </a:t>
            </a:r>
          </a:p>
          <a:p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 smtClean="0"/>
              <a:t>Rue21</a:t>
            </a:r>
          </a:p>
          <a:p>
            <a:pPr marL="342900" indent="-342900">
              <a:buAutoNum type="arabicPeriod" startAt="5"/>
            </a:pPr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Sears/K-Mart</a:t>
            </a:r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Payless Shoe Source</a:t>
            </a:r>
          </a:p>
          <a:p>
            <a:pPr marL="342900" indent="-342900">
              <a:buAutoNum type="arabicPeriod" startAt="3"/>
            </a:pPr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Walgreens </a:t>
            </a:r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Radio Shack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Total Store Closings: 14,404</a:t>
            </a:r>
          </a:p>
          <a:p>
            <a:r>
              <a:rPr lang="en-US" dirty="0" smtClean="0"/>
              <a:t>2019: 8,428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4749" y="2585258"/>
            <a:ext cx="32288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Winners </a:t>
            </a:r>
          </a:p>
          <a:p>
            <a:endParaRPr lang="en-US" dirty="0"/>
          </a:p>
          <a:p>
            <a:r>
              <a:rPr lang="en-US" dirty="0" smtClean="0"/>
              <a:t>5.  TJ MAXX</a:t>
            </a:r>
          </a:p>
          <a:p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err="1" smtClean="0"/>
              <a:t>Autozone</a:t>
            </a:r>
            <a:r>
              <a:rPr lang="en-US" dirty="0" smtClean="0"/>
              <a:t> </a:t>
            </a:r>
          </a:p>
          <a:p>
            <a:pPr marL="342900" indent="-342900">
              <a:buAutoNum type="arabicPeriod" startAt="4"/>
            </a:pPr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Aldi </a:t>
            </a:r>
          </a:p>
          <a:p>
            <a:pPr marL="342900" indent="-342900">
              <a:buAutoNum type="arabicPeriod" startAt="3"/>
            </a:pPr>
            <a:endParaRPr lang="en-US" dirty="0"/>
          </a:p>
          <a:p>
            <a:r>
              <a:rPr lang="en-US" dirty="0" smtClean="0"/>
              <a:t>2.  Dollar Tree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Dollar General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Total Store Openings: 18,532</a:t>
            </a:r>
          </a:p>
          <a:p>
            <a:r>
              <a:rPr lang="en-US" dirty="0" smtClean="0"/>
              <a:t>2019: 11,393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COVID Crisis and retail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41" y="2336800"/>
            <a:ext cx="5398294" cy="3598863"/>
          </a:xfrm>
        </p:spPr>
      </p:pic>
      <p:sp>
        <p:nvSpPr>
          <p:cNvPr id="6" name="TextBox 5"/>
          <p:cNvSpPr txBox="1"/>
          <p:nvPr/>
        </p:nvSpPr>
        <p:spPr>
          <a:xfrm>
            <a:off x="7015942" y="6068291"/>
            <a:ext cx="15135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from </a:t>
            </a:r>
            <a:r>
              <a:rPr lang="en-US" sz="1000" dirty="0" err="1" smtClean="0"/>
              <a:t>Foko</a:t>
            </a:r>
            <a:r>
              <a:rPr lang="en-US" sz="1000" dirty="0" smtClean="0"/>
              <a:t> Retail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905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----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89603" y="2610196"/>
            <a:ext cx="8258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do we know about the future – Nothing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	Professor Ethan Seltzer – Portland State University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16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3974" y="2210574"/>
            <a:ext cx="878655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What to expect: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entury Gothic" panose="020B0502020202020204" pitchFamily="34" charset="0"/>
              </a:rPr>
              <a:t>Budget retailers dominate new chain construction.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2000" dirty="0" smtClean="0">
                <a:latin typeface="Century Gothic" panose="020B0502020202020204" pitchFamily="34" charset="0"/>
              </a:rPr>
              <a:t>Generation Z </a:t>
            </a:r>
          </a:p>
          <a:p>
            <a:pPr marL="342900" indent="-342900">
              <a:buAutoNum type="arabicPeriod" startAt="2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2000" dirty="0" smtClean="0">
                <a:latin typeface="Century Gothic" panose="020B0502020202020204" pitchFamily="34" charset="0"/>
              </a:rPr>
              <a:t>Locally owned retailers growing. </a:t>
            </a:r>
          </a:p>
          <a:p>
            <a:pPr marL="342900" indent="-342900">
              <a:buAutoNum type="arabicPeriod" startAt="2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2000" dirty="0" smtClean="0">
                <a:latin typeface="Century Gothic" panose="020B0502020202020204" pitchFamily="34" charset="0"/>
              </a:rPr>
              <a:t>On line moving to bricks and mortar? – blurring the lines?</a:t>
            </a:r>
          </a:p>
          <a:p>
            <a:pPr marL="342900" indent="-342900">
              <a:buAutoNum type="arabicPeriod" startAt="2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2000" dirty="0" smtClean="0">
                <a:latin typeface="Century Gothic" panose="020B0502020202020204" pitchFamily="34" charset="0"/>
              </a:rPr>
              <a:t>Do malls have a future? </a:t>
            </a:r>
          </a:p>
          <a:p>
            <a:pPr marL="342900" indent="-342900">
              <a:buAutoNum type="arabicPeriod" startAt="2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2000" dirty="0" smtClean="0">
                <a:latin typeface="Century Gothic" panose="020B0502020202020204" pitchFamily="34" charset="0"/>
              </a:rPr>
              <a:t>The End of Black Friday? 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59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7076" y="2419004"/>
            <a:ext cx="3297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Dornoff</a:t>
            </a:r>
          </a:p>
          <a:p>
            <a:r>
              <a:rPr lang="en-US" dirty="0" smtClean="0">
                <a:hlinkClick r:id="rId2"/>
              </a:rPr>
              <a:t>John.dornoff@waterloo-ia.org</a:t>
            </a:r>
            <a:endParaRPr lang="en-US" dirty="0" smtClean="0"/>
          </a:p>
          <a:p>
            <a:r>
              <a:rPr lang="en-US" dirty="0" smtClean="0"/>
              <a:t>319-291-4366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07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9251" y="2285129"/>
            <a:ext cx="6096000" cy="44043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Works Cited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enlo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Ault, Ben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Unglesbee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Nicole. “Is the Road to Bankruptcy Paved by Private Equity?” 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Retail Dive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 Nov. 2018, www.retaildive.com/news/the-road-to-bankruptcy/540617/.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Department, Published by Statista Research, and Sep 3. “Retail Stores: Openings and Closures U.S. 2017-2019.” 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 Sept. 2020, www.statista.com/statistics/757160/retail-store-opening-closing/.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Fuller, Jennifer  Mann. “Closings Highlight Retail Woes Excess Stores Trigger Shakeout In Overbuilt U.S. Retail Industry.” 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Spokesman-Review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27 July 1997.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2" y="1654232"/>
            <a:ext cx="68413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What are we going to discuss today? 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History of Retail </a:t>
            </a:r>
          </a:p>
          <a:p>
            <a:pPr lvl="1"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 1880’s till 1960’s 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1962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1990’s to 2019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Year of COVID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future of retail?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Retail History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05" y="2227268"/>
            <a:ext cx="5104015" cy="3828011"/>
          </a:xfrm>
        </p:spPr>
      </p:pic>
      <p:sp>
        <p:nvSpPr>
          <p:cNvPr id="6" name="TextBox 5"/>
          <p:cNvSpPr txBox="1"/>
          <p:nvPr/>
        </p:nvSpPr>
        <p:spPr>
          <a:xfrm>
            <a:off x="7431578" y="6202160"/>
            <a:ext cx="1015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by </a:t>
            </a:r>
            <a:r>
              <a:rPr lang="en-US" sz="1000" dirty="0" err="1" smtClean="0"/>
              <a:t>Zello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561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Retail History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10" y="2336800"/>
            <a:ext cx="2672155" cy="3598863"/>
          </a:xfrm>
        </p:spPr>
      </p:pic>
    </p:spTree>
    <p:extLst>
      <p:ext uri="{BB962C8B-B14F-4D97-AF65-F5344CB8AC3E}">
        <p14:creationId xmlns:p14="http://schemas.microsoft.com/office/powerpoint/2010/main" val="11002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18</a:t>
            </a:r>
            <a:r>
              <a:rPr lang="en-US" baseline="30000" dirty="0" smtClean="0"/>
              <a:t>th</a:t>
            </a:r>
            <a:r>
              <a:rPr lang="en-US" dirty="0" smtClean="0"/>
              <a:t> Century to 1962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49" y="2462083"/>
            <a:ext cx="4247804" cy="3064171"/>
          </a:xfrm>
        </p:spPr>
      </p:pic>
      <p:sp>
        <p:nvSpPr>
          <p:cNvPr id="5" name="TextBox 4"/>
          <p:cNvSpPr txBox="1"/>
          <p:nvPr/>
        </p:nvSpPr>
        <p:spPr>
          <a:xfrm>
            <a:off x="6215821" y="5627716"/>
            <a:ext cx="4078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From the Bell &amp; </a:t>
            </a:r>
            <a:r>
              <a:rPr lang="en-US" sz="1000" dirty="0" err="1"/>
              <a:t>Arnot</a:t>
            </a:r>
            <a:r>
              <a:rPr lang="en-US" sz="1000" dirty="0"/>
              <a:t> Collection in the Town of Champion Archives</a:t>
            </a:r>
          </a:p>
        </p:txBody>
      </p:sp>
    </p:spTree>
    <p:extLst>
      <p:ext uri="{BB962C8B-B14F-4D97-AF65-F5344CB8AC3E}">
        <p14:creationId xmlns:p14="http://schemas.microsoft.com/office/powerpoint/2010/main" val="16661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18</a:t>
            </a:r>
            <a:r>
              <a:rPr lang="en-US" baseline="30000" dirty="0" smtClean="0"/>
              <a:t>th</a:t>
            </a:r>
            <a:r>
              <a:rPr lang="en-US" dirty="0" smtClean="0"/>
              <a:t> Century to 1962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1830" y="6217919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Unknown Source</a:t>
            </a:r>
            <a:endParaRPr lang="en-US" sz="1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2286445"/>
            <a:ext cx="4101148" cy="3855079"/>
          </a:xfrm>
        </p:spPr>
      </p:pic>
    </p:spTree>
    <p:extLst>
      <p:ext uri="{BB962C8B-B14F-4D97-AF65-F5344CB8AC3E}">
        <p14:creationId xmlns:p14="http://schemas.microsoft.com/office/powerpoint/2010/main" val="35716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18</a:t>
            </a:r>
            <a:r>
              <a:rPr lang="en-US" baseline="30000" dirty="0" smtClean="0"/>
              <a:t>th</a:t>
            </a:r>
            <a:r>
              <a:rPr lang="en-US" dirty="0" smtClean="0"/>
              <a:t> Century to 1962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0594" y="6109854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Unknown Source</a:t>
            </a:r>
            <a:endParaRPr lang="en-US" sz="1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78" y="2336800"/>
            <a:ext cx="4998420" cy="3598863"/>
          </a:xfrm>
        </p:spPr>
      </p:pic>
    </p:spTree>
    <p:extLst>
      <p:ext uri="{BB962C8B-B14F-4D97-AF65-F5344CB8AC3E}">
        <p14:creationId xmlns:p14="http://schemas.microsoft.com/office/powerpoint/2010/main" val="6788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1581</TotalTime>
  <Words>673</Words>
  <Application>Microsoft Office PowerPoint</Application>
  <PresentationFormat>Widescreen</PresentationFormat>
  <Paragraphs>181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Menlo</vt:lpstr>
      <vt:lpstr>Times New Roman</vt:lpstr>
      <vt:lpstr>Trebuchet MS</vt:lpstr>
      <vt:lpstr>Berlin</vt:lpstr>
      <vt:lpstr>Retail in 2020</vt:lpstr>
      <vt:lpstr>The retail apocalypse and the future of retail</vt:lpstr>
      <vt:lpstr>Was it really because of Amazon? </vt:lpstr>
      <vt:lpstr>PowerPoint Presentation</vt:lpstr>
      <vt:lpstr>Early Retail History</vt:lpstr>
      <vt:lpstr>Early Retail History</vt:lpstr>
      <vt:lpstr>Late 18th Century to 1962</vt:lpstr>
      <vt:lpstr>Late 18th Century to 1962</vt:lpstr>
      <vt:lpstr>Late 18th Century to 1962</vt:lpstr>
      <vt:lpstr>Late 18th Century to 1962</vt:lpstr>
      <vt:lpstr>Late 18th Century to 1962</vt:lpstr>
      <vt:lpstr>Late 18th Century to 1962</vt:lpstr>
      <vt:lpstr>Late 18th Century to 1962</vt:lpstr>
      <vt:lpstr>1962 </vt:lpstr>
      <vt:lpstr>1962 </vt:lpstr>
      <vt:lpstr>1962 </vt:lpstr>
      <vt:lpstr>1962 </vt:lpstr>
      <vt:lpstr>1962 </vt:lpstr>
      <vt:lpstr>1962 </vt:lpstr>
      <vt:lpstr>1962 </vt:lpstr>
      <vt:lpstr>1962 </vt:lpstr>
      <vt:lpstr>1990 - 2019 </vt:lpstr>
      <vt:lpstr>1990 - 2019</vt:lpstr>
      <vt:lpstr>1990 - 2019</vt:lpstr>
      <vt:lpstr>1990 - 2019</vt:lpstr>
      <vt:lpstr>1990 - 2019</vt:lpstr>
      <vt:lpstr>1990 - 2019</vt:lpstr>
      <vt:lpstr>1990 - 2019</vt:lpstr>
      <vt:lpstr>1990 - 2019</vt:lpstr>
      <vt:lpstr>1990 - 2019</vt:lpstr>
      <vt:lpstr>1990 - 2019</vt:lpstr>
      <vt:lpstr>1990 - 2019</vt:lpstr>
      <vt:lpstr>The Winners and Losers 2017</vt:lpstr>
      <vt:lpstr>The COVID Crisis and retail </vt:lpstr>
      <vt:lpstr>The Future ----</vt:lpstr>
      <vt:lpstr>Looking ahead</vt:lpstr>
      <vt:lpstr>Contact Information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in 2020</dc:title>
  <dc:creator>JOHN DORNOFF</dc:creator>
  <cp:lastModifiedBy>JOHN DORNOFF</cp:lastModifiedBy>
  <cp:revision>55</cp:revision>
  <dcterms:created xsi:type="dcterms:W3CDTF">2020-09-09T16:37:01Z</dcterms:created>
  <dcterms:modified xsi:type="dcterms:W3CDTF">2020-10-09T16:25:06Z</dcterms:modified>
</cp:coreProperties>
</file>