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10.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11.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notesSlides/notesSlide12.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7.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4" r:id="rId1"/>
  </p:sldMasterIdLst>
  <p:notesMasterIdLst>
    <p:notesMasterId r:id="rId33"/>
  </p:notesMasterIdLst>
  <p:sldIdLst>
    <p:sldId id="256" r:id="rId2"/>
    <p:sldId id="263" r:id="rId3"/>
    <p:sldId id="262" r:id="rId4"/>
    <p:sldId id="257" r:id="rId5"/>
    <p:sldId id="258" r:id="rId6"/>
    <p:sldId id="259" r:id="rId7"/>
    <p:sldId id="294" r:id="rId8"/>
    <p:sldId id="290" r:id="rId9"/>
    <p:sldId id="291" r:id="rId10"/>
    <p:sldId id="292" r:id="rId11"/>
    <p:sldId id="293" r:id="rId12"/>
    <p:sldId id="295" r:id="rId13"/>
    <p:sldId id="288" r:id="rId14"/>
    <p:sldId id="261" r:id="rId15"/>
    <p:sldId id="299" r:id="rId16"/>
    <p:sldId id="271" r:id="rId17"/>
    <p:sldId id="287" r:id="rId18"/>
    <p:sldId id="289" r:id="rId19"/>
    <p:sldId id="296" r:id="rId20"/>
    <p:sldId id="297" r:id="rId21"/>
    <p:sldId id="278" r:id="rId22"/>
    <p:sldId id="300" r:id="rId23"/>
    <p:sldId id="273" r:id="rId24"/>
    <p:sldId id="264" r:id="rId25"/>
    <p:sldId id="266" r:id="rId26"/>
    <p:sldId id="268" r:id="rId27"/>
    <p:sldId id="283" r:id="rId28"/>
    <p:sldId id="274" r:id="rId29"/>
    <p:sldId id="285" r:id="rId30"/>
    <p:sldId id="286" r:id="rId31"/>
    <p:sldId id="26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AA9A"/>
    <a:srgbClr val="A4522E"/>
    <a:srgbClr val="94B8BB"/>
    <a:srgbClr val="342E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4" autoAdjust="0"/>
    <p:restoredTop sz="85793" autoAdjust="0"/>
  </p:normalViewPr>
  <p:slideViewPr>
    <p:cSldViewPr snapToGrid="0">
      <p:cViewPr varScale="1">
        <p:scale>
          <a:sx n="97" d="100"/>
          <a:sy n="97" d="100"/>
        </p:scale>
        <p:origin x="1008"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373819731309353"/>
          <c:y val="2.3499691786543458E-2"/>
          <c:w val="0.29812853149192076"/>
          <c:h val="0.9275112582740761"/>
        </c:manualLayout>
      </c:layout>
      <c:pieChart>
        <c:varyColors val="1"/>
        <c:ser>
          <c:idx val="0"/>
          <c:order val="0"/>
          <c:tx>
            <c:v>Demographics - Question 3</c:v>
          </c:tx>
          <c:dPt>
            <c:idx val="0"/>
            <c:bubble3D val="0"/>
            <c:spPr>
              <a:solidFill>
                <a:schemeClr val="accent5">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14B-4A5D-B0C4-25B86C1A6FE0}"/>
              </c:ext>
            </c:extLst>
          </c:dPt>
          <c:dPt>
            <c:idx val="1"/>
            <c:bubble3D val="0"/>
            <c:spPr>
              <a:solidFill>
                <a:schemeClr val="accent5">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14B-4A5D-B0C4-25B86C1A6FE0}"/>
              </c:ext>
            </c:extLst>
          </c:dPt>
          <c:dPt>
            <c:idx val="2"/>
            <c:bubble3D val="0"/>
            <c:spPr>
              <a:solidFill>
                <a:schemeClr val="accent6">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14B-4A5D-B0C4-25B86C1A6FE0}"/>
              </c:ext>
            </c:extLst>
          </c:dPt>
          <c:dPt>
            <c:idx val="3"/>
            <c:bubble3D val="0"/>
            <c:spPr>
              <a:solidFill>
                <a:schemeClr val="accent4">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E14B-4A5D-B0C4-25B86C1A6FE0}"/>
              </c:ext>
            </c:extLst>
          </c:dPt>
          <c:dPt>
            <c:idx val="4"/>
            <c:bubble3D val="0"/>
            <c:spPr>
              <a:solidFill>
                <a:schemeClr val="accent2">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E14B-4A5D-B0C4-25B86C1A6FE0}"/>
              </c:ext>
            </c:extLst>
          </c:dPt>
          <c:dLbls>
            <c:dLbl>
              <c:idx val="0"/>
              <c:layout>
                <c:manualLayout>
                  <c:x val="-6.2713403834783786E-3"/>
                  <c:y val="1.1381431452294312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lt1"/>
                        </a:solidFill>
                        <a:latin typeface="+mn-lt"/>
                        <a:ea typeface="+mn-ea"/>
                        <a:cs typeface="+mn-cs"/>
                      </a:defRPr>
                    </a:pPr>
                    <a:r>
                      <a:rPr lang="en-US" sz="1100" b="0" dirty="0"/>
                      <a:t>15,000 - </a:t>
                    </a:r>
                    <a:r>
                      <a:rPr lang="en-US" sz="1100" b="0" dirty="0" smtClean="0"/>
                      <a:t>25,000, </a:t>
                    </a:r>
                    <a:fld id="{9D39039A-2D17-4D81-A959-F20EE0644EEF}" type="PERCENTAGE">
                      <a:rPr lang="en-US" sz="1100" b="0" baseline="0" smtClean="0"/>
                      <a:pPr>
                        <a:defRPr sz="1100" b="0" i="0" u="none" strike="noStrike" kern="1200" baseline="0">
                          <a:solidFill>
                            <a:schemeClr val="lt1"/>
                          </a:solidFill>
                          <a:latin typeface="+mn-lt"/>
                          <a:ea typeface="+mn-ea"/>
                          <a:cs typeface="+mn-cs"/>
                        </a:defRPr>
                      </a:pPr>
                      <a:t>[PERCENTAGE]</a:t>
                    </a:fld>
                    <a:endParaRPr lang="en-US" sz="1100" b="0" dirty="0" smtClean="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3989652588762164"/>
                      <c:h val="0.12916008205712248"/>
                    </c:manualLayout>
                  </c15:layout>
                  <c15:dlblFieldTable/>
                  <c15:showDataLabelsRange val="0"/>
                </c:ext>
                <c:ext xmlns:c16="http://schemas.microsoft.com/office/drawing/2014/chart" uri="{C3380CC4-5D6E-409C-BE32-E72D297353CC}">
                  <c16:uniqueId val="{00000001-E14B-4A5D-B0C4-25B86C1A6FE0}"/>
                </c:ext>
              </c:extLst>
            </c:dLbl>
            <c:dLbl>
              <c:idx val="1"/>
              <c:layout>
                <c:manualLayout>
                  <c:x val="-0.10916762463837398"/>
                  <c:y val="0.14807562605763266"/>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lt1"/>
                        </a:solidFill>
                        <a:latin typeface="+mn-lt"/>
                        <a:ea typeface="+mn-ea"/>
                        <a:cs typeface="+mn-cs"/>
                      </a:defRPr>
                    </a:pPr>
                    <a:r>
                      <a:rPr lang="en-US" sz="1100" b="0"/>
                      <a:t>25,000 - 40,000</a:t>
                    </a:r>
                    <a:r>
                      <a:rPr lang="en-US" sz="1100" b="0" baseline="0"/>
                      <a:t>
</a:t>
                    </a:r>
                    <a:fld id="{6048C712-388A-41D2-9D32-7692F61D91AA}" type="PERCENTAGE">
                      <a:rPr lang="en-US" sz="1100" b="0" baseline="0"/>
                      <a:pPr>
                        <a:defRPr sz="1100" b="0" i="0" u="none" strike="noStrike" kern="1200" baseline="0">
                          <a:solidFill>
                            <a:schemeClr val="lt1"/>
                          </a:solidFill>
                          <a:latin typeface="+mn-lt"/>
                          <a:ea typeface="+mn-ea"/>
                          <a:cs typeface="+mn-cs"/>
                        </a:defRPr>
                      </a:pPr>
                      <a:t>[PERCENTAGE]</a:t>
                    </a:fld>
                    <a:endParaRPr lang="en-US" sz="1100" b="0" baseline="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E14B-4A5D-B0C4-25B86C1A6FE0}"/>
                </c:ext>
              </c:extLst>
            </c:dLbl>
            <c:dLbl>
              <c:idx val="2"/>
              <c:layout>
                <c:manualLayout>
                  <c:x val="5.6990428183725149E-2"/>
                  <c:y val="-0.22227340792052702"/>
                </c:manualLayout>
              </c:layout>
              <c:tx>
                <c:rich>
                  <a:bodyPr/>
                  <a:lstStyle/>
                  <a:p>
                    <a:r>
                      <a:rPr lang="en-US"/>
                      <a:t>40,000 or more</a:t>
                    </a:r>
                    <a:r>
                      <a:rPr lang="en-US" baseline="0"/>
                      <a:t>
</a:t>
                    </a:r>
                    <a:fld id="{01B24F00-B394-4E7D-B762-A151E578A12A}"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14B-4A5D-B0C4-25B86C1A6FE0}"/>
                </c:ext>
              </c:extLst>
            </c:dLbl>
            <c:dLbl>
              <c:idx val="3"/>
              <c:layout>
                <c:manualLayout>
                  <c:x val="0.10251992646991043"/>
                  <c:y val="0.22598123911171017"/>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lt1"/>
                        </a:solidFill>
                        <a:latin typeface="+mn-lt"/>
                        <a:ea typeface="+mn-ea"/>
                        <a:cs typeface="+mn-cs"/>
                      </a:defRPr>
                    </a:pPr>
                    <a:r>
                      <a:rPr lang="en-US" sz="1100" b="0"/>
                      <a:t>5,000 - 15,000</a:t>
                    </a:r>
                    <a:r>
                      <a:rPr lang="en-US" sz="1100" b="0" baseline="0"/>
                      <a:t>
</a:t>
                    </a:r>
                    <a:fld id="{301F6071-DA9E-4CFB-93F5-3E4541E6967B}" type="PERCENTAGE">
                      <a:rPr lang="en-US" sz="1100" b="0" baseline="0"/>
                      <a:pPr>
                        <a:defRPr sz="1100" b="0" i="0" u="none" strike="noStrike" kern="1200" baseline="0">
                          <a:solidFill>
                            <a:schemeClr val="lt1"/>
                          </a:solidFill>
                          <a:latin typeface="+mn-lt"/>
                          <a:ea typeface="+mn-ea"/>
                          <a:cs typeface="+mn-cs"/>
                        </a:defRPr>
                      </a:pPr>
                      <a:t>[PERCENTAGE]</a:t>
                    </a:fld>
                    <a:endParaRPr lang="en-US" sz="1100" b="0" baseline="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E14B-4A5D-B0C4-25B86C1A6FE0}"/>
                </c:ext>
              </c:extLst>
            </c:dLbl>
            <c:dLbl>
              <c:idx val="4"/>
              <c:layout>
                <c:manualLayout>
                  <c:x val="-1.8628928506999473E-2"/>
                  <c:y val="-3.3869302627118375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lt1"/>
                        </a:solidFill>
                        <a:latin typeface="+mn-lt"/>
                        <a:ea typeface="+mn-ea"/>
                        <a:cs typeface="+mn-cs"/>
                      </a:defRPr>
                    </a:pPr>
                    <a:r>
                      <a:rPr lang="en-US" sz="1100" b="0" dirty="0" smtClean="0"/>
                      <a:t>Less</a:t>
                    </a:r>
                    <a:r>
                      <a:rPr lang="en-US" sz="1100" b="0" baseline="0" dirty="0" smtClean="0"/>
                      <a:t> </a:t>
                    </a:r>
                    <a:r>
                      <a:rPr lang="en-US" sz="1100" b="0" baseline="0" dirty="0"/>
                      <a:t>than </a:t>
                    </a:r>
                    <a:r>
                      <a:rPr lang="en-US" sz="1100" b="0" baseline="0" dirty="0" smtClean="0"/>
                      <a:t>5,000, </a:t>
                    </a:r>
                    <a:fld id="{B0D5FC94-1AE0-486C-B7E3-259DACAAF2FF}" type="PERCENTAGE">
                      <a:rPr lang="en-US" sz="1100" b="0" baseline="0" smtClean="0"/>
                      <a:pPr>
                        <a:defRPr sz="1100" b="0" i="0" u="none" strike="noStrike" kern="1200" baseline="0">
                          <a:solidFill>
                            <a:schemeClr val="lt1"/>
                          </a:solidFill>
                          <a:latin typeface="+mn-lt"/>
                          <a:ea typeface="+mn-ea"/>
                          <a:cs typeface="+mn-cs"/>
                        </a:defRPr>
                      </a:pPr>
                      <a:t>[PERCENTAGE]</a:t>
                    </a:fld>
                    <a:endParaRPr lang="en-US" sz="1100" b="0" baseline="0" dirty="0" smtClean="0"/>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29618691048528012"/>
                      <c:h val="0.15636121930411218"/>
                    </c:manualLayout>
                  </c15:layout>
                  <c15:dlblFieldTable/>
                  <c15:showDataLabelsRange val="0"/>
                </c:ext>
                <c:ext xmlns:c16="http://schemas.microsoft.com/office/drawing/2014/chart" uri="{C3380CC4-5D6E-409C-BE32-E72D297353CC}">
                  <c16:uniqueId val="{00000009-E14B-4A5D-B0C4-25B86C1A6FE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'Demographic Charts'!$B$15:$B$19</c:f>
              <c:strCache>
                <c:ptCount val="5"/>
                <c:pt idx="0">
                  <c:v>15000 25000</c:v>
                </c:pt>
                <c:pt idx="1">
                  <c:v>25000 40000</c:v>
                </c:pt>
                <c:pt idx="2">
                  <c:v>40000 or more</c:v>
                </c:pt>
                <c:pt idx="3">
                  <c:v>5000 15000</c:v>
                </c:pt>
                <c:pt idx="4">
                  <c:v>Less than 5000</c:v>
                </c:pt>
              </c:strCache>
            </c:strRef>
          </c:cat>
          <c:val>
            <c:numRef>
              <c:f>'Demographic Charts'!$C$15:$C$19</c:f>
              <c:numCache>
                <c:formatCode>General</c:formatCode>
                <c:ptCount val="5"/>
                <c:pt idx="0">
                  <c:v>3</c:v>
                </c:pt>
                <c:pt idx="1">
                  <c:v>8</c:v>
                </c:pt>
                <c:pt idx="2">
                  <c:v>21</c:v>
                </c:pt>
                <c:pt idx="3">
                  <c:v>7</c:v>
                </c:pt>
                <c:pt idx="4">
                  <c:v>2</c:v>
                </c:pt>
              </c:numCache>
            </c:numRef>
          </c:val>
          <c:extLst>
            <c:ext xmlns:c16="http://schemas.microsoft.com/office/drawing/2014/chart" uri="{C3380CC4-5D6E-409C-BE32-E72D297353CC}">
              <c16:uniqueId val="{0000000A-E14B-4A5D-B0C4-25B86C1A6FE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zero"/>
    <c:showDLblsOverMax val="1"/>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v>Too Much - Question 1</c:v>
          </c:tx>
          <c:dPt>
            <c:idx val="0"/>
            <c:bubble3D val="0"/>
            <c:spPr>
              <a:solidFill>
                <a:schemeClr val="accent2">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A8A-4BFE-95BE-4B027D6E078C}"/>
              </c:ext>
            </c:extLst>
          </c:dPt>
          <c:dPt>
            <c:idx val="1"/>
            <c:bubble3D val="0"/>
            <c:spPr>
              <a:solidFill>
                <a:schemeClr val="accent4">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A8A-4BFE-95BE-4B027D6E078C}"/>
              </c:ext>
            </c:extLst>
          </c:dPt>
          <c:dPt>
            <c:idx val="2"/>
            <c:bubble3D val="0"/>
            <c:spPr>
              <a:solidFill>
                <a:schemeClr val="accent5">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A8A-4BFE-95BE-4B027D6E078C}"/>
              </c:ext>
            </c:extLst>
          </c:dPt>
          <c:dPt>
            <c:idx val="3"/>
            <c:bubble3D val="0"/>
            <c:spPr>
              <a:solidFill>
                <a:schemeClr val="accent6">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A8A-4BFE-95BE-4B027D6E078C}"/>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'[Comprehensive-Planning_Screen2_24-9-2020_10-10-2020_Updated (October-10-2020 09.28.46-UTC).xlsx]Survey Data Charts'!$B$21:$B$24</c:f>
              <c:strCache>
                <c:ptCount val="4"/>
                <c:pt idx="0">
                  <c:v>No</c:v>
                </c:pt>
                <c:pt idx="1">
                  <c:v>Not sure</c:v>
                </c:pt>
                <c:pt idx="2">
                  <c:v>Somewhat</c:v>
                </c:pt>
                <c:pt idx="3">
                  <c:v>Yes</c:v>
                </c:pt>
              </c:strCache>
            </c:strRef>
          </c:cat>
          <c:val>
            <c:numRef>
              <c:f>'[Comprehensive-Planning_Screen2_24-9-2020_10-10-2020_Updated (October-10-2020 09.28.46-UTC).xlsx]Survey Data Charts'!$C$21:$C$24</c:f>
              <c:numCache>
                <c:formatCode>General</c:formatCode>
                <c:ptCount val="4"/>
                <c:pt idx="0">
                  <c:v>26</c:v>
                </c:pt>
                <c:pt idx="1">
                  <c:v>1</c:v>
                </c:pt>
                <c:pt idx="2">
                  <c:v>14</c:v>
                </c:pt>
                <c:pt idx="3">
                  <c:v>6</c:v>
                </c:pt>
              </c:numCache>
            </c:numRef>
          </c:val>
          <c:extLst>
            <c:ext xmlns:c16="http://schemas.microsoft.com/office/drawing/2014/chart" uri="{C3380CC4-5D6E-409C-BE32-E72D297353CC}">
              <c16:uniqueId val="{00000008-9A8A-4BFE-95BE-4B027D6E078C}"/>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zero"/>
    <c:showDLblsOverMax val="1"/>
  </c:chart>
  <c:spPr>
    <a:solidFill>
      <a:sysClr val="window" lastClr="FFFFFF"/>
    </a:solid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v>Necessary - Question 1</c:v>
          </c:tx>
          <c:dPt>
            <c:idx val="0"/>
            <c:bubble3D val="0"/>
            <c:spPr>
              <a:solidFill>
                <a:schemeClr val="accent2">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B6E-46DB-8050-24CDD5FF9E58}"/>
              </c:ext>
            </c:extLst>
          </c:dPt>
          <c:dPt>
            <c:idx val="1"/>
            <c:bubble3D val="0"/>
            <c:spPr>
              <a:solidFill>
                <a:schemeClr val="accent4">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B6E-46DB-8050-24CDD5FF9E58}"/>
              </c:ext>
            </c:extLst>
          </c:dPt>
          <c:dPt>
            <c:idx val="2"/>
            <c:bubble3D val="0"/>
            <c:spPr>
              <a:solidFill>
                <a:schemeClr val="accent6">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B6E-46DB-8050-24CDD5FF9E58}"/>
              </c:ext>
            </c:extLst>
          </c:dPt>
          <c:dLbls>
            <c:dLbl>
              <c:idx val="1"/>
              <c:tx>
                <c:rich>
                  <a:bodyPr/>
                  <a:lstStyle/>
                  <a:p>
                    <a:r>
                      <a:rPr lang="en-US" baseline="0"/>
                      <a:t>Not Sure
</a:t>
                    </a:r>
                    <a:fld id="{E13CD429-B5A1-4CD0-8AB7-19AFE80DB400}"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B6E-46DB-8050-24CDD5FF9E5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'Survey Data Charts'!$B$2:$B$4</c:f>
              <c:strCache>
                <c:ptCount val="3"/>
                <c:pt idx="0">
                  <c:v>No</c:v>
                </c:pt>
                <c:pt idx="1">
                  <c:v>Not sure.</c:v>
                </c:pt>
                <c:pt idx="2">
                  <c:v>Yes</c:v>
                </c:pt>
              </c:strCache>
            </c:strRef>
          </c:cat>
          <c:val>
            <c:numRef>
              <c:f>'Survey Data Charts'!$C$2:$C$4</c:f>
              <c:numCache>
                <c:formatCode>General</c:formatCode>
                <c:ptCount val="3"/>
                <c:pt idx="0">
                  <c:v>7</c:v>
                </c:pt>
                <c:pt idx="1">
                  <c:v>12</c:v>
                </c:pt>
                <c:pt idx="2">
                  <c:v>28</c:v>
                </c:pt>
              </c:numCache>
            </c:numRef>
          </c:val>
          <c:extLst>
            <c:ext xmlns:c16="http://schemas.microsoft.com/office/drawing/2014/chart" uri="{C3380CC4-5D6E-409C-BE32-E72D297353CC}">
              <c16:uniqueId val="{00000006-4B6E-46DB-8050-24CDD5FF9E58}"/>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zero"/>
    <c:showDLblsOverMax val="1"/>
  </c:chart>
  <c:spPr>
    <a:solidFill>
      <a:sysClr val="window" lastClr="FFFFFF"/>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v>Plan Usage - Question 1</c:v>
          </c:tx>
          <c:dPt>
            <c:idx val="0"/>
            <c:bubble3D val="0"/>
            <c:spPr>
              <a:solidFill>
                <a:schemeClr val="accent2">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ED1-4141-99E9-9600CCF168B4}"/>
              </c:ext>
            </c:extLst>
          </c:dPt>
          <c:dPt>
            <c:idx val="1"/>
            <c:bubble3D val="0"/>
            <c:spPr>
              <a:solidFill>
                <a:schemeClr val="accent5">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CED1-4141-99E9-9600CCF168B4}"/>
              </c:ext>
            </c:extLst>
          </c:dPt>
          <c:dPt>
            <c:idx val="2"/>
            <c:bubble3D val="0"/>
            <c:spPr>
              <a:solidFill>
                <a:schemeClr val="accent6">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CED1-4141-99E9-9600CCF168B4}"/>
              </c:ext>
            </c:extLst>
          </c:dPt>
          <c:dPt>
            <c:idx val="3"/>
            <c:bubble3D val="0"/>
            <c:spPr>
              <a:solidFill>
                <a:schemeClr val="accent4">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CED1-4141-99E9-9600CCF168B4}"/>
              </c:ext>
            </c:extLst>
          </c:dPt>
          <c:dLbls>
            <c:dLbl>
              <c:idx val="0"/>
              <c:layout>
                <c:manualLayout>
                  <c:x val="2.9630212890055952E-3"/>
                  <c:y val="-5.0543340914834698E-3"/>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0267401574803148"/>
                      <c:h val="0.14703057872125347"/>
                    </c:manualLayout>
                  </c15:layout>
                </c:ext>
                <c:ext xmlns:c16="http://schemas.microsoft.com/office/drawing/2014/chart" uri="{C3380CC4-5D6E-409C-BE32-E72D297353CC}">
                  <c16:uniqueId val="{00000001-CED1-4141-99E9-9600CCF168B4}"/>
                </c:ext>
              </c:extLst>
            </c:dLbl>
            <c:dLbl>
              <c:idx val="1"/>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13135549722951295"/>
                      <c:h val="0.15713924690422038"/>
                    </c:manualLayout>
                  </c15:layout>
                </c:ext>
                <c:ext xmlns:c16="http://schemas.microsoft.com/office/drawing/2014/chart" uri="{C3380CC4-5D6E-409C-BE32-E72D297353CC}">
                  <c16:uniqueId val="{00000003-CED1-4141-99E9-9600CCF168B4}"/>
                </c:ext>
              </c:extLst>
            </c:dLbl>
            <c:dLbl>
              <c:idx val="3"/>
              <c:layout>
                <c:manualLayout>
                  <c:x val="8.8888888888888889E-3"/>
                  <c:y val="2.5271670457416772E-3"/>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4721481481481483"/>
                      <c:h val="0.21296436694465504"/>
                    </c:manualLayout>
                  </c15:layout>
                </c:ext>
                <c:ext xmlns:c16="http://schemas.microsoft.com/office/drawing/2014/chart" uri="{C3380CC4-5D6E-409C-BE32-E72D297353CC}">
                  <c16:uniqueId val="{00000007-CED1-4141-99E9-9600CCF168B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'[Comprehensive-Planning_Screen2_24-9-2020_10-10-2020_Updated (October-10-2020 09.28.46-UTC).xlsx]Survey Data Charts'!$B$13:$B$16</c:f>
              <c:strCache>
                <c:ptCount val="4"/>
                <c:pt idx="0">
                  <c:v>Almost never</c:v>
                </c:pt>
                <c:pt idx="1">
                  <c:v>At least monthly</c:v>
                </c:pt>
                <c:pt idx="2">
                  <c:v>At least weekly</c:v>
                </c:pt>
                <c:pt idx="3">
                  <c:v>Once every couple of months</c:v>
                </c:pt>
              </c:strCache>
            </c:strRef>
          </c:cat>
          <c:val>
            <c:numRef>
              <c:f>'[Comprehensive-Planning_Screen2_24-9-2020_10-10-2020_Updated (October-10-2020 09.28.46-UTC).xlsx]Survey Data Charts'!$C$13:$C$16</c:f>
              <c:numCache>
                <c:formatCode>General</c:formatCode>
                <c:ptCount val="4"/>
                <c:pt idx="0">
                  <c:v>2</c:v>
                </c:pt>
                <c:pt idx="1">
                  <c:v>16</c:v>
                </c:pt>
                <c:pt idx="2">
                  <c:v>17</c:v>
                </c:pt>
                <c:pt idx="3">
                  <c:v>11</c:v>
                </c:pt>
              </c:numCache>
            </c:numRef>
          </c:val>
          <c:extLst>
            <c:ext xmlns:c16="http://schemas.microsoft.com/office/drawing/2014/chart" uri="{C3380CC4-5D6E-409C-BE32-E72D297353CC}">
              <c16:uniqueId val="{00000008-CED1-4141-99E9-9600CCF168B4}"/>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zero"/>
    <c:showDLblsOverMax val="1"/>
  </c:chart>
  <c:spPr>
    <a:solidFill>
      <a:sysClr val="window" lastClr="FFFFFF"/>
    </a:solid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v>Plan Usage - Question 2</c:v>
          </c:tx>
          <c:dPt>
            <c:idx val="0"/>
            <c:bubble3D val="0"/>
            <c:spPr>
              <a:solidFill>
                <a:schemeClr val="bg1">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BE0-49E2-B369-523EE6E72905}"/>
              </c:ext>
            </c:extLst>
          </c:dPt>
          <c:dPt>
            <c:idx val="1"/>
            <c:bubble3D val="0"/>
            <c:spPr>
              <a:solidFill>
                <a:schemeClr val="accent2">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BE0-49E2-B369-523EE6E72905}"/>
              </c:ext>
            </c:extLst>
          </c:dPt>
          <c:dPt>
            <c:idx val="2"/>
            <c:bubble3D val="0"/>
            <c:spPr>
              <a:solidFill>
                <a:schemeClr val="accent4">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BE0-49E2-B369-523EE6E72905}"/>
              </c:ext>
            </c:extLst>
          </c:dPt>
          <c:dPt>
            <c:idx val="3"/>
            <c:bubble3D val="0"/>
            <c:spPr>
              <a:solidFill>
                <a:schemeClr val="accent6">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BE0-49E2-B369-523EE6E72905}"/>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'[Comprehensive-Planning_Screen2_24-9-2020_10-10-2020_Updated (October-10-2020 09.28.46-UTC).xlsx]Survey Data Charts'!$B$17:$B$20</c:f>
              <c:strCache>
                <c:ptCount val="4"/>
                <c:pt idx="0">
                  <c:v>N/A</c:v>
                </c:pt>
                <c:pt idx="1">
                  <c:v>No</c:v>
                </c:pt>
                <c:pt idx="2">
                  <c:v>Not Sure</c:v>
                </c:pt>
                <c:pt idx="3">
                  <c:v>Yes</c:v>
                </c:pt>
              </c:strCache>
            </c:strRef>
          </c:cat>
          <c:val>
            <c:numRef>
              <c:f>'[Comprehensive-Planning_Screen2_24-9-2020_10-10-2020_Updated (October-10-2020 09.28.46-UTC).xlsx]Survey Data Charts'!$C$17:$C$20</c:f>
              <c:numCache>
                <c:formatCode>General</c:formatCode>
                <c:ptCount val="4"/>
                <c:pt idx="0">
                  <c:v>5</c:v>
                </c:pt>
                <c:pt idx="1">
                  <c:v>3</c:v>
                </c:pt>
                <c:pt idx="2">
                  <c:v>9</c:v>
                </c:pt>
                <c:pt idx="3">
                  <c:v>29</c:v>
                </c:pt>
              </c:numCache>
            </c:numRef>
          </c:val>
          <c:extLst>
            <c:ext xmlns:c16="http://schemas.microsoft.com/office/drawing/2014/chart" uri="{C3380CC4-5D6E-409C-BE32-E72D297353CC}">
              <c16:uniqueId val="{00000008-9BE0-49E2-B369-523EE6E72905}"/>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zero"/>
    <c:showDLblsOverMax val="1"/>
  </c:chart>
  <c:spPr>
    <a:solidFill>
      <a:sysClr val="window" lastClr="FFFFFF"/>
    </a:solid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'[Comprehensive-Planning_Screen3_24-9-2020_10-10-2020_Updated (October-10-2020 09.28.47-UTC).xlsx]All Rankings Bar Chart'!$A$2</c:f>
              <c:strCache>
                <c:ptCount val="1"/>
                <c:pt idx="0">
                  <c:v>Future Land Use</c:v>
                </c:pt>
              </c:strCache>
            </c:strRef>
          </c:tx>
          <c:spPr>
            <a:solidFill>
              <a:schemeClr val="accent6">
                <a:lumMod val="75000"/>
              </a:schemeClr>
            </a:solidFill>
            <a:ln>
              <a:noFill/>
            </a:ln>
            <a:effectLst/>
          </c:spPr>
          <c:invertIfNegative val="0"/>
          <c:dLbls>
            <c:dLbl>
              <c:idx val="0"/>
              <c:layout>
                <c:manualLayout>
                  <c:x val="1.3331982639029221E-3"/>
                  <c:y val="0.188045601939824"/>
                </c:manualLayout>
              </c:layout>
              <c:tx>
                <c:rich>
                  <a:bodyPr/>
                  <a:lstStyle/>
                  <a:p>
                    <a:fld id="{992E460C-B016-49D5-B742-CC2B6B8FC09D}" type="SERIESNAME">
                      <a:rPr lang="en-US" sz="2400" smtClean="0">
                        <a:solidFill>
                          <a:schemeClr val="bg1"/>
                        </a:solidFill>
                        <a:latin typeface="Calibri" panose="020F0502020204030204" pitchFamily="34" charset="0"/>
                        <a:cs typeface="Calibri" panose="020F0502020204030204" pitchFamily="34" charset="0"/>
                      </a:rPr>
                      <a:pPr/>
                      <a:t>[SERIES NAME]</a:t>
                    </a:fld>
                    <a:endParaRPr lang="en-US" sz="2400" baseline="0" dirty="0" smtClean="0">
                      <a:solidFill>
                        <a:schemeClr val="bg1"/>
                      </a:solidFill>
                      <a:latin typeface="Calibri" panose="020F0502020204030204" pitchFamily="34" charset="0"/>
                      <a:cs typeface="Calibri" panose="020F0502020204030204" pitchFamily="34" charset="0"/>
                    </a:endParaRPr>
                  </a:p>
                  <a:p>
                    <a:r>
                      <a:rPr lang="en-US" sz="2400" baseline="0" dirty="0" smtClean="0">
                        <a:solidFill>
                          <a:schemeClr val="bg1"/>
                        </a:solidFill>
                        <a:latin typeface="Calibri" panose="020F0502020204030204" pitchFamily="34" charset="0"/>
                        <a:cs typeface="Calibri" panose="020F0502020204030204" pitchFamily="34" charset="0"/>
                      </a:rPr>
                      <a:t> </a:t>
                    </a:r>
                    <a:fld id="{94A6CD6D-82C4-408A-A6EB-E8238EC064E8}" type="VALUE">
                      <a:rPr lang="en-US" sz="2400" baseline="0">
                        <a:solidFill>
                          <a:schemeClr val="bg1"/>
                        </a:solidFill>
                        <a:latin typeface="Calibri" panose="020F0502020204030204" pitchFamily="34" charset="0"/>
                        <a:cs typeface="Calibri" panose="020F0502020204030204" pitchFamily="34" charset="0"/>
                      </a:rPr>
                      <a:pPr/>
                      <a:t>[VALUE]</a:t>
                    </a:fld>
                    <a:endParaRPr lang="en-US" sz="2400" baseline="0" dirty="0" smtClean="0">
                      <a:solidFill>
                        <a:schemeClr val="bg1"/>
                      </a:solidFill>
                      <a:latin typeface="Calibri" panose="020F0502020204030204" pitchFamily="34" charset="0"/>
                      <a:cs typeface="Calibri" panose="020F0502020204030204" pitchFamily="34" charset="0"/>
                    </a:endParaRPr>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D54-442B-9857-6F765B57B0E3}"/>
                </c:ext>
              </c:extLst>
            </c:dLbl>
            <c:spPr>
              <a:noFill/>
              <a:ln>
                <a:noFill/>
              </a:ln>
              <a:effectLst/>
            </c:spPr>
            <c:txPr>
              <a:bodyPr rot="-5400000" spcFirstLastPara="1" vertOverflow="ellipsis" wrap="square" lIns="38100" tIns="19050" rIns="38100" bIns="19050" anchor="ctr" anchorCtr="1">
                <a:spAutoFit/>
              </a:bodyPr>
              <a:lstStyle/>
              <a:p>
                <a:pPr>
                  <a:defRPr sz="24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'[Comprehensive-Planning_Screen3_24-9-2020_10-10-2020_Updated (October-10-2020 09.28.47-UTC).xlsx]All Rankings Bar Chart'!$C$2</c:f>
              <c:numCache>
                <c:formatCode>General</c:formatCode>
                <c:ptCount val="1"/>
                <c:pt idx="0">
                  <c:v>26</c:v>
                </c:pt>
              </c:numCache>
            </c:numRef>
          </c:val>
          <c:extLst>
            <c:ext xmlns:c16="http://schemas.microsoft.com/office/drawing/2014/chart" uri="{C3380CC4-5D6E-409C-BE32-E72D297353CC}">
              <c16:uniqueId val="{00000001-DD54-442B-9857-6F765B57B0E3}"/>
            </c:ext>
          </c:extLst>
        </c:ser>
        <c:ser>
          <c:idx val="1"/>
          <c:order val="1"/>
          <c:tx>
            <c:strRef>
              <c:f>'[Comprehensive-Planning_Screen3_24-9-2020_10-10-2020_Updated (October-10-2020 09.28.47-UTC).xlsx]All Rankings Bar Chart'!$A$3</c:f>
              <c:strCache>
                <c:ptCount val="1"/>
                <c:pt idx="0">
                  <c:v>Vision and Goals</c:v>
                </c:pt>
              </c:strCache>
            </c:strRef>
          </c:tx>
          <c:spPr>
            <a:solidFill>
              <a:schemeClr val="accent3">
                <a:alpha val="70000"/>
              </a:schemeClr>
            </a:solidFill>
            <a:ln>
              <a:noFill/>
            </a:ln>
            <a:effectLst/>
          </c:spPr>
          <c:invertIfNegative val="0"/>
          <c:dPt>
            <c:idx val="0"/>
            <c:invertIfNegative val="0"/>
            <c:bubble3D val="0"/>
            <c:spPr>
              <a:solidFill>
                <a:schemeClr val="tx2">
                  <a:lumMod val="75000"/>
                </a:schemeClr>
              </a:solidFill>
              <a:ln>
                <a:noFill/>
              </a:ln>
              <a:effectLst/>
            </c:spPr>
            <c:extLst>
              <c:ext xmlns:c16="http://schemas.microsoft.com/office/drawing/2014/chart" uri="{C3380CC4-5D6E-409C-BE32-E72D297353CC}">
                <c16:uniqueId val="{00000003-DD54-442B-9857-6F765B57B0E3}"/>
              </c:ext>
            </c:extLst>
          </c:dPt>
          <c:dLbls>
            <c:dLbl>
              <c:idx val="0"/>
              <c:layout>
                <c:manualLayout>
                  <c:x val="-8.8830895347610447E-4"/>
                  <c:y val="0.3402606550360896"/>
                </c:manualLayout>
              </c:layout>
              <c:tx>
                <c:rich>
                  <a:bodyPr rot="-5400000" spcFirstLastPara="1" vertOverflow="ellipsis" wrap="square" lIns="38100" tIns="19050" rIns="38100" bIns="19050" anchor="ctr" anchorCtr="1">
                    <a:spAutoFit/>
                  </a:bodyPr>
                  <a:lstStyle/>
                  <a:p>
                    <a:pPr>
                      <a:defRPr sz="2400" b="0" i="0" u="none" strike="noStrike" kern="1200" baseline="0">
                        <a:solidFill>
                          <a:schemeClr val="bg1"/>
                        </a:solidFill>
                        <a:latin typeface="Calibri" panose="020F0502020204030204" pitchFamily="34" charset="0"/>
                        <a:ea typeface="+mn-ea"/>
                        <a:cs typeface="Calibri" panose="020F0502020204030204" pitchFamily="34" charset="0"/>
                      </a:defRPr>
                    </a:pPr>
                    <a:fld id="{970C0491-E039-48DF-9B01-837FC94892A5}" type="SERIESNAME">
                      <a:rPr lang="en-US" sz="2400" smtClean="0">
                        <a:solidFill>
                          <a:schemeClr val="bg1"/>
                        </a:solidFill>
                        <a:latin typeface="Calibri" panose="020F0502020204030204" pitchFamily="34" charset="0"/>
                        <a:cs typeface="Calibri" panose="020F0502020204030204" pitchFamily="34" charset="0"/>
                      </a:rPr>
                      <a:pPr>
                        <a:defRPr sz="2400">
                          <a:solidFill>
                            <a:schemeClr val="bg1"/>
                          </a:solidFill>
                          <a:latin typeface="Calibri" panose="020F0502020204030204" pitchFamily="34" charset="0"/>
                          <a:cs typeface="Calibri" panose="020F0502020204030204" pitchFamily="34" charset="0"/>
                        </a:defRPr>
                      </a:pPr>
                      <a:t>[SERIES NAME]</a:t>
                    </a:fld>
                    <a:endParaRPr lang="en-US" sz="2400" dirty="0" smtClean="0">
                      <a:solidFill>
                        <a:schemeClr val="bg1"/>
                      </a:solidFill>
                      <a:latin typeface="Calibri" panose="020F0502020204030204" pitchFamily="34" charset="0"/>
                      <a:cs typeface="Calibri" panose="020F0502020204030204" pitchFamily="34" charset="0"/>
                    </a:endParaRPr>
                  </a:p>
                  <a:p>
                    <a:pPr>
                      <a:defRPr sz="2400">
                        <a:solidFill>
                          <a:schemeClr val="bg1"/>
                        </a:solidFill>
                        <a:latin typeface="Calibri" panose="020F0502020204030204" pitchFamily="34" charset="0"/>
                        <a:cs typeface="Calibri" panose="020F0502020204030204" pitchFamily="34" charset="0"/>
                      </a:defRPr>
                    </a:pPr>
                    <a:fld id="{46E512D1-53A7-4646-AB4F-D7E8BD3D4801}" type="VALUE">
                      <a:rPr lang="en-US" sz="2400" baseline="0" smtClean="0">
                        <a:solidFill>
                          <a:schemeClr val="bg1"/>
                        </a:solidFill>
                        <a:latin typeface="Calibri" panose="020F0502020204030204" pitchFamily="34" charset="0"/>
                        <a:cs typeface="Calibri" panose="020F0502020204030204" pitchFamily="34" charset="0"/>
                      </a:rPr>
                      <a:pPr>
                        <a:defRPr sz="2400">
                          <a:solidFill>
                            <a:schemeClr val="bg1"/>
                          </a:solidFill>
                          <a:latin typeface="Calibri" panose="020F0502020204030204" pitchFamily="34" charset="0"/>
                          <a:cs typeface="Calibri" panose="020F0502020204030204" pitchFamily="34" charset="0"/>
                        </a:defRPr>
                      </a:pPr>
                      <a:t>[VALUE]</a:t>
                    </a:fld>
                    <a:endParaRPr lang="en-US"/>
                  </a:p>
                </c:rich>
              </c:tx>
              <c:spPr>
                <a:noFill/>
                <a:ln>
                  <a:noFill/>
                </a:ln>
                <a:effectLst/>
              </c:spPr>
              <c:txPr>
                <a:bodyPr rot="-5400000" spcFirstLastPara="1" vertOverflow="ellipsis" wrap="square" lIns="38100" tIns="19050" rIns="38100" bIns="19050" anchor="ctr" anchorCtr="1">
                  <a:spAutoFit/>
                </a:bodyPr>
                <a:lstStyle/>
                <a:p>
                  <a:pPr>
                    <a:defRPr sz="24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D54-442B-9857-6F765B57B0E3}"/>
                </c:ext>
              </c:extLst>
            </c:dLbl>
            <c:spPr>
              <a:noFill/>
              <a:ln>
                <a:noFill/>
              </a:ln>
              <a:effectLst/>
            </c:spPr>
            <c:txPr>
              <a:bodyPr rot="-5400000" spcFirstLastPara="1" vertOverflow="ellipsis" wrap="square" lIns="38100" tIns="19050" rIns="38100" bIns="19050" anchor="ctr" anchorCtr="1">
                <a:spAutoFit/>
              </a:bodyPr>
              <a:lstStyle/>
              <a:p>
                <a:pPr>
                  <a:defRPr sz="24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'[Comprehensive-Planning_Screen3_24-9-2020_10-10-2020_Updated (October-10-2020 09.28.47-UTC).xlsx]All Rankings Bar Chart'!$C$3</c:f>
              <c:numCache>
                <c:formatCode>General</c:formatCode>
                <c:ptCount val="1"/>
                <c:pt idx="0">
                  <c:v>21</c:v>
                </c:pt>
              </c:numCache>
            </c:numRef>
          </c:val>
          <c:extLst>
            <c:ext xmlns:c16="http://schemas.microsoft.com/office/drawing/2014/chart" uri="{C3380CC4-5D6E-409C-BE32-E72D297353CC}">
              <c16:uniqueId val="{00000004-DD54-442B-9857-6F765B57B0E3}"/>
            </c:ext>
          </c:extLst>
        </c:ser>
        <c:ser>
          <c:idx val="2"/>
          <c:order val="2"/>
          <c:tx>
            <c:strRef>
              <c:f>'[Comprehensive-Planning_Screen3_24-9-2020_10-10-2020_Updated (October-10-2020 09.28.47-UTC).xlsx]All Rankings Bar Chart'!$A$4</c:f>
              <c:strCache>
                <c:ptCount val="1"/>
                <c:pt idx="0">
                  <c:v>Infrastructure</c:v>
                </c:pt>
              </c:strCache>
            </c:strRef>
          </c:tx>
          <c:spPr>
            <a:solidFill>
              <a:schemeClr val="accent5">
                <a:alpha val="70000"/>
              </a:schemeClr>
            </a:solidFill>
            <a:ln>
              <a:noFill/>
            </a:ln>
            <a:effectLst/>
          </c:spPr>
          <c:invertIfNegative val="0"/>
          <c:dPt>
            <c:idx val="0"/>
            <c:invertIfNegative val="0"/>
            <c:bubble3D val="0"/>
            <c:spPr>
              <a:solidFill>
                <a:schemeClr val="accent5">
                  <a:lumMod val="75000"/>
                </a:schemeClr>
              </a:solidFill>
              <a:ln>
                <a:noFill/>
              </a:ln>
              <a:effectLst/>
            </c:spPr>
            <c:extLst>
              <c:ext xmlns:c16="http://schemas.microsoft.com/office/drawing/2014/chart" uri="{C3380CC4-5D6E-409C-BE32-E72D297353CC}">
                <c16:uniqueId val="{00000006-DD54-442B-9857-6F765B57B0E3}"/>
              </c:ext>
            </c:extLst>
          </c:dPt>
          <c:dLbls>
            <c:dLbl>
              <c:idx val="0"/>
              <c:layout>
                <c:manualLayout>
                  <c:x val="-2.6663965278058443E-3"/>
                  <c:y val="0.34475027022301069"/>
                </c:manualLayout>
              </c:layout>
              <c:tx>
                <c:rich>
                  <a:bodyPr rot="-5400000" spcFirstLastPara="1" vertOverflow="ellipsis" wrap="square" lIns="38100" tIns="19050" rIns="38100" bIns="19050" anchor="ctr" anchorCtr="1">
                    <a:spAutoFit/>
                  </a:bodyPr>
                  <a:lstStyle/>
                  <a:p>
                    <a:pPr>
                      <a:defRPr sz="2400" b="0" i="0" u="none" strike="noStrike" kern="1200" baseline="0">
                        <a:solidFill>
                          <a:schemeClr val="bg1"/>
                        </a:solidFill>
                        <a:latin typeface="Calibri" panose="020F0502020204030204" pitchFamily="34" charset="0"/>
                        <a:ea typeface="+mn-ea"/>
                        <a:cs typeface="Calibri" panose="020F0502020204030204" pitchFamily="34" charset="0"/>
                      </a:defRPr>
                    </a:pPr>
                    <a:fld id="{A8D1418D-AE15-460C-9002-FFF18C378943}" type="SERIESNAME">
                      <a:rPr lang="en-US" sz="2400" smtClean="0">
                        <a:solidFill>
                          <a:schemeClr val="bg1"/>
                        </a:solidFill>
                        <a:latin typeface="Calibri" panose="020F0502020204030204" pitchFamily="34" charset="0"/>
                        <a:cs typeface="Calibri" panose="020F0502020204030204" pitchFamily="34" charset="0"/>
                      </a:rPr>
                      <a:pPr>
                        <a:defRPr sz="2400">
                          <a:solidFill>
                            <a:schemeClr val="bg1"/>
                          </a:solidFill>
                          <a:latin typeface="Calibri" panose="020F0502020204030204" pitchFamily="34" charset="0"/>
                          <a:cs typeface="Calibri" panose="020F0502020204030204" pitchFamily="34" charset="0"/>
                        </a:defRPr>
                      </a:pPr>
                      <a:t>[SERIES NAME]</a:t>
                    </a:fld>
                    <a:endParaRPr lang="en-US" sz="2400" baseline="0" dirty="0" smtClean="0">
                      <a:solidFill>
                        <a:schemeClr val="bg1"/>
                      </a:solidFill>
                      <a:latin typeface="Calibri" panose="020F0502020204030204" pitchFamily="34" charset="0"/>
                      <a:cs typeface="Calibri" panose="020F0502020204030204" pitchFamily="34" charset="0"/>
                    </a:endParaRPr>
                  </a:p>
                  <a:p>
                    <a:pPr>
                      <a:defRPr sz="2400">
                        <a:solidFill>
                          <a:schemeClr val="bg1"/>
                        </a:solidFill>
                        <a:latin typeface="Calibri" panose="020F0502020204030204" pitchFamily="34" charset="0"/>
                        <a:cs typeface="Calibri" panose="020F0502020204030204" pitchFamily="34" charset="0"/>
                      </a:defRPr>
                    </a:pPr>
                    <a:fld id="{EEAC7FA7-7476-4EBE-8B7D-7ED581B94BC2}" type="VALUE">
                      <a:rPr lang="en-US" sz="2400" baseline="0" smtClean="0">
                        <a:solidFill>
                          <a:schemeClr val="bg1"/>
                        </a:solidFill>
                        <a:latin typeface="Calibri" panose="020F0502020204030204" pitchFamily="34" charset="0"/>
                        <a:cs typeface="Calibri" panose="020F0502020204030204" pitchFamily="34" charset="0"/>
                      </a:rPr>
                      <a:pPr>
                        <a:defRPr sz="2400">
                          <a:solidFill>
                            <a:schemeClr val="bg1"/>
                          </a:solidFill>
                          <a:latin typeface="Calibri" panose="020F0502020204030204" pitchFamily="34" charset="0"/>
                          <a:cs typeface="Calibri" panose="020F0502020204030204" pitchFamily="34" charset="0"/>
                        </a:defRPr>
                      </a:pPr>
                      <a:t>[VALUE]</a:t>
                    </a:fld>
                    <a:endParaRPr lang="en-US"/>
                  </a:p>
                </c:rich>
              </c:tx>
              <c:spPr>
                <a:noFill/>
                <a:ln>
                  <a:noFill/>
                </a:ln>
                <a:effectLst/>
              </c:spPr>
              <c:txPr>
                <a:bodyPr rot="-5400000" spcFirstLastPara="1" vertOverflow="ellipsis" wrap="square" lIns="38100" tIns="19050" rIns="38100" bIns="19050" anchor="ctr" anchorCtr="1">
                  <a:spAutoFit/>
                </a:bodyPr>
                <a:lstStyle/>
                <a:p>
                  <a:pPr>
                    <a:defRPr sz="24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D54-442B-9857-6F765B57B0E3}"/>
                </c:ext>
              </c:extLst>
            </c:dLbl>
            <c:spPr>
              <a:noFill/>
              <a:ln>
                <a:noFill/>
              </a:ln>
              <a:effectLst/>
            </c:spPr>
            <c:txPr>
              <a:bodyPr rot="-5400000" spcFirstLastPara="1" vertOverflow="ellipsis"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'[Comprehensive-Planning_Screen3_24-9-2020_10-10-2020_Updated (October-10-2020 09.28.47-UTC).xlsx]All Rankings Bar Chart'!$C$4</c:f>
              <c:numCache>
                <c:formatCode>General</c:formatCode>
                <c:ptCount val="1"/>
                <c:pt idx="0">
                  <c:v>20</c:v>
                </c:pt>
              </c:numCache>
            </c:numRef>
          </c:val>
          <c:extLst>
            <c:ext xmlns:c16="http://schemas.microsoft.com/office/drawing/2014/chart" uri="{C3380CC4-5D6E-409C-BE32-E72D297353CC}">
              <c16:uniqueId val="{00000007-DD54-442B-9857-6F765B57B0E3}"/>
            </c:ext>
          </c:extLst>
        </c:ser>
        <c:ser>
          <c:idx val="3"/>
          <c:order val="3"/>
          <c:tx>
            <c:strRef>
              <c:f>'[Comprehensive-Planning_Screen3_24-9-2020_10-10-2020_Updated (October-10-2020 09.28.47-UTC).xlsx]All Rankings Bar Chart'!$A$5</c:f>
              <c:strCache>
                <c:ptCount val="1"/>
                <c:pt idx="0">
                  <c:v>Objective/Action/Policy</c:v>
                </c:pt>
              </c:strCache>
            </c:strRef>
          </c:tx>
          <c:spPr>
            <a:solidFill>
              <a:schemeClr val="accent2">
                <a:lumMod val="75000"/>
              </a:schemeClr>
            </a:solidFill>
            <a:ln>
              <a:noFill/>
            </a:ln>
            <a:effectLst/>
          </c:spPr>
          <c:invertIfNegative val="0"/>
          <c:dLbls>
            <c:dLbl>
              <c:idx val="0"/>
              <c:layout>
                <c:manualLayout>
                  <c:x val="-1.3331982639029221E-3"/>
                  <c:y val="0.40295486129962282"/>
                </c:manualLayout>
              </c:layout>
              <c:tx>
                <c:rich>
                  <a:bodyPr rot="-5400000" spcFirstLastPara="1" vertOverflow="ellipsis" wrap="square" lIns="38100" tIns="19050" rIns="38100" bIns="19050" anchor="ctr" anchorCtr="1">
                    <a:noAutofit/>
                  </a:bodyPr>
                  <a:lstStyle/>
                  <a:p>
                    <a:pPr>
                      <a:defRPr sz="2400" b="0" i="0" u="none" strike="noStrike" kern="1200" baseline="0">
                        <a:solidFill>
                          <a:schemeClr val="bg1"/>
                        </a:solidFill>
                        <a:latin typeface="Calibri" panose="020F0502020204030204" pitchFamily="34" charset="0"/>
                        <a:ea typeface="+mn-ea"/>
                        <a:cs typeface="Calibri" panose="020F0502020204030204" pitchFamily="34" charset="0"/>
                      </a:defRPr>
                    </a:pPr>
                    <a:fld id="{27072712-7A01-435B-A1C9-8462C1BF38A7}" type="SERIESNAME">
                      <a:rPr lang="en-US" sz="2400" b="0" smtClean="0">
                        <a:solidFill>
                          <a:schemeClr val="bg1"/>
                        </a:solidFill>
                        <a:latin typeface="Calibri" panose="020F0502020204030204" pitchFamily="34" charset="0"/>
                        <a:cs typeface="Calibri" panose="020F0502020204030204" pitchFamily="34" charset="0"/>
                      </a:rPr>
                      <a:pPr>
                        <a:defRPr sz="2400">
                          <a:solidFill>
                            <a:schemeClr val="bg1"/>
                          </a:solidFill>
                          <a:latin typeface="Calibri" panose="020F0502020204030204" pitchFamily="34" charset="0"/>
                          <a:cs typeface="Calibri" panose="020F0502020204030204" pitchFamily="34" charset="0"/>
                        </a:defRPr>
                      </a:pPr>
                      <a:t>[SERIES NAME]</a:t>
                    </a:fld>
                    <a:endParaRPr lang="en-US" sz="2400" b="0" baseline="0" dirty="0" smtClean="0">
                      <a:solidFill>
                        <a:schemeClr val="bg1"/>
                      </a:solidFill>
                      <a:latin typeface="Calibri" panose="020F0502020204030204" pitchFamily="34" charset="0"/>
                      <a:cs typeface="Calibri" panose="020F0502020204030204" pitchFamily="34" charset="0"/>
                    </a:endParaRPr>
                  </a:p>
                  <a:p>
                    <a:pPr>
                      <a:defRPr sz="2400">
                        <a:solidFill>
                          <a:schemeClr val="bg1"/>
                        </a:solidFill>
                        <a:latin typeface="Calibri" panose="020F0502020204030204" pitchFamily="34" charset="0"/>
                        <a:cs typeface="Calibri" panose="020F0502020204030204" pitchFamily="34" charset="0"/>
                      </a:defRPr>
                    </a:pPr>
                    <a:r>
                      <a:rPr lang="en-US" sz="2400" baseline="0" dirty="0" smtClean="0">
                        <a:solidFill>
                          <a:schemeClr val="bg1"/>
                        </a:solidFill>
                        <a:latin typeface="Calibri" panose="020F0502020204030204" pitchFamily="34" charset="0"/>
                        <a:cs typeface="Calibri" panose="020F0502020204030204" pitchFamily="34" charset="0"/>
                      </a:rPr>
                      <a:t> </a:t>
                    </a:r>
                    <a:fld id="{D37D3C9C-D29C-486A-909F-0B642AE55E7B}" type="VALUE">
                      <a:rPr lang="en-US" sz="2400" baseline="0">
                        <a:solidFill>
                          <a:schemeClr val="bg1"/>
                        </a:solidFill>
                        <a:latin typeface="Calibri" panose="020F0502020204030204" pitchFamily="34" charset="0"/>
                        <a:cs typeface="Calibri" panose="020F0502020204030204" pitchFamily="34" charset="0"/>
                      </a:rPr>
                      <a:pPr>
                        <a:defRPr sz="2400">
                          <a:solidFill>
                            <a:schemeClr val="bg1"/>
                          </a:solidFill>
                          <a:latin typeface="Calibri" panose="020F0502020204030204" pitchFamily="34" charset="0"/>
                          <a:cs typeface="Calibri" panose="020F0502020204030204" pitchFamily="34" charset="0"/>
                        </a:defRPr>
                      </a:pPr>
                      <a:t>[VALUE]</a:t>
                    </a:fld>
                    <a:endParaRPr lang="en-US" sz="2400" baseline="0" dirty="0" smtClean="0">
                      <a:solidFill>
                        <a:schemeClr val="bg1"/>
                      </a:solidFill>
                      <a:latin typeface="Calibri" panose="020F0502020204030204" pitchFamily="34" charset="0"/>
                      <a:cs typeface="Calibri" panose="020F0502020204030204" pitchFamily="34" charset="0"/>
                    </a:endParaRPr>
                  </a:p>
                </c:rich>
              </c:tx>
              <c:spPr>
                <a:noFill/>
                <a:ln>
                  <a:noFill/>
                </a:ln>
                <a:effectLst/>
              </c:spPr>
              <c:txPr>
                <a:bodyPr rot="-5400000" spcFirstLastPara="1" vertOverflow="ellipsis" wrap="square" lIns="38100" tIns="19050" rIns="38100" bIns="19050" anchor="ctr" anchorCtr="1">
                  <a:noAutofit/>
                </a:bodyPr>
                <a:lstStyle/>
                <a:p>
                  <a:pPr>
                    <a:defRPr sz="24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0.36647625726107541"/>
                      <c:h val="0.2475486031250683"/>
                    </c:manualLayout>
                  </c15:layout>
                  <c15:dlblFieldTable/>
                  <c15:showDataLabelsRange val="0"/>
                </c:ext>
                <c:ext xmlns:c16="http://schemas.microsoft.com/office/drawing/2014/chart" uri="{C3380CC4-5D6E-409C-BE32-E72D297353CC}">
                  <c16:uniqueId val="{00000008-DD54-442B-9857-6F765B57B0E3}"/>
                </c:ext>
              </c:extLst>
            </c:dLbl>
            <c:spPr>
              <a:noFill/>
              <a:ln>
                <a:noFill/>
              </a:ln>
              <a:effectLst/>
            </c:spPr>
            <c:txPr>
              <a:bodyPr rot="-5400000" spcFirstLastPara="1" vertOverflow="ellipsis"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'[Comprehensive-Planning_Screen3_24-9-2020_10-10-2020_Updated (October-10-2020 09.28.47-UTC).xlsx]All Rankings Bar Chart'!$C$5</c:f>
              <c:numCache>
                <c:formatCode>General</c:formatCode>
                <c:ptCount val="1"/>
                <c:pt idx="0">
                  <c:v>18</c:v>
                </c:pt>
              </c:numCache>
            </c:numRef>
          </c:val>
          <c:extLst>
            <c:ext xmlns:c16="http://schemas.microsoft.com/office/drawing/2014/chart" uri="{C3380CC4-5D6E-409C-BE32-E72D297353CC}">
              <c16:uniqueId val="{00000009-DD54-442B-9857-6F765B57B0E3}"/>
            </c:ext>
          </c:extLst>
        </c:ser>
        <c:ser>
          <c:idx val="4"/>
          <c:order val="4"/>
          <c:tx>
            <c:strRef>
              <c:f>'[Comprehensive-Planning_Screen3_24-9-2020_10-10-2020_Updated (October-10-2020 09.28.47-UTC).xlsx]All Rankings Bar Chart'!$A$6</c:f>
              <c:strCache>
                <c:ptCount val="1"/>
                <c:pt idx="0">
                  <c:v>Public Feedback Results</c:v>
                </c:pt>
              </c:strCache>
            </c:strRef>
          </c:tx>
          <c:spPr>
            <a:solidFill>
              <a:schemeClr val="bg1">
                <a:lumMod val="65000"/>
              </a:schemeClr>
            </a:solidFill>
            <a:ln>
              <a:noFill/>
            </a:ln>
            <a:effectLst/>
          </c:spPr>
          <c:invertIfNegative val="0"/>
          <c:dLbls>
            <c:dLbl>
              <c:idx val="0"/>
              <c:layout>
                <c:manualLayout>
                  <c:x val="-3.9995947917087667E-3"/>
                  <c:y val="0.19811947347231448"/>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fld id="{B803510D-5F5D-4B8D-A239-BDD8C089A95A}" type="SERIESNAME">
                      <a:rPr lang="en-US" sz="1600" smtClean="0">
                        <a:solidFill>
                          <a:schemeClr val="bg1"/>
                        </a:solidFill>
                        <a:latin typeface="Calibri" panose="020F0502020204030204" pitchFamily="34" charset="0"/>
                        <a:cs typeface="Calibri" panose="020F0502020204030204" pitchFamily="34" charset="0"/>
                      </a:rPr>
                      <a:pPr>
                        <a:defRPr sz="1600">
                          <a:solidFill>
                            <a:schemeClr val="bg1"/>
                          </a:solidFill>
                          <a:latin typeface="Calibri" panose="020F0502020204030204" pitchFamily="34" charset="0"/>
                          <a:cs typeface="Calibri" panose="020F0502020204030204" pitchFamily="34" charset="0"/>
                        </a:defRPr>
                      </a:pPr>
                      <a:t>[SERIES NAME]</a:t>
                    </a:fld>
                    <a:endParaRPr lang="en-US" sz="1600" dirty="0" smtClean="0">
                      <a:solidFill>
                        <a:schemeClr val="bg1"/>
                      </a:solidFill>
                      <a:latin typeface="Calibri" panose="020F0502020204030204" pitchFamily="34" charset="0"/>
                      <a:cs typeface="Calibri" panose="020F0502020204030204" pitchFamily="34" charset="0"/>
                    </a:endParaRPr>
                  </a:p>
                  <a:p>
                    <a:pPr>
                      <a:defRPr sz="1600">
                        <a:solidFill>
                          <a:schemeClr val="bg1"/>
                        </a:solidFill>
                        <a:latin typeface="Calibri" panose="020F0502020204030204" pitchFamily="34" charset="0"/>
                        <a:cs typeface="Calibri" panose="020F0502020204030204" pitchFamily="34" charset="0"/>
                      </a:defRPr>
                    </a:pPr>
                    <a:fld id="{4602E654-7AED-4CAB-9A65-8DB300DD8CBE}" type="VALUE">
                      <a:rPr lang="en-US" sz="1600" baseline="0" smtClean="0">
                        <a:solidFill>
                          <a:schemeClr val="bg1"/>
                        </a:solidFill>
                        <a:latin typeface="Calibri" panose="020F0502020204030204" pitchFamily="34" charset="0"/>
                        <a:cs typeface="Calibri" panose="020F0502020204030204" pitchFamily="34" charset="0"/>
                      </a:rPr>
                      <a:pPr>
                        <a:defRPr sz="1600">
                          <a:solidFill>
                            <a:schemeClr val="bg1"/>
                          </a:solidFill>
                          <a:latin typeface="Calibri" panose="020F0502020204030204" pitchFamily="34" charset="0"/>
                          <a:cs typeface="Calibri" panose="020F050202020403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0.10444936549735383"/>
                      <c:h val="0.19384367466630195"/>
                    </c:manualLayout>
                  </c15:layout>
                  <c15:dlblFieldTable/>
                  <c15:showDataLabelsRange val="0"/>
                </c:ext>
                <c:ext xmlns:c16="http://schemas.microsoft.com/office/drawing/2014/chart" uri="{C3380CC4-5D6E-409C-BE32-E72D297353CC}">
                  <c16:uniqueId val="{0000000A-DD54-442B-9857-6F765B57B0E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'[Comprehensive-Planning_Screen3_24-9-2020_10-10-2020_Updated (October-10-2020 09.28.47-UTC).xlsx]All Rankings Bar Chart'!$C$6</c:f>
              <c:numCache>
                <c:formatCode>General</c:formatCode>
                <c:ptCount val="1"/>
                <c:pt idx="0">
                  <c:v>7</c:v>
                </c:pt>
              </c:numCache>
            </c:numRef>
          </c:val>
          <c:extLst>
            <c:ext xmlns:c16="http://schemas.microsoft.com/office/drawing/2014/chart" uri="{C3380CC4-5D6E-409C-BE32-E72D297353CC}">
              <c16:uniqueId val="{0000000B-DD54-442B-9857-6F765B57B0E3}"/>
            </c:ext>
          </c:extLst>
        </c:ser>
        <c:ser>
          <c:idx val="5"/>
          <c:order val="5"/>
          <c:tx>
            <c:strRef>
              <c:f>'[Comprehensive-Planning_Screen3_24-9-2020_10-10-2020_Updated (October-10-2020 09.28.47-UTC).xlsx]All Rankings Bar Chart'!$A$7</c:f>
              <c:strCache>
                <c:ptCount val="1"/>
                <c:pt idx="0">
                  <c:v>Demographics</c:v>
                </c:pt>
              </c:strCache>
            </c:strRef>
          </c:tx>
          <c:spPr>
            <a:solidFill>
              <a:schemeClr val="accent5">
                <a:lumMod val="60000"/>
                <a:alpha val="70000"/>
              </a:schemeClr>
            </a:solidFill>
            <a:ln>
              <a:noFill/>
            </a:ln>
            <a:effectLst/>
          </c:spPr>
          <c:invertIfNegative val="0"/>
          <c:dPt>
            <c:idx val="0"/>
            <c:invertIfNegative val="0"/>
            <c:bubble3D val="0"/>
            <c:spPr>
              <a:solidFill>
                <a:schemeClr val="accent4">
                  <a:lumMod val="75000"/>
                </a:schemeClr>
              </a:solidFill>
              <a:ln>
                <a:noFill/>
              </a:ln>
              <a:effectLst/>
            </c:spPr>
            <c:extLst>
              <c:ext xmlns:c16="http://schemas.microsoft.com/office/drawing/2014/chart" uri="{C3380CC4-5D6E-409C-BE32-E72D297353CC}">
                <c16:uniqueId val="{0000000D-DD54-442B-9857-6F765B57B0E3}"/>
              </c:ext>
            </c:extLst>
          </c:dPt>
          <c:dLbls>
            <c:dLbl>
              <c:idx val="0"/>
              <c:layout>
                <c:manualLayout>
                  <c:x val="-7.9991895834176305E-3"/>
                  <c:y val="0.10969326779823051"/>
                </c:manualLayout>
              </c:layout>
              <c:tx>
                <c:rich>
                  <a:bodyPr/>
                  <a:lstStyle/>
                  <a:p>
                    <a:fld id="{7F4B5D6A-A780-4FCA-A0C1-44BEC97E5926}" type="SERIESNAME">
                      <a:rPr lang="en-US" smtClean="0"/>
                      <a:pPr/>
                      <a:t>[SERIES NAME]</a:t>
                    </a:fld>
                    <a:endParaRPr lang="en-US" dirty="0" smtClean="0"/>
                  </a:p>
                  <a:p>
                    <a:fld id="{B09E90EE-4F76-4C91-9636-0C36D198103B}" type="VALUE">
                      <a:rPr lang="en-US" baseline="0" smtClean="0"/>
                      <a:pPr/>
                      <a:t>[VALUE]</a:t>
                    </a:fld>
                    <a:endParaRPr lang="en-US"/>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DD54-442B-9857-6F765B57B0E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'[Comprehensive-Planning_Screen3_24-9-2020_10-10-2020_Updated (October-10-2020 09.28.47-UTC).xlsx]All Rankings Bar Chart'!$C$7</c:f>
              <c:numCache>
                <c:formatCode>General</c:formatCode>
                <c:ptCount val="1"/>
                <c:pt idx="0">
                  <c:v>4</c:v>
                </c:pt>
              </c:numCache>
            </c:numRef>
          </c:val>
          <c:extLst>
            <c:ext xmlns:c16="http://schemas.microsoft.com/office/drawing/2014/chart" uri="{C3380CC4-5D6E-409C-BE32-E72D297353CC}">
              <c16:uniqueId val="{0000000E-DD54-442B-9857-6F765B57B0E3}"/>
            </c:ext>
          </c:extLst>
        </c:ser>
        <c:ser>
          <c:idx val="6"/>
          <c:order val="6"/>
          <c:tx>
            <c:strRef>
              <c:f>'[Comprehensive-Planning_Screen3_24-9-2020_10-10-2020_Updated (October-10-2020 09.28.47-UTC).xlsx]All Rankings Bar Chart'!$A$8</c:f>
              <c:strCache>
                <c:ptCount val="1"/>
                <c:pt idx="0">
                  <c:v>Economic Information</c:v>
                </c:pt>
              </c:strCache>
            </c:strRef>
          </c:tx>
          <c:spPr>
            <a:solidFill>
              <a:schemeClr val="accent1">
                <a:lumMod val="80000"/>
                <a:lumOff val="20000"/>
                <a:alpha val="70000"/>
              </a:schemeClr>
            </a:solidFill>
            <a:ln>
              <a:noFill/>
            </a:ln>
            <a:effectLst/>
          </c:spPr>
          <c:invertIfNegative val="0"/>
          <c:dPt>
            <c:idx val="0"/>
            <c:invertIfNegative val="0"/>
            <c:bubble3D val="0"/>
            <c:spPr>
              <a:solidFill>
                <a:schemeClr val="tx2">
                  <a:lumMod val="75000"/>
                </a:schemeClr>
              </a:solidFill>
              <a:ln>
                <a:noFill/>
              </a:ln>
              <a:effectLst/>
            </c:spPr>
            <c:extLst>
              <c:ext xmlns:c16="http://schemas.microsoft.com/office/drawing/2014/chart" uri="{C3380CC4-5D6E-409C-BE32-E72D297353CC}">
                <c16:uniqueId val="{00000010-DD54-442B-9857-6F765B57B0E3}"/>
              </c:ext>
            </c:extLst>
          </c:dPt>
          <c:dLbls>
            <c:dLbl>
              <c:idx val="0"/>
              <c:layout>
                <c:manualLayout>
                  <c:x val="-1.333145775782296E-3"/>
                  <c:y val="0.14775011580986189"/>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fld id="{466BE818-A6C9-4CFD-8E36-95BF225EDA8A}" type="SERIESNAME">
                      <a:rPr lang="en-US" sz="1600" smtClean="0">
                        <a:solidFill>
                          <a:schemeClr val="bg1"/>
                        </a:solidFill>
                        <a:latin typeface="Calibri" panose="020F0502020204030204" pitchFamily="34" charset="0"/>
                        <a:cs typeface="Calibri" panose="020F0502020204030204" pitchFamily="34" charset="0"/>
                      </a:rPr>
                      <a:pPr>
                        <a:defRPr sz="1600">
                          <a:solidFill>
                            <a:schemeClr val="bg1"/>
                          </a:solidFill>
                          <a:latin typeface="Calibri" panose="020F0502020204030204" pitchFamily="34" charset="0"/>
                          <a:cs typeface="Calibri" panose="020F0502020204030204" pitchFamily="34" charset="0"/>
                        </a:defRPr>
                      </a:pPr>
                      <a:t>[SERIES NAME]</a:t>
                    </a:fld>
                    <a:endParaRPr lang="en-US" sz="1600" dirty="0" smtClean="0">
                      <a:solidFill>
                        <a:schemeClr val="bg1"/>
                      </a:solidFill>
                      <a:latin typeface="Calibri" panose="020F0502020204030204" pitchFamily="34" charset="0"/>
                      <a:cs typeface="Calibri" panose="020F0502020204030204" pitchFamily="34" charset="0"/>
                    </a:endParaRPr>
                  </a:p>
                  <a:p>
                    <a:pPr>
                      <a:defRPr sz="1600">
                        <a:solidFill>
                          <a:schemeClr val="bg1"/>
                        </a:solidFill>
                        <a:latin typeface="Calibri" panose="020F0502020204030204" pitchFamily="34" charset="0"/>
                        <a:cs typeface="Calibri" panose="020F0502020204030204" pitchFamily="34" charset="0"/>
                      </a:defRPr>
                    </a:pPr>
                    <a:fld id="{01F80C1C-86E9-4BA4-9F6A-4CB55FC10E29}" type="VALUE">
                      <a:rPr lang="en-US" sz="1600" baseline="0" smtClean="0">
                        <a:solidFill>
                          <a:schemeClr val="bg1"/>
                        </a:solidFill>
                        <a:latin typeface="Calibri" panose="020F0502020204030204" pitchFamily="34" charset="0"/>
                        <a:cs typeface="Calibri" panose="020F0502020204030204" pitchFamily="34" charset="0"/>
                      </a:rPr>
                      <a:pPr>
                        <a:defRPr sz="1600">
                          <a:solidFill>
                            <a:schemeClr val="bg1"/>
                          </a:solidFill>
                          <a:latin typeface="Calibri" panose="020F0502020204030204" pitchFamily="34" charset="0"/>
                          <a:cs typeface="Calibri" panose="020F050202020403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0.16454332973089864"/>
                      <c:h val="0.16579353904361149"/>
                    </c:manualLayout>
                  </c15:layout>
                  <c15:dlblFieldTable/>
                  <c15:showDataLabelsRange val="0"/>
                </c:ext>
                <c:ext xmlns:c16="http://schemas.microsoft.com/office/drawing/2014/chart" uri="{C3380CC4-5D6E-409C-BE32-E72D297353CC}">
                  <c16:uniqueId val="{00000010-DD54-442B-9857-6F765B57B0E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'[Comprehensive-Planning_Screen3_24-9-2020_10-10-2020_Updated (October-10-2020 09.28.47-UTC).xlsx]All Rankings Bar Chart'!$C$8</c:f>
              <c:numCache>
                <c:formatCode>General</c:formatCode>
                <c:ptCount val="1"/>
                <c:pt idx="0">
                  <c:v>4</c:v>
                </c:pt>
              </c:numCache>
            </c:numRef>
          </c:val>
          <c:extLst>
            <c:ext xmlns:c16="http://schemas.microsoft.com/office/drawing/2014/chart" uri="{C3380CC4-5D6E-409C-BE32-E72D297353CC}">
              <c16:uniqueId val="{00000011-DD54-442B-9857-6F765B57B0E3}"/>
            </c:ext>
          </c:extLst>
        </c:ser>
        <c:dLbls>
          <c:showLegendKey val="0"/>
          <c:showVal val="0"/>
          <c:showCatName val="0"/>
          <c:showSerName val="0"/>
          <c:showPercent val="0"/>
          <c:showBubbleSize val="0"/>
        </c:dLbls>
        <c:gapWidth val="150"/>
        <c:axId val="1"/>
        <c:axId val="2"/>
      </c:barChart>
      <c:catAx>
        <c:axId val="1"/>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n-US"/>
          </a:p>
        </c:txPr>
        <c:crossAx val="2"/>
        <c:crosses val="autoZero"/>
        <c:auto val="1"/>
        <c:lblAlgn val="ctr"/>
        <c:lblOffset val="100"/>
        <c:noMultiLvlLbl val="1"/>
      </c:catAx>
      <c:valAx>
        <c:axId val="2"/>
        <c:scaling>
          <c:orientation val="minMax"/>
        </c:scaling>
        <c:delete val="1"/>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crossAx val="1"/>
        <c:crosses val="autoZero"/>
        <c:crossBetween val="between"/>
      </c:valAx>
      <c:spPr>
        <a:noFill/>
        <a:ln>
          <a:noFill/>
        </a:ln>
        <a:effectLst/>
      </c:spPr>
    </c:plotArea>
    <c:plotVisOnly val="1"/>
    <c:dispBlanksAs val="zero"/>
    <c:showDLblsOverMax val="1"/>
  </c:chart>
  <c:spPr>
    <a:solidFill>
      <a:sysClr val="window" lastClr="FFFFFF"/>
    </a:solid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445278732227372"/>
          <c:y val="2.5835428335934909E-2"/>
          <c:w val="0.69944416999133341"/>
          <c:h val="0.959786776159535"/>
        </c:manualLayout>
      </c:layout>
      <c:pieChart>
        <c:varyColors val="1"/>
        <c:ser>
          <c:idx val="0"/>
          <c:order val="0"/>
          <c:dPt>
            <c:idx val="0"/>
            <c:bubble3D val="0"/>
            <c:spPr>
              <a:solidFill>
                <a:schemeClr val="accent2">
                  <a:lumMod val="5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DAF0-44C9-B620-302170637588}"/>
              </c:ext>
            </c:extLst>
          </c:dPt>
          <c:dPt>
            <c:idx val="1"/>
            <c:bubble3D val="0"/>
            <c:spPr>
              <a:solidFill>
                <a:schemeClr val="accent2">
                  <a:lumMod val="7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DAF0-44C9-B620-302170637588}"/>
              </c:ext>
            </c:extLst>
          </c:dPt>
          <c:dPt>
            <c:idx val="2"/>
            <c:bubble3D val="0"/>
            <c:spPr>
              <a:solidFill>
                <a:schemeClr val="accent4">
                  <a:lumMod val="5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DAF0-44C9-B620-302170637588}"/>
              </c:ext>
            </c:extLst>
          </c:dPt>
          <c:dPt>
            <c:idx val="3"/>
            <c:bubble3D val="0"/>
            <c:spPr>
              <a:solidFill>
                <a:schemeClr val="accent4">
                  <a:lumMod val="7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DAF0-44C9-B620-302170637588}"/>
              </c:ext>
            </c:extLst>
          </c:dPt>
          <c:dPt>
            <c:idx val="4"/>
            <c:bubble3D val="0"/>
            <c:spPr>
              <a:solidFill>
                <a:schemeClr val="accent3">
                  <a:lumMod val="7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DAF0-44C9-B620-302170637588}"/>
              </c:ext>
            </c:extLst>
          </c:dPt>
          <c:dPt>
            <c:idx val="5"/>
            <c:bubble3D val="0"/>
            <c:spPr>
              <a:solidFill>
                <a:schemeClr val="accent5">
                  <a:lumMod val="7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DAF0-44C9-B620-302170637588}"/>
              </c:ext>
            </c:extLst>
          </c:dPt>
          <c:dPt>
            <c:idx val="6"/>
            <c:bubble3D val="0"/>
            <c:spPr>
              <a:solidFill>
                <a:schemeClr val="accent6">
                  <a:lumMod val="7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DAF0-44C9-B620-302170637588}"/>
              </c:ext>
            </c:extLst>
          </c:dPt>
          <c:dLbls>
            <c:dLbl>
              <c:idx val="0"/>
              <c:layout>
                <c:manualLayout>
                  <c:x val="-5.8047819184767813E-2"/>
                  <c:y val="4.5257559466467645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5605672724461189"/>
                      <c:h val="0.17862449584160101"/>
                    </c:manualLayout>
                  </c15:layout>
                </c:ext>
                <c:ext xmlns:c16="http://schemas.microsoft.com/office/drawing/2014/chart" uri="{C3380CC4-5D6E-409C-BE32-E72D297353CC}">
                  <c16:uniqueId val="{00000001-DAF0-44C9-B620-302170637588}"/>
                </c:ext>
              </c:extLst>
            </c:dLbl>
            <c:dLbl>
              <c:idx val="1"/>
              <c:layout>
                <c:manualLayout>
                  <c:x val="-0.12984523518206334"/>
                  <c:y val="9.9108433774070276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672037020795335"/>
                      <c:h val="0.26335378084742089"/>
                    </c:manualLayout>
                  </c15:layout>
                </c:ext>
                <c:ext xmlns:c16="http://schemas.microsoft.com/office/drawing/2014/chart" uri="{C3380CC4-5D6E-409C-BE32-E72D297353CC}">
                  <c16:uniqueId val="{00000003-DAF0-44C9-B620-302170637588}"/>
                </c:ext>
              </c:extLst>
            </c:dLbl>
            <c:dLbl>
              <c:idx val="4"/>
              <c:layout>
                <c:manualLayout>
                  <c:x val="-3.5000683101155707E-2"/>
                  <c:y val="-7.261919862609449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AF0-44C9-B620-302170637588}"/>
                </c:ext>
              </c:extLst>
            </c:dLbl>
            <c:dLbl>
              <c:idx val="5"/>
              <c:layout>
                <c:manualLayout>
                  <c:x val="0.19782517423024226"/>
                  <c:y val="-0.143205434274056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DAF0-44C9-B620-302170637588}"/>
                </c:ext>
              </c:extLst>
            </c:dLbl>
            <c:dLbl>
              <c:idx val="6"/>
              <c:layout>
                <c:manualLayout>
                  <c:x val="0.15763173891781787"/>
                  <c:y val="0.191915349926030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DAF0-44C9-B620-30217063758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'[Comprehensive-Planning_Screen4_24-9-2020_10-10-2020_Updated (October-10-2020 09.28.49-UTC).xlsx]Sheet1'!$B$4:$B$10</c:f>
              <c:strCache>
                <c:ptCount val="7"/>
                <c:pt idx="0">
                  <c:v>One Stop Shop</c:v>
                </c:pt>
                <c:pt idx="1">
                  <c:v>Opportunity to be Heard</c:v>
                </c:pt>
                <c:pt idx="2">
                  <c:v>Integration of Issues</c:v>
                </c:pt>
                <c:pt idx="3">
                  <c:v>Shared Vision &amp; Goals</c:v>
                </c:pt>
                <c:pt idx="4">
                  <c:v>Infrastructure</c:v>
                </c:pt>
                <c:pt idx="5">
                  <c:v>Policy Guidance</c:v>
                </c:pt>
                <c:pt idx="6">
                  <c:v>Land Use Control</c:v>
                </c:pt>
              </c:strCache>
            </c:strRef>
          </c:cat>
          <c:val>
            <c:numRef>
              <c:f>'[Comprehensive-Planning_Screen4_24-9-2020_10-10-2020_Updated (October-10-2020 09.28.49-UTC).xlsx]Sheet1'!$C$4:$C$10</c:f>
              <c:numCache>
                <c:formatCode>General</c:formatCode>
                <c:ptCount val="7"/>
                <c:pt idx="0">
                  <c:v>216</c:v>
                </c:pt>
                <c:pt idx="1">
                  <c:v>375</c:v>
                </c:pt>
                <c:pt idx="2">
                  <c:v>443</c:v>
                </c:pt>
                <c:pt idx="3">
                  <c:v>649</c:v>
                </c:pt>
                <c:pt idx="4">
                  <c:v>775</c:v>
                </c:pt>
                <c:pt idx="5">
                  <c:v>788</c:v>
                </c:pt>
                <c:pt idx="6">
                  <c:v>968</c:v>
                </c:pt>
              </c:numCache>
            </c:numRef>
          </c:val>
          <c:extLst>
            <c:ext xmlns:c16="http://schemas.microsoft.com/office/drawing/2014/chart" uri="{C3380CC4-5D6E-409C-BE32-E72D297353CC}">
              <c16:uniqueId val="{0000000E-DAF0-44C9-B620-30217063758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05BB90-57D6-4113-ABB4-C7338C43C4C1}" type="doc">
      <dgm:prSet loTypeId="urn:microsoft.com/office/officeart/2005/8/layout/bProcess3" loCatId="process" qsTypeId="urn:microsoft.com/office/officeart/2005/8/quickstyle/simple1" qsCatId="simple" csTypeId="urn:microsoft.com/office/officeart/2005/8/colors/accent3_3" csCatId="accent3" phldr="1"/>
      <dgm:spPr/>
      <dgm:t>
        <a:bodyPr/>
        <a:lstStyle/>
        <a:p>
          <a:endParaRPr lang="en-US"/>
        </a:p>
      </dgm:t>
    </dgm:pt>
    <dgm:pt modelId="{E82A5E99-57A5-4758-86ED-73D69CB7496D}">
      <dgm:prSet phldrT="[Text]" custT="1"/>
      <dgm:spPr>
        <a:solidFill>
          <a:srgbClr val="A4522E"/>
        </a:solidFill>
      </dgm:spPr>
      <dgm:t>
        <a:bodyPr/>
        <a:lstStyle/>
        <a:p>
          <a:r>
            <a:rPr lang="en-US" sz="2400" dirty="0" smtClean="0"/>
            <a:t>Introductions &amp; Experience</a:t>
          </a:r>
          <a:endParaRPr lang="en-US" sz="2400" dirty="0"/>
        </a:p>
      </dgm:t>
    </dgm:pt>
    <dgm:pt modelId="{78BBAB97-FE3C-4E26-9446-ECFC6E61312A}" type="parTrans" cxnId="{8EBC39C2-0362-40A4-989C-43198A9372F4}">
      <dgm:prSet/>
      <dgm:spPr/>
      <dgm:t>
        <a:bodyPr/>
        <a:lstStyle/>
        <a:p>
          <a:endParaRPr lang="en-US"/>
        </a:p>
      </dgm:t>
    </dgm:pt>
    <dgm:pt modelId="{3C9E9FD1-0A05-4FE2-AC6C-8F30C93686E7}" type="sibTrans" cxnId="{8EBC39C2-0362-40A4-989C-43198A9372F4}">
      <dgm:prSet/>
      <dgm:spPr>
        <a:ln>
          <a:solidFill>
            <a:schemeClr val="bg1"/>
          </a:solidFill>
        </a:ln>
      </dgm:spPr>
      <dgm:t>
        <a:bodyPr/>
        <a:lstStyle/>
        <a:p>
          <a:endParaRPr lang="en-US"/>
        </a:p>
      </dgm:t>
    </dgm:pt>
    <dgm:pt modelId="{63A383DD-86C6-4E92-91B4-6CF80D481E33}">
      <dgm:prSet custT="1"/>
      <dgm:spPr>
        <a:solidFill>
          <a:srgbClr val="94B8BB"/>
        </a:solidFill>
      </dgm:spPr>
      <dgm:t>
        <a:bodyPr/>
        <a:lstStyle/>
        <a:p>
          <a:r>
            <a:rPr lang="en-US" sz="2400" dirty="0" smtClean="0"/>
            <a:t>Issues with Comprehensive Planning</a:t>
          </a:r>
        </a:p>
      </dgm:t>
    </dgm:pt>
    <dgm:pt modelId="{A79AF06D-AF13-4722-9AC2-A23A47715B95}" type="parTrans" cxnId="{2A53F66A-A86B-4113-8E7B-0706C14B1D9A}">
      <dgm:prSet/>
      <dgm:spPr/>
      <dgm:t>
        <a:bodyPr/>
        <a:lstStyle/>
        <a:p>
          <a:endParaRPr lang="en-US"/>
        </a:p>
      </dgm:t>
    </dgm:pt>
    <dgm:pt modelId="{2133A1A8-3691-484B-B37B-4BE20ABEED2B}" type="sibTrans" cxnId="{2A53F66A-A86B-4113-8E7B-0706C14B1D9A}">
      <dgm:prSet/>
      <dgm:spPr>
        <a:ln>
          <a:solidFill>
            <a:schemeClr val="bg1"/>
          </a:solidFill>
        </a:ln>
      </dgm:spPr>
      <dgm:t>
        <a:bodyPr/>
        <a:lstStyle/>
        <a:p>
          <a:endParaRPr lang="en-US"/>
        </a:p>
      </dgm:t>
    </dgm:pt>
    <dgm:pt modelId="{9B803B54-BC9B-4B5A-8761-CE0F90D5C1E7}">
      <dgm:prSet custT="1"/>
      <dgm:spPr>
        <a:solidFill>
          <a:srgbClr val="B9AA9A"/>
        </a:solidFill>
      </dgm:spPr>
      <dgm:t>
        <a:bodyPr/>
        <a:lstStyle/>
        <a:p>
          <a:r>
            <a:rPr lang="en-US" sz="2400" dirty="0" smtClean="0"/>
            <a:t>User Opinions - survey</a:t>
          </a:r>
        </a:p>
      </dgm:t>
    </dgm:pt>
    <dgm:pt modelId="{FEC83985-19D1-4943-A571-9FDE6C6271CC}" type="parTrans" cxnId="{536DB113-B843-4BC2-99A9-416B5F553B3C}">
      <dgm:prSet/>
      <dgm:spPr/>
      <dgm:t>
        <a:bodyPr/>
        <a:lstStyle/>
        <a:p>
          <a:endParaRPr lang="en-US"/>
        </a:p>
      </dgm:t>
    </dgm:pt>
    <dgm:pt modelId="{ADC4C49A-C29C-41C4-9F13-98C518617BF6}" type="sibTrans" cxnId="{536DB113-B843-4BC2-99A9-416B5F553B3C}">
      <dgm:prSet/>
      <dgm:spPr>
        <a:ln>
          <a:solidFill>
            <a:schemeClr val="bg1"/>
          </a:solidFill>
        </a:ln>
      </dgm:spPr>
      <dgm:t>
        <a:bodyPr/>
        <a:lstStyle/>
        <a:p>
          <a:endParaRPr lang="en-US"/>
        </a:p>
      </dgm:t>
    </dgm:pt>
    <dgm:pt modelId="{696EAB83-8D6B-4189-B952-9250608425E4}">
      <dgm:prSet custT="1"/>
      <dgm:spPr>
        <a:solidFill>
          <a:srgbClr val="B9AA9A"/>
        </a:solidFill>
      </dgm:spPr>
      <dgm:t>
        <a:bodyPr/>
        <a:lstStyle/>
        <a:p>
          <a:r>
            <a:rPr lang="en-US" sz="2400" smtClean="0"/>
            <a:t>State Statutes</a:t>
          </a:r>
          <a:endParaRPr lang="en-US" sz="2400" dirty="0" smtClean="0"/>
        </a:p>
      </dgm:t>
    </dgm:pt>
    <dgm:pt modelId="{C060C2C5-B95F-4BA6-827A-773003D1D593}" type="parTrans" cxnId="{DEA53AF2-DAB3-47B3-8C60-65BCC71AC2DD}">
      <dgm:prSet/>
      <dgm:spPr/>
      <dgm:t>
        <a:bodyPr/>
        <a:lstStyle/>
        <a:p>
          <a:endParaRPr lang="en-US"/>
        </a:p>
      </dgm:t>
    </dgm:pt>
    <dgm:pt modelId="{38A074E1-0F33-416B-B52E-EFDA0B5DD2C8}" type="sibTrans" cxnId="{DEA53AF2-DAB3-47B3-8C60-65BCC71AC2DD}">
      <dgm:prSet/>
      <dgm:spPr>
        <a:ln>
          <a:solidFill>
            <a:schemeClr val="bg1"/>
          </a:solidFill>
        </a:ln>
      </dgm:spPr>
      <dgm:t>
        <a:bodyPr/>
        <a:lstStyle/>
        <a:p>
          <a:endParaRPr lang="en-US"/>
        </a:p>
      </dgm:t>
    </dgm:pt>
    <dgm:pt modelId="{C5E41DEC-7649-4E49-AC45-81CEDE47BBED}">
      <dgm:prSet custT="1"/>
      <dgm:spPr>
        <a:solidFill>
          <a:srgbClr val="94B8BB"/>
        </a:solidFill>
      </dgm:spPr>
      <dgm:t>
        <a:bodyPr/>
        <a:lstStyle/>
        <a:p>
          <a:r>
            <a:rPr lang="en-US" sz="2400" smtClean="0"/>
            <a:t>Why do we plan? - survey</a:t>
          </a:r>
          <a:endParaRPr lang="en-US" sz="2400" dirty="0" smtClean="0"/>
        </a:p>
      </dgm:t>
    </dgm:pt>
    <dgm:pt modelId="{36193EBD-E2A4-4157-94A3-AA0BD0FDADD1}" type="parTrans" cxnId="{25EE6CA9-B004-47F0-9098-519FA0CACD02}">
      <dgm:prSet/>
      <dgm:spPr/>
      <dgm:t>
        <a:bodyPr/>
        <a:lstStyle/>
        <a:p>
          <a:endParaRPr lang="en-US"/>
        </a:p>
      </dgm:t>
    </dgm:pt>
    <dgm:pt modelId="{2AA16923-9009-4DAE-AB00-5E0CB1036492}" type="sibTrans" cxnId="{25EE6CA9-B004-47F0-9098-519FA0CACD02}">
      <dgm:prSet/>
      <dgm:spPr>
        <a:ln>
          <a:solidFill>
            <a:schemeClr val="bg1"/>
          </a:solidFill>
        </a:ln>
      </dgm:spPr>
      <dgm:t>
        <a:bodyPr/>
        <a:lstStyle/>
        <a:p>
          <a:endParaRPr lang="en-US"/>
        </a:p>
      </dgm:t>
    </dgm:pt>
    <dgm:pt modelId="{0C6F6BE2-1B3C-4434-B375-56FDF7CB15F0}">
      <dgm:prSet custT="1"/>
      <dgm:spPr>
        <a:solidFill>
          <a:srgbClr val="A4522E"/>
        </a:solidFill>
      </dgm:spPr>
      <dgm:t>
        <a:bodyPr/>
        <a:lstStyle/>
        <a:p>
          <a:r>
            <a:rPr lang="en-US" sz="2400" dirty="0" smtClean="0"/>
            <a:t>Ideas for further study</a:t>
          </a:r>
        </a:p>
      </dgm:t>
    </dgm:pt>
    <dgm:pt modelId="{3157AE07-0434-44B5-8EE0-24AAE5A7FF23}" type="parTrans" cxnId="{3E15065D-1563-4059-9893-2800ACA63E78}">
      <dgm:prSet/>
      <dgm:spPr/>
      <dgm:t>
        <a:bodyPr/>
        <a:lstStyle/>
        <a:p>
          <a:endParaRPr lang="en-US"/>
        </a:p>
      </dgm:t>
    </dgm:pt>
    <dgm:pt modelId="{5E62C4C7-7D46-402A-B80A-D1C4C16ABDF9}" type="sibTrans" cxnId="{3E15065D-1563-4059-9893-2800ACA63E78}">
      <dgm:prSet/>
      <dgm:spPr/>
      <dgm:t>
        <a:bodyPr/>
        <a:lstStyle/>
        <a:p>
          <a:endParaRPr lang="en-US"/>
        </a:p>
      </dgm:t>
    </dgm:pt>
    <dgm:pt modelId="{C65214BE-FF5B-48A4-AFDE-DF210956551E}" type="pres">
      <dgm:prSet presAssocID="{CC05BB90-57D6-4113-ABB4-C7338C43C4C1}" presName="Name0" presStyleCnt="0">
        <dgm:presLayoutVars>
          <dgm:dir/>
          <dgm:resizeHandles val="exact"/>
        </dgm:presLayoutVars>
      </dgm:prSet>
      <dgm:spPr/>
      <dgm:t>
        <a:bodyPr/>
        <a:lstStyle/>
        <a:p>
          <a:endParaRPr lang="en-US"/>
        </a:p>
      </dgm:t>
    </dgm:pt>
    <dgm:pt modelId="{DC18A201-364C-44E0-87D0-E30D4E4D34B3}" type="pres">
      <dgm:prSet presAssocID="{E82A5E99-57A5-4758-86ED-73D69CB7496D}" presName="node" presStyleLbl="node1" presStyleIdx="0" presStyleCnt="6">
        <dgm:presLayoutVars>
          <dgm:bulletEnabled val="1"/>
        </dgm:presLayoutVars>
      </dgm:prSet>
      <dgm:spPr/>
      <dgm:t>
        <a:bodyPr/>
        <a:lstStyle/>
        <a:p>
          <a:endParaRPr lang="en-US"/>
        </a:p>
      </dgm:t>
    </dgm:pt>
    <dgm:pt modelId="{B555D584-4D60-4D4E-B70A-541F6C6440AC}" type="pres">
      <dgm:prSet presAssocID="{3C9E9FD1-0A05-4FE2-AC6C-8F30C93686E7}" presName="sibTrans" presStyleLbl="sibTrans1D1" presStyleIdx="0" presStyleCnt="5"/>
      <dgm:spPr/>
      <dgm:t>
        <a:bodyPr/>
        <a:lstStyle/>
        <a:p>
          <a:endParaRPr lang="en-US"/>
        </a:p>
      </dgm:t>
    </dgm:pt>
    <dgm:pt modelId="{A2FCFB2B-6DEF-4120-BD0C-04E6BBBFF4DC}" type="pres">
      <dgm:prSet presAssocID="{3C9E9FD1-0A05-4FE2-AC6C-8F30C93686E7}" presName="connectorText" presStyleLbl="sibTrans1D1" presStyleIdx="0" presStyleCnt="5"/>
      <dgm:spPr/>
      <dgm:t>
        <a:bodyPr/>
        <a:lstStyle/>
        <a:p>
          <a:endParaRPr lang="en-US"/>
        </a:p>
      </dgm:t>
    </dgm:pt>
    <dgm:pt modelId="{AABAE9B6-B21F-45E0-8F80-10FFF1EB68F8}" type="pres">
      <dgm:prSet presAssocID="{63A383DD-86C6-4E92-91B4-6CF80D481E33}" presName="node" presStyleLbl="node1" presStyleIdx="1" presStyleCnt="6">
        <dgm:presLayoutVars>
          <dgm:bulletEnabled val="1"/>
        </dgm:presLayoutVars>
      </dgm:prSet>
      <dgm:spPr/>
      <dgm:t>
        <a:bodyPr/>
        <a:lstStyle/>
        <a:p>
          <a:endParaRPr lang="en-US"/>
        </a:p>
      </dgm:t>
    </dgm:pt>
    <dgm:pt modelId="{5E65BE8B-8CF5-4462-BDEC-C68FFCB49898}" type="pres">
      <dgm:prSet presAssocID="{2133A1A8-3691-484B-B37B-4BE20ABEED2B}" presName="sibTrans" presStyleLbl="sibTrans1D1" presStyleIdx="1" presStyleCnt="5"/>
      <dgm:spPr/>
      <dgm:t>
        <a:bodyPr/>
        <a:lstStyle/>
        <a:p>
          <a:endParaRPr lang="en-US"/>
        </a:p>
      </dgm:t>
    </dgm:pt>
    <dgm:pt modelId="{68A34878-4E92-422E-B0A7-8293AEE23CB5}" type="pres">
      <dgm:prSet presAssocID="{2133A1A8-3691-484B-B37B-4BE20ABEED2B}" presName="connectorText" presStyleLbl="sibTrans1D1" presStyleIdx="1" presStyleCnt="5"/>
      <dgm:spPr/>
      <dgm:t>
        <a:bodyPr/>
        <a:lstStyle/>
        <a:p>
          <a:endParaRPr lang="en-US"/>
        </a:p>
      </dgm:t>
    </dgm:pt>
    <dgm:pt modelId="{15112E3F-7C3C-4901-8A64-612C9021968B}" type="pres">
      <dgm:prSet presAssocID="{9B803B54-BC9B-4B5A-8761-CE0F90D5C1E7}" presName="node" presStyleLbl="node1" presStyleIdx="2" presStyleCnt="6">
        <dgm:presLayoutVars>
          <dgm:bulletEnabled val="1"/>
        </dgm:presLayoutVars>
      </dgm:prSet>
      <dgm:spPr/>
      <dgm:t>
        <a:bodyPr/>
        <a:lstStyle/>
        <a:p>
          <a:endParaRPr lang="en-US"/>
        </a:p>
      </dgm:t>
    </dgm:pt>
    <dgm:pt modelId="{6A63C72A-F73D-4D5B-A6D2-B55945F62A81}" type="pres">
      <dgm:prSet presAssocID="{ADC4C49A-C29C-41C4-9F13-98C518617BF6}" presName="sibTrans" presStyleLbl="sibTrans1D1" presStyleIdx="2" presStyleCnt="5"/>
      <dgm:spPr/>
      <dgm:t>
        <a:bodyPr/>
        <a:lstStyle/>
        <a:p>
          <a:endParaRPr lang="en-US"/>
        </a:p>
      </dgm:t>
    </dgm:pt>
    <dgm:pt modelId="{B998229E-AB34-40F5-8C48-6FF8811634E7}" type="pres">
      <dgm:prSet presAssocID="{ADC4C49A-C29C-41C4-9F13-98C518617BF6}" presName="connectorText" presStyleLbl="sibTrans1D1" presStyleIdx="2" presStyleCnt="5"/>
      <dgm:spPr/>
      <dgm:t>
        <a:bodyPr/>
        <a:lstStyle/>
        <a:p>
          <a:endParaRPr lang="en-US"/>
        </a:p>
      </dgm:t>
    </dgm:pt>
    <dgm:pt modelId="{50D5168F-133B-4A3E-AEC2-AB247741BCC2}" type="pres">
      <dgm:prSet presAssocID="{696EAB83-8D6B-4189-B952-9250608425E4}" presName="node" presStyleLbl="node1" presStyleIdx="3" presStyleCnt="6">
        <dgm:presLayoutVars>
          <dgm:bulletEnabled val="1"/>
        </dgm:presLayoutVars>
      </dgm:prSet>
      <dgm:spPr/>
      <dgm:t>
        <a:bodyPr/>
        <a:lstStyle/>
        <a:p>
          <a:endParaRPr lang="en-US"/>
        </a:p>
      </dgm:t>
    </dgm:pt>
    <dgm:pt modelId="{81A376D0-2EC9-44DD-8943-B05D239E95AE}" type="pres">
      <dgm:prSet presAssocID="{38A074E1-0F33-416B-B52E-EFDA0B5DD2C8}" presName="sibTrans" presStyleLbl="sibTrans1D1" presStyleIdx="3" presStyleCnt="5"/>
      <dgm:spPr/>
      <dgm:t>
        <a:bodyPr/>
        <a:lstStyle/>
        <a:p>
          <a:endParaRPr lang="en-US"/>
        </a:p>
      </dgm:t>
    </dgm:pt>
    <dgm:pt modelId="{3C27FA4B-7690-457A-86C6-8A43ECD96845}" type="pres">
      <dgm:prSet presAssocID="{38A074E1-0F33-416B-B52E-EFDA0B5DD2C8}" presName="connectorText" presStyleLbl="sibTrans1D1" presStyleIdx="3" presStyleCnt="5"/>
      <dgm:spPr/>
      <dgm:t>
        <a:bodyPr/>
        <a:lstStyle/>
        <a:p>
          <a:endParaRPr lang="en-US"/>
        </a:p>
      </dgm:t>
    </dgm:pt>
    <dgm:pt modelId="{B2B4E908-F7E2-43FD-8032-CDB110A7E7EF}" type="pres">
      <dgm:prSet presAssocID="{C5E41DEC-7649-4E49-AC45-81CEDE47BBED}" presName="node" presStyleLbl="node1" presStyleIdx="4" presStyleCnt="6">
        <dgm:presLayoutVars>
          <dgm:bulletEnabled val="1"/>
        </dgm:presLayoutVars>
      </dgm:prSet>
      <dgm:spPr/>
      <dgm:t>
        <a:bodyPr/>
        <a:lstStyle/>
        <a:p>
          <a:endParaRPr lang="en-US"/>
        </a:p>
      </dgm:t>
    </dgm:pt>
    <dgm:pt modelId="{8F884AF4-034A-43E8-BDAB-7B0D7345D32B}" type="pres">
      <dgm:prSet presAssocID="{2AA16923-9009-4DAE-AB00-5E0CB1036492}" presName="sibTrans" presStyleLbl="sibTrans1D1" presStyleIdx="4" presStyleCnt="5"/>
      <dgm:spPr/>
      <dgm:t>
        <a:bodyPr/>
        <a:lstStyle/>
        <a:p>
          <a:endParaRPr lang="en-US"/>
        </a:p>
      </dgm:t>
    </dgm:pt>
    <dgm:pt modelId="{6AF63788-4EBB-48C8-9FCB-548B177E605E}" type="pres">
      <dgm:prSet presAssocID="{2AA16923-9009-4DAE-AB00-5E0CB1036492}" presName="connectorText" presStyleLbl="sibTrans1D1" presStyleIdx="4" presStyleCnt="5"/>
      <dgm:spPr/>
      <dgm:t>
        <a:bodyPr/>
        <a:lstStyle/>
        <a:p>
          <a:endParaRPr lang="en-US"/>
        </a:p>
      </dgm:t>
    </dgm:pt>
    <dgm:pt modelId="{EB7D7363-656A-4F22-93C4-A5818B964D6B}" type="pres">
      <dgm:prSet presAssocID="{0C6F6BE2-1B3C-4434-B375-56FDF7CB15F0}" presName="node" presStyleLbl="node1" presStyleIdx="5" presStyleCnt="6">
        <dgm:presLayoutVars>
          <dgm:bulletEnabled val="1"/>
        </dgm:presLayoutVars>
      </dgm:prSet>
      <dgm:spPr/>
      <dgm:t>
        <a:bodyPr/>
        <a:lstStyle/>
        <a:p>
          <a:endParaRPr lang="en-US"/>
        </a:p>
      </dgm:t>
    </dgm:pt>
  </dgm:ptLst>
  <dgm:cxnLst>
    <dgm:cxn modelId="{25EE6CA9-B004-47F0-9098-519FA0CACD02}" srcId="{CC05BB90-57D6-4113-ABB4-C7338C43C4C1}" destId="{C5E41DEC-7649-4E49-AC45-81CEDE47BBED}" srcOrd="4" destOrd="0" parTransId="{36193EBD-E2A4-4157-94A3-AA0BD0FDADD1}" sibTransId="{2AA16923-9009-4DAE-AB00-5E0CB1036492}"/>
    <dgm:cxn modelId="{1D2ECADE-ECBA-43CC-84D7-C6A19507835B}" type="presOf" srcId="{0C6F6BE2-1B3C-4434-B375-56FDF7CB15F0}" destId="{EB7D7363-656A-4F22-93C4-A5818B964D6B}" srcOrd="0" destOrd="0" presId="urn:microsoft.com/office/officeart/2005/8/layout/bProcess3"/>
    <dgm:cxn modelId="{8BBDEBA6-432A-4D2E-9FB3-9AC9AAD35F0D}" type="presOf" srcId="{CC05BB90-57D6-4113-ABB4-C7338C43C4C1}" destId="{C65214BE-FF5B-48A4-AFDE-DF210956551E}" srcOrd="0" destOrd="0" presId="urn:microsoft.com/office/officeart/2005/8/layout/bProcess3"/>
    <dgm:cxn modelId="{8EBC39C2-0362-40A4-989C-43198A9372F4}" srcId="{CC05BB90-57D6-4113-ABB4-C7338C43C4C1}" destId="{E82A5E99-57A5-4758-86ED-73D69CB7496D}" srcOrd="0" destOrd="0" parTransId="{78BBAB97-FE3C-4E26-9446-ECFC6E61312A}" sibTransId="{3C9E9FD1-0A05-4FE2-AC6C-8F30C93686E7}"/>
    <dgm:cxn modelId="{5E54C148-7845-4F57-8EA4-9E3BF2138AD9}" type="presOf" srcId="{63A383DD-86C6-4E92-91B4-6CF80D481E33}" destId="{AABAE9B6-B21F-45E0-8F80-10FFF1EB68F8}" srcOrd="0" destOrd="0" presId="urn:microsoft.com/office/officeart/2005/8/layout/bProcess3"/>
    <dgm:cxn modelId="{2A53F66A-A86B-4113-8E7B-0706C14B1D9A}" srcId="{CC05BB90-57D6-4113-ABB4-C7338C43C4C1}" destId="{63A383DD-86C6-4E92-91B4-6CF80D481E33}" srcOrd="1" destOrd="0" parTransId="{A79AF06D-AF13-4722-9AC2-A23A47715B95}" sibTransId="{2133A1A8-3691-484B-B37B-4BE20ABEED2B}"/>
    <dgm:cxn modelId="{A085B992-E32B-41BB-A3EE-C2C7851124AF}" type="presOf" srcId="{9B803B54-BC9B-4B5A-8761-CE0F90D5C1E7}" destId="{15112E3F-7C3C-4901-8A64-612C9021968B}" srcOrd="0" destOrd="0" presId="urn:microsoft.com/office/officeart/2005/8/layout/bProcess3"/>
    <dgm:cxn modelId="{1817BF0D-A045-463D-9E98-3286547E9BD1}" type="presOf" srcId="{2AA16923-9009-4DAE-AB00-5E0CB1036492}" destId="{6AF63788-4EBB-48C8-9FCB-548B177E605E}" srcOrd="1" destOrd="0" presId="urn:microsoft.com/office/officeart/2005/8/layout/bProcess3"/>
    <dgm:cxn modelId="{F6E84BE7-E7CE-457E-A577-469F057A65AC}" type="presOf" srcId="{C5E41DEC-7649-4E49-AC45-81CEDE47BBED}" destId="{B2B4E908-F7E2-43FD-8032-CDB110A7E7EF}" srcOrd="0" destOrd="0" presId="urn:microsoft.com/office/officeart/2005/8/layout/bProcess3"/>
    <dgm:cxn modelId="{3E15065D-1563-4059-9893-2800ACA63E78}" srcId="{CC05BB90-57D6-4113-ABB4-C7338C43C4C1}" destId="{0C6F6BE2-1B3C-4434-B375-56FDF7CB15F0}" srcOrd="5" destOrd="0" parTransId="{3157AE07-0434-44B5-8EE0-24AAE5A7FF23}" sibTransId="{5E62C4C7-7D46-402A-B80A-D1C4C16ABDF9}"/>
    <dgm:cxn modelId="{954248EF-29F9-4E6B-BCFA-BA47B7DF03C0}" type="presOf" srcId="{ADC4C49A-C29C-41C4-9F13-98C518617BF6}" destId="{6A63C72A-F73D-4D5B-A6D2-B55945F62A81}" srcOrd="0" destOrd="0" presId="urn:microsoft.com/office/officeart/2005/8/layout/bProcess3"/>
    <dgm:cxn modelId="{CBBCEDE6-09EC-4057-88FC-FC14463AE401}" type="presOf" srcId="{2AA16923-9009-4DAE-AB00-5E0CB1036492}" destId="{8F884AF4-034A-43E8-BDAB-7B0D7345D32B}" srcOrd="0" destOrd="0" presId="urn:microsoft.com/office/officeart/2005/8/layout/bProcess3"/>
    <dgm:cxn modelId="{380CDCD9-D80D-40E1-B294-5343EDA643F5}" type="presOf" srcId="{3C9E9FD1-0A05-4FE2-AC6C-8F30C93686E7}" destId="{B555D584-4D60-4D4E-B70A-541F6C6440AC}" srcOrd="0" destOrd="0" presId="urn:microsoft.com/office/officeart/2005/8/layout/bProcess3"/>
    <dgm:cxn modelId="{A12D2657-A8DD-43E8-B144-2C8EE7C3B9E9}" type="presOf" srcId="{3C9E9FD1-0A05-4FE2-AC6C-8F30C93686E7}" destId="{A2FCFB2B-6DEF-4120-BD0C-04E6BBBFF4DC}" srcOrd="1" destOrd="0" presId="urn:microsoft.com/office/officeart/2005/8/layout/bProcess3"/>
    <dgm:cxn modelId="{26EE5552-C67B-447B-8E3C-15612B1A9A69}" type="presOf" srcId="{ADC4C49A-C29C-41C4-9F13-98C518617BF6}" destId="{B998229E-AB34-40F5-8C48-6FF8811634E7}" srcOrd="1" destOrd="0" presId="urn:microsoft.com/office/officeart/2005/8/layout/bProcess3"/>
    <dgm:cxn modelId="{310D1187-BEC6-49D6-8B9B-90FFE9A29F5A}" type="presOf" srcId="{38A074E1-0F33-416B-B52E-EFDA0B5DD2C8}" destId="{81A376D0-2EC9-44DD-8943-B05D239E95AE}" srcOrd="0" destOrd="0" presId="urn:microsoft.com/office/officeart/2005/8/layout/bProcess3"/>
    <dgm:cxn modelId="{53B55FC6-F342-4A11-BAD3-C2490AFCC51F}" type="presOf" srcId="{2133A1A8-3691-484B-B37B-4BE20ABEED2B}" destId="{68A34878-4E92-422E-B0A7-8293AEE23CB5}" srcOrd="1" destOrd="0" presId="urn:microsoft.com/office/officeart/2005/8/layout/bProcess3"/>
    <dgm:cxn modelId="{365C1F48-A799-4890-8C30-3EF31AE4BEA6}" type="presOf" srcId="{696EAB83-8D6B-4189-B952-9250608425E4}" destId="{50D5168F-133B-4A3E-AEC2-AB247741BCC2}" srcOrd="0" destOrd="0" presId="urn:microsoft.com/office/officeart/2005/8/layout/bProcess3"/>
    <dgm:cxn modelId="{DEA53AF2-DAB3-47B3-8C60-65BCC71AC2DD}" srcId="{CC05BB90-57D6-4113-ABB4-C7338C43C4C1}" destId="{696EAB83-8D6B-4189-B952-9250608425E4}" srcOrd="3" destOrd="0" parTransId="{C060C2C5-B95F-4BA6-827A-773003D1D593}" sibTransId="{38A074E1-0F33-416B-B52E-EFDA0B5DD2C8}"/>
    <dgm:cxn modelId="{373B7E09-BCEB-42D0-B48F-44A3E1A51D0E}" type="presOf" srcId="{38A074E1-0F33-416B-B52E-EFDA0B5DD2C8}" destId="{3C27FA4B-7690-457A-86C6-8A43ECD96845}" srcOrd="1" destOrd="0" presId="urn:microsoft.com/office/officeart/2005/8/layout/bProcess3"/>
    <dgm:cxn modelId="{A996B277-81F6-4562-A2E3-75A5738122C6}" type="presOf" srcId="{2133A1A8-3691-484B-B37B-4BE20ABEED2B}" destId="{5E65BE8B-8CF5-4462-BDEC-C68FFCB49898}" srcOrd="0" destOrd="0" presId="urn:microsoft.com/office/officeart/2005/8/layout/bProcess3"/>
    <dgm:cxn modelId="{536DB113-B843-4BC2-99A9-416B5F553B3C}" srcId="{CC05BB90-57D6-4113-ABB4-C7338C43C4C1}" destId="{9B803B54-BC9B-4B5A-8761-CE0F90D5C1E7}" srcOrd="2" destOrd="0" parTransId="{FEC83985-19D1-4943-A571-9FDE6C6271CC}" sibTransId="{ADC4C49A-C29C-41C4-9F13-98C518617BF6}"/>
    <dgm:cxn modelId="{26A69458-564C-4C07-889B-BE31DB724CB5}" type="presOf" srcId="{E82A5E99-57A5-4758-86ED-73D69CB7496D}" destId="{DC18A201-364C-44E0-87D0-E30D4E4D34B3}" srcOrd="0" destOrd="0" presId="urn:microsoft.com/office/officeart/2005/8/layout/bProcess3"/>
    <dgm:cxn modelId="{B72B0E9C-07B7-485D-A2F5-15499FF62159}" type="presParOf" srcId="{C65214BE-FF5B-48A4-AFDE-DF210956551E}" destId="{DC18A201-364C-44E0-87D0-E30D4E4D34B3}" srcOrd="0" destOrd="0" presId="urn:microsoft.com/office/officeart/2005/8/layout/bProcess3"/>
    <dgm:cxn modelId="{525FA372-6B5D-4C80-9C95-C0C8989DCD97}" type="presParOf" srcId="{C65214BE-FF5B-48A4-AFDE-DF210956551E}" destId="{B555D584-4D60-4D4E-B70A-541F6C6440AC}" srcOrd="1" destOrd="0" presId="urn:microsoft.com/office/officeart/2005/8/layout/bProcess3"/>
    <dgm:cxn modelId="{71ED0A09-B1BB-4EC5-AE77-4E094EC5E5A9}" type="presParOf" srcId="{B555D584-4D60-4D4E-B70A-541F6C6440AC}" destId="{A2FCFB2B-6DEF-4120-BD0C-04E6BBBFF4DC}" srcOrd="0" destOrd="0" presId="urn:microsoft.com/office/officeart/2005/8/layout/bProcess3"/>
    <dgm:cxn modelId="{2177BE71-C847-4183-B0C4-D75BB4CF742D}" type="presParOf" srcId="{C65214BE-FF5B-48A4-AFDE-DF210956551E}" destId="{AABAE9B6-B21F-45E0-8F80-10FFF1EB68F8}" srcOrd="2" destOrd="0" presId="urn:microsoft.com/office/officeart/2005/8/layout/bProcess3"/>
    <dgm:cxn modelId="{8F0D93AC-6712-4284-AA22-AEBDA8D267DA}" type="presParOf" srcId="{C65214BE-FF5B-48A4-AFDE-DF210956551E}" destId="{5E65BE8B-8CF5-4462-BDEC-C68FFCB49898}" srcOrd="3" destOrd="0" presId="urn:microsoft.com/office/officeart/2005/8/layout/bProcess3"/>
    <dgm:cxn modelId="{18235118-E94C-43E2-B13F-09D975E81A6A}" type="presParOf" srcId="{5E65BE8B-8CF5-4462-BDEC-C68FFCB49898}" destId="{68A34878-4E92-422E-B0A7-8293AEE23CB5}" srcOrd="0" destOrd="0" presId="urn:microsoft.com/office/officeart/2005/8/layout/bProcess3"/>
    <dgm:cxn modelId="{EE6D82A8-D230-446F-AE5A-3B4EB1408259}" type="presParOf" srcId="{C65214BE-FF5B-48A4-AFDE-DF210956551E}" destId="{15112E3F-7C3C-4901-8A64-612C9021968B}" srcOrd="4" destOrd="0" presId="urn:microsoft.com/office/officeart/2005/8/layout/bProcess3"/>
    <dgm:cxn modelId="{6CFEC791-7A32-45AE-B0AF-097838ED7D43}" type="presParOf" srcId="{C65214BE-FF5B-48A4-AFDE-DF210956551E}" destId="{6A63C72A-F73D-4D5B-A6D2-B55945F62A81}" srcOrd="5" destOrd="0" presId="urn:microsoft.com/office/officeart/2005/8/layout/bProcess3"/>
    <dgm:cxn modelId="{F73F515D-DD4C-43AA-9AA2-68325D13ED80}" type="presParOf" srcId="{6A63C72A-F73D-4D5B-A6D2-B55945F62A81}" destId="{B998229E-AB34-40F5-8C48-6FF8811634E7}" srcOrd="0" destOrd="0" presId="urn:microsoft.com/office/officeart/2005/8/layout/bProcess3"/>
    <dgm:cxn modelId="{905283B8-43C0-40C0-9D46-07108F210040}" type="presParOf" srcId="{C65214BE-FF5B-48A4-AFDE-DF210956551E}" destId="{50D5168F-133B-4A3E-AEC2-AB247741BCC2}" srcOrd="6" destOrd="0" presId="urn:microsoft.com/office/officeart/2005/8/layout/bProcess3"/>
    <dgm:cxn modelId="{EB35E335-16D1-44D9-B6C2-B281199355E7}" type="presParOf" srcId="{C65214BE-FF5B-48A4-AFDE-DF210956551E}" destId="{81A376D0-2EC9-44DD-8943-B05D239E95AE}" srcOrd="7" destOrd="0" presId="urn:microsoft.com/office/officeart/2005/8/layout/bProcess3"/>
    <dgm:cxn modelId="{601D9342-CF9F-43C7-BAD7-632156348D62}" type="presParOf" srcId="{81A376D0-2EC9-44DD-8943-B05D239E95AE}" destId="{3C27FA4B-7690-457A-86C6-8A43ECD96845}" srcOrd="0" destOrd="0" presId="urn:microsoft.com/office/officeart/2005/8/layout/bProcess3"/>
    <dgm:cxn modelId="{7AEFBD80-5849-464A-9826-9F5796D7B57B}" type="presParOf" srcId="{C65214BE-FF5B-48A4-AFDE-DF210956551E}" destId="{B2B4E908-F7E2-43FD-8032-CDB110A7E7EF}" srcOrd="8" destOrd="0" presId="urn:microsoft.com/office/officeart/2005/8/layout/bProcess3"/>
    <dgm:cxn modelId="{99832617-8C4F-4C32-9F00-17E3DD755C98}" type="presParOf" srcId="{C65214BE-FF5B-48A4-AFDE-DF210956551E}" destId="{8F884AF4-034A-43E8-BDAB-7B0D7345D32B}" srcOrd="9" destOrd="0" presId="urn:microsoft.com/office/officeart/2005/8/layout/bProcess3"/>
    <dgm:cxn modelId="{7FE51A60-1B37-4ADE-9875-DEFF61A5D788}" type="presParOf" srcId="{8F884AF4-034A-43E8-BDAB-7B0D7345D32B}" destId="{6AF63788-4EBB-48C8-9FCB-548B177E605E}" srcOrd="0" destOrd="0" presId="urn:microsoft.com/office/officeart/2005/8/layout/bProcess3"/>
    <dgm:cxn modelId="{6805AC52-46F1-4B17-BD62-810A6E65DEC6}" type="presParOf" srcId="{C65214BE-FF5B-48A4-AFDE-DF210956551E}" destId="{EB7D7363-656A-4F22-93C4-A5818B964D6B}"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5F6479-262B-422D-A90F-4F73E1879FC4}"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321B6A9F-60EA-48DC-BB7D-D819D2492557}">
      <dgm:prSet phldrT="[Text]"/>
      <dgm:spPr>
        <a:solidFill>
          <a:srgbClr val="A4522E"/>
        </a:solidFill>
      </dgm:spPr>
      <dgm:t>
        <a:bodyPr/>
        <a:lstStyle/>
        <a:p>
          <a:r>
            <a:rPr lang="en-US" dirty="0" smtClean="0"/>
            <a:t>Vision</a:t>
          </a:r>
          <a:endParaRPr lang="en-US" dirty="0"/>
        </a:p>
      </dgm:t>
    </dgm:pt>
    <dgm:pt modelId="{067326D5-7C0D-404D-8BA7-B6074EE67CAB}" type="parTrans" cxnId="{9DAB112F-8A40-4AA0-80DE-738D642350C4}">
      <dgm:prSet/>
      <dgm:spPr/>
      <dgm:t>
        <a:bodyPr/>
        <a:lstStyle/>
        <a:p>
          <a:endParaRPr lang="en-US"/>
        </a:p>
      </dgm:t>
    </dgm:pt>
    <dgm:pt modelId="{CF031F88-2208-4081-9862-1AD742D44E96}" type="sibTrans" cxnId="{9DAB112F-8A40-4AA0-80DE-738D642350C4}">
      <dgm:prSet/>
      <dgm:spPr/>
      <dgm:t>
        <a:bodyPr/>
        <a:lstStyle/>
        <a:p>
          <a:endParaRPr lang="en-US"/>
        </a:p>
      </dgm:t>
    </dgm:pt>
    <dgm:pt modelId="{F11B74EC-29E3-4A05-8279-A1268DC15772}" type="asst">
      <dgm:prSet phldrT="[Text]"/>
      <dgm:spPr>
        <a:solidFill>
          <a:srgbClr val="B9AA9A"/>
        </a:solidFill>
      </dgm:spPr>
      <dgm:t>
        <a:bodyPr/>
        <a:lstStyle/>
        <a:p>
          <a:r>
            <a:rPr lang="en-US" dirty="0" smtClean="0"/>
            <a:t>Future Land Use</a:t>
          </a:r>
          <a:endParaRPr lang="en-US" dirty="0"/>
        </a:p>
      </dgm:t>
    </dgm:pt>
    <dgm:pt modelId="{920951AD-331D-4CB0-84E2-CC4ACF5A456D}" type="parTrans" cxnId="{58D4A586-F326-4B29-952A-EF68A8D39285}">
      <dgm:prSet/>
      <dgm:spPr>
        <a:ln>
          <a:solidFill>
            <a:schemeClr val="bg1"/>
          </a:solidFill>
        </a:ln>
      </dgm:spPr>
      <dgm:t>
        <a:bodyPr/>
        <a:lstStyle/>
        <a:p>
          <a:endParaRPr lang="en-US"/>
        </a:p>
      </dgm:t>
    </dgm:pt>
    <dgm:pt modelId="{774B9C5E-6D3C-4A70-A2E2-A824DB527A17}" type="sibTrans" cxnId="{58D4A586-F326-4B29-952A-EF68A8D39285}">
      <dgm:prSet/>
      <dgm:spPr/>
      <dgm:t>
        <a:bodyPr/>
        <a:lstStyle/>
        <a:p>
          <a:endParaRPr lang="en-US"/>
        </a:p>
      </dgm:t>
    </dgm:pt>
    <dgm:pt modelId="{C8FEC6DA-C78D-462A-BC66-20BF87CB9E91}">
      <dgm:prSet phldrT="[Text]"/>
      <dgm:spPr>
        <a:solidFill>
          <a:srgbClr val="94B8BB"/>
        </a:solidFill>
      </dgm:spPr>
      <dgm:t>
        <a:bodyPr/>
        <a:lstStyle/>
        <a:p>
          <a:r>
            <a:rPr lang="en-US" dirty="0" smtClean="0"/>
            <a:t>Transportation</a:t>
          </a:r>
          <a:endParaRPr lang="en-US" dirty="0"/>
        </a:p>
      </dgm:t>
    </dgm:pt>
    <dgm:pt modelId="{918ACB43-DADB-4447-A1BD-37BF9995214C}" type="parTrans" cxnId="{47548EE7-ABF4-46FA-919D-535E87F01509}">
      <dgm:prSet/>
      <dgm:spPr>
        <a:ln>
          <a:solidFill>
            <a:schemeClr val="bg1"/>
          </a:solidFill>
        </a:ln>
      </dgm:spPr>
      <dgm:t>
        <a:bodyPr/>
        <a:lstStyle/>
        <a:p>
          <a:endParaRPr lang="en-US"/>
        </a:p>
      </dgm:t>
    </dgm:pt>
    <dgm:pt modelId="{F04C4CD5-FE95-48B1-97DE-F12E07FF3BB9}" type="sibTrans" cxnId="{47548EE7-ABF4-46FA-919D-535E87F01509}">
      <dgm:prSet/>
      <dgm:spPr/>
      <dgm:t>
        <a:bodyPr/>
        <a:lstStyle/>
        <a:p>
          <a:endParaRPr lang="en-US"/>
        </a:p>
      </dgm:t>
    </dgm:pt>
    <dgm:pt modelId="{BB3CBC5F-E9F3-410C-85A7-21DDE5481ADD}">
      <dgm:prSet phldrT="[Text]"/>
      <dgm:spPr>
        <a:solidFill>
          <a:srgbClr val="94B8BB"/>
        </a:solidFill>
      </dgm:spPr>
      <dgm:t>
        <a:bodyPr/>
        <a:lstStyle/>
        <a:p>
          <a:r>
            <a:rPr lang="en-US" dirty="0" smtClean="0"/>
            <a:t>Housing</a:t>
          </a:r>
          <a:endParaRPr lang="en-US" dirty="0"/>
        </a:p>
      </dgm:t>
    </dgm:pt>
    <dgm:pt modelId="{336088F6-C3FD-44EB-978E-206121A7660D}" type="parTrans" cxnId="{906C05E2-6481-44D2-8FBC-3B50F2309355}">
      <dgm:prSet/>
      <dgm:spPr>
        <a:ln>
          <a:solidFill>
            <a:schemeClr val="bg1"/>
          </a:solidFill>
        </a:ln>
      </dgm:spPr>
      <dgm:t>
        <a:bodyPr/>
        <a:lstStyle/>
        <a:p>
          <a:endParaRPr lang="en-US"/>
        </a:p>
      </dgm:t>
    </dgm:pt>
    <dgm:pt modelId="{AA7CD4F9-D0B2-45AB-86E2-4861C8FBFCCF}" type="sibTrans" cxnId="{906C05E2-6481-44D2-8FBC-3B50F2309355}">
      <dgm:prSet/>
      <dgm:spPr/>
      <dgm:t>
        <a:bodyPr/>
        <a:lstStyle/>
        <a:p>
          <a:endParaRPr lang="en-US"/>
        </a:p>
      </dgm:t>
    </dgm:pt>
    <dgm:pt modelId="{CBC5D4FA-D04F-4D6A-88F2-B2507C4813BD}">
      <dgm:prSet phldrT="[Text]"/>
      <dgm:spPr>
        <a:solidFill>
          <a:srgbClr val="94B8BB"/>
        </a:solidFill>
      </dgm:spPr>
      <dgm:t>
        <a:bodyPr/>
        <a:lstStyle/>
        <a:p>
          <a:r>
            <a:rPr lang="en-US" dirty="0" smtClean="0"/>
            <a:t>Parks</a:t>
          </a:r>
          <a:endParaRPr lang="en-US" dirty="0"/>
        </a:p>
      </dgm:t>
    </dgm:pt>
    <dgm:pt modelId="{95263EE7-AE2D-474F-89B7-10A7CAFAC6C7}" type="parTrans" cxnId="{7476131C-2A7C-41B7-8DAF-512AEA605643}">
      <dgm:prSet/>
      <dgm:spPr>
        <a:ln>
          <a:solidFill>
            <a:schemeClr val="bg1"/>
          </a:solidFill>
        </a:ln>
      </dgm:spPr>
      <dgm:t>
        <a:bodyPr/>
        <a:lstStyle/>
        <a:p>
          <a:endParaRPr lang="en-US"/>
        </a:p>
      </dgm:t>
    </dgm:pt>
    <dgm:pt modelId="{2606F7E6-5D30-4CAF-A124-BBC63DE84D5F}" type="sibTrans" cxnId="{7476131C-2A7C-41B7-8DAF-512AEA605643}">
      <dgm:prSet/>
      <dgm:spPr/>
      <dgm:t>
        <a:bodyPr/>
        <a:lstStyle/>
        <a:p>
          <a:endParaRPr lang="en-US"/>
        </a:p>
      </dgm:t>
    </dgm:pt>
    <dgm:pt modelId="{BCAD4B5B-A6E9-454C-8F01-69A1E5EC6BF3}" type="asst">
      <dgm:prSet phldrT="[Text]"/>
      <dgm:spPr>
        <a:solidFill>
          <a:srgbClr val="B9AA9A"/>
        </a:solidFill>
      </dgm:spPr>
      <dgm:t>
        <a:bodyPr/>
        <a:lstStyle/>
        <a:p>
          <a:r>
            <a:rPr lang="en-US" dirty="0" smtClean="0"/>
            <a:t>Health</a:t>
          </a:r>
          <a:endParaRPr lang="en-US" dirty="0"/>
        </a:p>
      </dgm:t>
    </dgm:pt>
    <dgm:pt modelId="{BE4401EA-301D-4487-B279-70F20C66D1DC}" type="parTrans" cxnId="{BB4D5433-0898-4468-9DA3-827FA24168A0}">
      <dgm:prSet/>
      <dgm:spPr>
        <a:ln>
          <a:solidFill>
            <a:schemeClr val="bg1"/>
          </a:solidFill>
        </a:ln>
      </dgm:spPr>
      <dgm:t>
        <a:bodyPr/>
        <a:lstStyle/>
        <a:p>
          <a:endParaRPr lang="en-US"/>
        </a:p>
      </dgm:t>
    </dgm:pt>
    <dgm:pt modelId="{230266C1-3C37-4192-9925-46AB91331323}" type="sibTrans" cxnId="{BB4D5433-0898-4468-9DA3-827FA24168A0}">
      <dgm:prSet/>
      <dgm:spPr/>
      <dgm:t>
        <a:bodyPr/>
        <a:lstStyle/>
        <a:p>
          <a:endParaRPr lang="en-US"/>
        </a:p>
      </dgm:t>
    </dgm:pt>
    <dgm:pt modelId="{5D70B180-E10D-46B3-9A56-7A644AA06274}" type="asst">
      <dgm:prSet phldrT="[Text]"/>
      <dgm:spPr>
        <a:solidFill>
          <a:srgbClr val="B9AA9A"/>
        </a:solidFill>
      </dgm:spPr>
      <dgm:t>
        <a:bodyPr/>
        <a:lstStyle/>
        <a:p>
          <a:r>
            <a:rPr lang="en-US" dirty="0" smtClean="0"/>
            <a:t>Sustainability / Resilience</a:t>
          </a:r>
          <a:endParaRPr lang="en-US" dirty="0"/>
        </a:p>
      </dgm:t>
    </dgm:pt>
    <dgm:pt modelId="{340B7222-5642-4B5A-B449-5B649BDF8329}" type="parTrans" cxnId="{0430AB7F-29FF-4038-9156-EE24D4008F0E}">
      <dgm:prSet/>
      <dgm:spPr>
        <a:ln>
          <a:solidFill>
            <a:schemeClr val="bg1"/>
          </a:solidFill>
        </a:ln>
      </dgm:spPr>
      <dgm:t>
        <a:bodyPr/>
        <a:lstStyle/>
        <a:p>
          <a:endParaRPr lang="en-US"/>
        </a:p>
      </dgm:t>
    </dgm:pt>
    <dgm:pt modelId="{E50CC236-C3C2-4850-ADF9-1438E6313C56}" type="sibTrans" cxnId="{0430AB7F-29FF-4038-9156-EE24D4008F0E}">
      <dgm:prSet/>
      <dgm:spPr/>
      <dgm:t>
        <a:bodyPr/>
        <a:lstStyle/>
        <a:p>
          <a:endParaRPr lang="en-US"/>
        </a:p>
      </dgm:t>
    </dgm:pt>
    <dgm:pt modelId="{B78B9043-8271-4C6B-B2F8-D94923C997EB}" type="asst">
      <dgm:prSet phldrT="[Text]"/>
      <dgm:spPr>
        <a:solidFill>
          <a:srgbClr val="B9AA9A"/>
        </a:solidFill>
      </dgm:spPr>
      <dgm:t>
        <a:bodyPr/>
        <a:lstStyle/>
        <a:p>
          <a:r>
            <a:rPr lang="en-US" dirty="0" smtClean="0"/>
            <a:t>Character / Art</a:t>
          </a:r>
          <a:endParaRPr lang="en-US" dirty="0"/>
        </a:p>
      </dgm:t>
    </dgm:pt>
    <dgm:pt modelId="{BB3D41A7-3D45-4336-9E24-7C7C96B5AD0C}" type="parTrans" cxnId="{F3D95794-DB7B-4D42-A913-765CF3C2B49C}">
      <dgm:prSet/>
      <dgm:spPr>
        <a:ln>
          <a:solidFill>
            <a:schemeClr val="bg1"/>
          </a:solidFill>
        </a:ln>
      </dgm:spPr>
      <dgm:t>
        <a:bodyPr/>
        <a:lstStyle/>
        <a:p>
          <a:endParaRPr lang="en-US"/>
        </a:p>
      </dgm:t>
    </dgm:pt>
    <dgm:pt modelId="{E4C95BEE-EA83-4065-A272-FEB1C0AB5D24}" type="sibTrans" cxnId="{F3D95794-DB7B-4D42-A913-765CF3C2B49C}">
      <dgm:prSet/>
      <dgm:spPr/>
      <dgm:t>
        <a:bodyPr/>
        <a:lstStyle/>
        <a:p>
          <a:endParaRPr lang="en-US"/>
        </a:p>
      </dgm:t>
    </dgm:pt>
    <dgm:pt modelId="{220DE5AA-4C2E-415F-AD25-0AEB1AC738EC}">
      <dgm:prSet phldrT="[Text]"/>
      <dgm:spPr>
        <a:solidFill>
          <a:srgbClr val="94B8BB"/>
        </a:solidFill>
      </dgm:spPr>
      <dgm:t>
        <a:bodyPr/>
        <a:lstStyle/>
        <a:p>
          <a:r>
            <a:rPr lang="en-US" dirty="0" smtClean="0"/>
            <a:t>Utilities &amp; Facilities</a:t>
          </a:r>
          <a:endParaRPr lang="en-US" dirty="0"/>
        </a:p>
      </dgm:t>
    </dgm:pt>
    <dgm:pt modelId="{26CBFE18-6FCA-4816-B662-F68D44309329}" type="parTrans" cxnId="{FD50E71F-84D2-41A5-B4DE-337BE9D63924}">
      <dgm:prSet/>
      <dgm:spPr>
        <a:ln>
          <a:solidFill>
            <a:schemeClr val="bg1"/>
          </a:solidFill>
        </a:ln>
      </dgm:spPr>
      <dgm:t>
        <a:bodyPr/>
        <a:lstStyle/>
        <a:p>
          <a:endParaRPr lang="en-US"/>
        </a:p>
      </dgm:t>
    </dgm:pt>
    <dgm:pt modelId="{5C263FBB-8F39-4A67-AD26-E7FA29F2BC78}" type="sibTrans" cxnId="{FD50E71F-84D2-41A5-B4DE-337BE9D63924}">
      <dgm:prSet/>
      <dgm:spPr/>
      <dgm:t>
        <a:bodyPr/>
        <a:lstStyle/>
        <a:p>
          <a:endParaRPr lang="en-US"/>
        </a:p>
      </dgm:t>
    </dgm:pt>
    <dgm:pt modelId="{CEBAF4D7-D170-4683-8849-FA54871FA5AE}" type="asst">
      <dgm:prSet phldrT="[Text]"/>
      <dgm:spPr>
        <a:solidFill>
          <a:srgbClr val="B9AA9A"/>
        </a:solidFill>
      </dgm:spPr>
      <dgm:t>
        <a:bodyPr/>
        <a:lstStyle/>
        <a:p>
          <a:r>
            <a:rPr lang="en-US" dirty="0" smtClean="0"/>
            <a:t>Equity</a:t>
          </a:r>
          <a:endParaRPr lang="en-US" dirty="0"/>
        </a:p>
      </dgm:t>
    </dgm:pt>
    <dgm:pt modelId="{E49850AC-0139-494F-992A-F9E06C54128D}" type="parTrans" cxnId="{253F96FF-E7BE-4B8D-957D-B5B5C1D51096}">
      <dgm:prSet/>
      <dgm:spPr>
        <a:ln>
          <a:solidFill>
            <a:schemeClr val="bg1"/>
          </a:solidFill>
        </a:ln>
      </dgm:spPr>
      <dgm:t>
        <a:bodyPr/>
        <a:lstStyle/>
        <a:p>
          <a:endParaRPr lang="en-US"/>
        </a:p>
      </dgm:t>
    </dgm:pt>
    <dgm:pt modelId="{F736FE7D-2F1C-42AD-AAF5-485BB301A979}" type="sibTrans" cxnId="{253F96FF-E7BE-4B8D-957D-B5B5C1D51096}">
      <dgm:prSet/>
      <dgm:spPr/>
      <dgm:t>
        <a:bodyPr/>
        <a:lstStyle/>
        <a:p>
          <a:endParaRPr lang="en-US"/>
        </a:p>
      </dgm:t>
    </dgm:pt>
    <dgm:pt modelId="{217D1A2E-1F13-46C0-B5A5-686D1CA81B64}">
      <dgm:prSet phldrT="[Text]"/>
      <dgm:spPr>
        <a:solidFill>
          <a:srgbClr val="94B8BB"/>
        </a:solidFill>
      </dgm:spPr>
      <dgm:t>
        <a:bodyPr/>
        <a:lstStyle/>
        <a:p>
          <a:r>
            <a:rPr lang="en-US" dirty="0" smtClean="0"/>
            <a:t>Economic Development</a:t>
          </a:r>
          <a:endParaRPr lang="en-US" dirty="0"/>
        </a:p>
      </dgm:t>
    </dgm:pt>
    <dgm:pt modelId="{D15B8D45-1596-4468-B53C-6A8AD4EBC5BF}" type="parTrans" cxnId="{21465E81-5E16-43ED-AA3C-914A4DD54DFB}">
      <dgm:prSet/>
      <dgm:spPr>
        <a:ln>
          <a:solidFill>
            <a:schemeClr val="bg1"/>
          </a:solidFill>
        </a:ln>
      </dgm:spPr>
      <dgm:t>
        <a:bodyPr/>
        <a:lstStyle/>
        <a:p>
          <a:endParaRPr lang="en-US"/>
        </a:p>
      </dgm:t>
    </dgm:pt>
    <dgm:pt modelId="{6AA94916-ECBC-473F-AF88-EBBB2E4A6D16}" type="sibTrans" cxnId="{21465E81-5E16-43ED-AA3C-914A4DD54DFB}">
      <dgm:prSet/>
      <dgm:spPr/>
      <dgm:t>
        <a:bodyPr/>
        <a:lstStyle/>
        <a:p>
          <a:endParaRPr lang="en-US"/>
        </a:p>
      </dgm:t>
    </dgm:pt>
    <dgm:pt modelId="{69D868C4-7A1E-441B-BADD-08FC05053005}">
      <dgm:prSet phldrT="[Text]"/>
      <dgm:spPr>
        <a:solidFill>
          <a:srgbClr val="94B8BB"/>
        </a:solidFill>
      </dgm:spPr>
      <dgm:t>
        <a:bodyPr/>
        <a:lstStyle/>
        <a:p>
          <a:r>
            <a:rPr lang="en-US" dirty="0" smtClean="0"/>
            <a:t>Hazard Mitigation</a:t>
          </a:r>
          <a:endParaRPr lang="en-US" dirty="0"/>
        </a:p>
      </dgm:t>
    </dgm:pt>
    <dgm:pt modelId="{B072A88A-D27E-4805-A322-88856A12A12A}" type="parTrans" cxnId="{E9806857-7B74-45FA-8E84-DD0C589F4AD3}">
      <dgm:prSet/>
      <dgm:spPr>
        <a:ln>
          <a:solidFill>
            <a:schemeClr val="bg1"/>
          </a:solidFill>
        </a:ln>
      </dgm:spPr>
      <dgm:t>
        <a:bodyPr/>
        <a:lstStyle/>
        <a:p>
          <a:endParaRPr lang="en-US"/>
        </a:p>
      </dgm:t>
    </dgm:pt>
    <dgm:pt modelId="{F95C3339-B72A-47FF-A659-186F90938F98}" type="sibTrans" cxnId="{E9806857-7B74-45FA-8E84-DD0C589F4AD3}">
      <dgm:prSet/>
      <dgm:spPr/>
      <dgm:t>
        <a:bodyPr/>
        <a:lstStyle/>
        <a:p>
          <a:endParaRPr lang="en-US"/>
        </a:p>
      </dgm:t>
    </dgm:pt>
    <dgm:pt modelId="{0379AFB2-2BFA-43F6-9261-8D50440B1AA6}" type="asst">
      <dgm:prSet phldrT="[Text]"/>
      <dgm:spPr>
        <a:solidFill>
          <a:srgbClr val="B9AA9A"/>
        </a:solidFill>
      </dgm:spPr>
      <dgm:t>
        <a:bodyPr/>
        <a:lstStyle/>
        <a:p>
          <a:r>
            <a:rPr lang="en-US" dirty="0" smtClean="0"/>
            <a:t>Collaboration</a:t>
          </a:r>
          <a:endParaRPr lang="en-US" dirty="0"/>
        </a:p>
      </dgm:t>
    </dgm:pt>
    <dgm:pt modelId="{C9E108A4-D5A3-4442-A0C2-005EBD27AC40}" type="parTrans" cxnId="{18AE1458-1956-49ED-9B85-3893B00338E7}">
      <dgm:prSet/>
      <dgm:spPr>
        <a:ln>
          <a:solidFill>
            <a:schemeClr val="bg1"/>
          </a:solidFill>
        </a:ln>
      </dgm:spPr>
      <dgm:t>
        <a:bodyPr/>
        <a:lstStyle/>
        <a:p>
          <a:endParaRPr lang="en-US"/>
        </a:p>
      </dgm:t>
    </dgm:pt>
    <dgm:pt modelId="{CC8D13FF-9D25-46DC-B5D1-AFF7E9DDF315}" type="sibTrans" cxnId="{18AE1458-1956-49ED-9B85-3893B00338E7}">
      <dgm:prSet/>
      <dgm:spPr/>
      <dgm:t>
        <a:bodyPr/>
        <a:lstStyle/>
        <a:p>
          <a:endParaRPr lang="en-US"/>
        </a:p>
      </dgm:t>
    </dgm:pt>
    <dgm:pt modelId="{6CC202CE-D0A6-47BE-A338-9A0BFA164E87}" type="pres">
      <dgm:prSet presAssocID="{F55F6479-262B-422D-A90F-4F73E1879FC4}" presName="hierChild1" presStyleCnt="0">
        <dgm:presLayoutVars>
          <dgm:orgChart val="1"/>
          <dgm:chPref val="1"/>
          <dgm:dir/>
          <dgm:animOne val="branch"/>
          <dgm:animLvl val="lvl"/>
          <dgm:resizeHandles/>
        </dgm:presLayoutVars>
      </dgm:prSet>
      <dgm:spPr/>
      <dgm:t>
        <a:bodyPr/>
        <a:lstStyle/>
        <a:p>
          <a:endParaRPr lang="en-US"/>
        </a:p>
      </dgm:t>
    </dgm:pt>
    <dgm:pt modelId="{50340F86-7C72-4653-B9F4-A6C1FA409AA1}" type="pres">
      <dgm:prSet presAssocID="{321B6A9F-60EA-48DC-BB7D-D819D2492557}" presName="hierRoot1" presStyleCnt="0">
        <dgm:presLayoutVars>
          <dgm:hierBranch val="init"/>
        </dgm:presLayoutVars>
      </dgm:prSet>
      <dgm:spPr/>
    </dgm:pt>
    <dgm:pt modelId="{894931DE-4272-4CD0-A363-89DA7B0CCCC2}" type="pres">
      <dgm:prSet presAssocID="{321B6A9F-60EA-48DC-BB7D-D819D2492557}" presName="rootComposite1" presStyleCnt="0"/>
      <dgm:spPr/>
    </dgm:pt>
    <dgm:pt modelId="{8787B290-7439-4E06-91F9-78814D005CA6}" type="pres">
      <dgm:prSet presAssocID="{321B6A9F-60EA-48DC-BB7D-D819D2492557}" presName="rootText1" presStyleLbl="node0" presStyleIdx="0" presStyleCnt="1">
        <dgm:presLayoutVars>
          <dgm:chPref val="3"/>
        </dgm:presLayoutVars>
      </dgm:prSet>
      <dgm:spPr/>
      <dgm:t>
        <a:bodyPr/>
        <a:lstStyle/>
        <a:p>
          <a:endParaRPr lang="en-US"/>
        </a:p>
      </dgm:t>
    </dgm:pt>
    <dgm:pt modelId="{1F3A5AEA-B88E-4823-AA81-C93A1FA7BCC7}" type="pres">
      <dgm:prSet presAssocID="{321B6A9F-60EA-48DC-BB7D-D819D2492557}" presName="rootConnector1" presStyleLbl="node1" presStyleIdx="0" presStyleCnt="0"/>
      <dgm:spPr/>
      <dgm:t>
        <a:bodyPr/>
        <a:lstStyle/>
        <a:p>
          <a:endParaRPr lang="en-US"/>
        </a:p>
      </dgm:t>
    </dgm:pt>
    <dgm:pt modelId="{3E3399BB-2D94-490A-8A38-D15A20D1075C}" type="pres">
      <dgm:prSet presAssocID="{321B6A9F-60EA-48DC-BB7D-D819D2492557}" presName="hierChild2" presStyleCnt="0"/>
      <dgm:spPr/>
    </dgm:pt>
    <dgm:pt modelId="{3DC4AE26-07B1-4A01-9192-FF6EAF8CDC21}" type="pres">
      <dgm:prSet presAssocID="{918ACB43-DADB-4447-A1BD-37BF9995214C}" presName="Name37" presStyleLbl="parChTrans1D2" presStyleIdx="0" presStyleCnt="12"/>
      <dgm:spPr/>
      <dgm:t>
        <a:bodyPr/>
        <a:lstStyle/>
        <a:p>
          <a:endParaRPr lang="en-US"/>
        </a:p>
      </dgm:t>
    </dgm:pt>
    <dgm:pt modelId="{2CA6E4A0-9929-4CCB-90E4-2A0609E026EE}" type="pres">
      <dgm:prSet presAssocID="{C8FEC6DA-C78D-462A-BC66-20BF87CB9E91}" presName="hierRoot2" presStyleCnt="0">
        <dgm:presLayoutVars>
          <dgm:hierBranch val="init"/>
        </dgm:presLayoutVars>
      </dgm:prSet>
      <dgm:spPr/>
    </dgm:pt>
    <dgm:pt modelId="{D09D3FC6-771A-4A74-A1BE-FA2193941249}" type="pres">
      <dgm:prSet presAssocID="{C8FEC6DA-C78D-462A-BC66-20BF87CB9E91}" presName="rootComposite" presStyleCnt="0"/>
      <dgm:spPr/>
    </dgm:pt>
    <dgm:pt modelId="{512E3C15-EB8E-4C44-AE84-46AFCC6043AA}" type="pres">
      <dgm:prSet presAssocID="{C8FEC6DA-C78D-462A-BC66-20BF87CB9E91}" presName="rootText" presStyleLbl="node2" presStyleIdx="0" presStyleCnt="6">
        <dgm:presLayoutVars>
          <dgm:chPref val="3"/>
        </dgm:presLayoutVars>
      </dgm:prSet>
      <dgm:spPr/>
      <dgm:t>
        <a:bodyPr/>
        <a:lstStyle/>
        <a:p>
          <a:endParaRPr lang="en-US"/>
        </a:p>
      </dgm:t>
    </dgm:pt>
    <dgm:pt modelId="{30696BE0-CF4A-4A62-9F4F-65F053C93FCB}" type="pres">
      <dgm:prSet presAssocID="{C8FEC6DA-C78D-462A-BC66-20BF87CB9E91}" presName="rootConnector" presStyleLbl="node2" presStyleIdx="0" presStyleCnt="6"/>
      <dgm:spPr/>
      <dgm:t>
        <a:bodyPr/>
        <a:lstStyle/>
        <a:p>
          <a:endParaRPr lang="en-US"/>
        </a:p>
      </dgm:t>
    </dgm:pt>
    <dgm:pt modelId="{75E8BF53-9860-447B-8C46-9B105A2099F7}" type="pres">
      <dgm:prSet presAssocID="{C8FEC6DA-C78D-462A-BC66-20BF87CB9E91}" presName="hierChild4" presStyleCnt="0"/>
      <dgm:spPr/>
    </dgm:pt>
    <dgm:pt modelId="{FF5A2681-AF59-49AF-8D4B-7055F1FB2E3F}" type="pres">
      <dgm:prSet presAssocID="{C8FEC6DA-C78D-462A-BC66-20BF87CB9E91}" presName="hierChild5" presStyleCnt="0"/>
      <dgm:spPr/>
    </dgm:pt>
    <dgm:pt modelId="{7739EF17-666F-4BF8-83E4-C3C0C55A51AA}" type="pres">
      <dgm:prSet presAssocID="{336088F6-C3FD-44EB-978E-206121A7660D}" presName="Name37" presStyleLbl="parChTrans1D2" presStyleIdx="1" presStyleCnt="12"/>
      <dgm:spPr/>
      <dgm:t>
        <a:bodyPr/>
        <a:lstStyle/>
        <a:p>
          <a:endParaRPr lang="en-US"/>
        </a:p>
      </dgm:t>
    </dgm:pt>
    <dgm:pt modelId="{E0B11F8D-9923-405C-B77A-21E0D31F4F26}" type="pres">
      <dgm:prSet presAssocID="{BB3CBC5F-E9F3-410C-85A7-21DDE5481ADD}" presName="hierRoot2" presStyleCnt="0">
        <dgm:presLayoutVars>
          <dgm:hierBranch val="init"/>
        </dgm:presLayoutVars>
      </dgm:prSet>
      <dgm:spPr/>
    </dgm:pt>
    <dgm:pt modelId="{1950C1F7-D0BF-491F-88B6-FA950BE18D4A}" type="pres">
      <dgm:prSet presAssocID="{BB3CBC5F-E9F3-410C-85A7-21DDE5481ADD}" presName="rootComposite" presStyleCnt="0"/>
      <dgm:spPr/>
    </dgm:pt>
    <dgm:pt modelId="{5B9711CC-1433-4934-8F34-088E931DFC55}" type="pres">
      <dgm:prSet presAssocID="{BB3CBC5F-E9F3-410C-85A7-21DDE5481ADD}" presName="rootText" presStyleLbl="node2" presStyleIdx="1" presStyleCnt="6">
        <dgm:presLayoutVars>
          <dgm:chPref val="3"/>
        </dgm:presLayoutVars>
      </dgm:prSet>
      <dgm:spPr/>
      <dgm:t>
        <a:bodyPr/>
        <a:lstStyle/>
        <a:p>
          <a:endParaRPr lang="en-US"/>
        </a:p>
      </dgm:t>
    </dgm:pt>
    <dgm:pt modelId="{451D3A2E-752A-4382-99D2-CFBBDB2D98D8}" type="pres">
      <dgm:prSet presAssocID="{BB3CBC5F-E9F3-410C-85A7-21DDE5481ADD}" presName="rootConnector" presStyleLbl="node2" presStyleIdx="1" presStyleCnt="6"/>
      <dgm:spPr/>
      <dgm:t>
        <a:bodyPr/>
        <a:lstStyle/>
        <a:p>
          <a:endParaRPr lang="en-US"/>
        </a:p>
      </dgm:t>
    </dgm:pt>
    <dgm:pt modelId="{E6341E2A-D5AC-4DE0-95F6-A5F41F404B0B}" type="pres">
      <dgm:prSet presAssocID="{BB3CBC5F-E9F3-410C-85A7-21DDE5481ADD}" presName="hierChild4" presStyleCnt="0"/>
      <dgm:spPr/>
    </dgm:pt>
    <dgm:pt modelId="{6ED145F0-8892-4C61-A9D0-5BA1BAF59C36}" type="pres">
      <dgm:prSet presAssocID="{BB3CBC5F-E9F3-410C-85A7-21DDE5481ADD}" presName="hierChild5" presStyleCnt="0"/>
      <dgm:spPr/>
    </dgm:pt>
    <dgm:pt modelId="{4158941F-B93D-420A-994F-8683C29E555B}" type="pres">
      <dgm:prSet presAssocID="{95263EE7-AE2D-474F-89B7-10A7CAFAC6C7}" presName="Name37" presStyleLbl="parChTrans1D2" presStyleIdx="2" presStyleCnt="12"/>
      <dgm:spPr/>
      <dgm:t>
        <a:bodyPr/>
        <a:lstStyle/>
        <a:p>
          <a:endParaRPr lang="en-US"/>
        </a:p>
      </dgm:t>
    </dgm:pt>
    <dgm:pt modelId="{0EACFCBE-0F4B-482E-88CE-03C729DD4B6F}" type="pres">
      <dgm:prSet presAssocID="{CBC5D4FA-D04F-4D6A-88F2-B2507C4813BD}" presName="hierRoot2" presStyleCnt="0">
        <dgm:presLayoutVars>
          <dgm:hierBranch val="init"/>
        </dgm:presLayoutVars>
      </dgm:prSet>
      <dgm:spPr/>
    </dgm:pt>
    <dgm:pt modelId="{8BB2EB93-4324-4A53-84FD-4CE597BA6CDE}" type="pres">
      <dgm:prSet presAssocID="{CBC5D4FA-D04F-4D6A-88F2-B2507C4813BD}" presName="rootComposite" presStyleCnt="0"/>
      <dgm:spPr/>
    </dgm:pt>
    <dgm:pt modelId="{6DE00271-C74C-43CE-990D-A8A75D4A6C25}" type="pres">
      <dgm:prSet presAssocID="{CBC5D4FA-D04F-4D6A-88F2-B2507C4813BD}" presName="rootText" presStyleLbl="node2" presStyleIdx="2" presStyleCnt="6">
        <dgm:presLayoutVars>
          <dgm:chPref val="3"/>
        </dgm:presLayoutVars>
      </dgm:prSet>
      <dgm:spPr/>
      <dgm:t>
        <a:bodyPr/>
        <a:lstStyle/>
        <a:p>
          <a:endParaRPr lang="en-US"/>
        </a:p>
      </dgm:t>
    </dgm:pt>
    <dgm:pt modelId="{4847B86C-A93D-49BC-974A-C8710FD84DE9}" type="pres">
      <dgm:prSet presAssocID="{CBC5D4FA-D04F-4D6A-88F2-B2507C4813BD}" presName="rootConnector" presStyleLbl="node2" presStyleIdx="2" presStyleCnt="6"/>
      <dgm:spPr/>
      <dgm:t>
        <a:bodyPr/>
        <a:lstStyle/>
        <a:p>
          <a:endParaRPr lang="en-US"/>
        </a:p>
      </dgm:t>
    </dgm:pt>
    <dgm:pt modelId="{E956C7C5-39FE-479A-AC93-18FF540CB3EA}" type="pres">
      <dgm:prSet presAssocID="{CBC5D4FA-D04F-4D6A-88F2-B2507C4813BD}" presName="hierChild4" presStyleCnt="0"/>
      <dgm:spPr/>
    </dgm:pt>
    <dgm:pt modelId="{FAD77613-6989-4381-892F-A0BE777C0057}" type="pres">
      <dgm:prSet presAssocID="{CBC5D4FA-D04F-4D6A-88F2-B2507C4813BD}" presName="hierChild5" presStyleCnt="0"/>
      <dgm:spPr/>
    </dgm:pt>
    <dgm:pt modelId="{954E6C9B-ED90-4C66-903B-CDC762F45577}" type="pres">
      <dgm:prSet presAssocID="{26CBFE18-6FCA-4816-B662-F68D44309329}" presName="Name37" presStyleLbl="parChTrans1D2" presStyleIdx="3" presStyleCnt="12"/>
      <dgm:spPr/>
      <dgm:t>
        <a:bodyPr/>
        <a:lstStyle/>
        <a:p>
          <a:endParaRPr lang="en-US"/>
        </a:p>
      </dgm:t>
    </dgm:pt>
    <dgm:pt modelId="{9BCE708F-334B-45C8-9587-9DEB9F630FE4}" type="pres">
      <dgm:prSet presAssocID="{220DE5AA-4C2E-415F-AD25-0AEB1AC738EC}" presName="hierRoot2" presStyleCnt="0">
        <dgm:presLayoutVars>
          <dgm:hierBranch val="init"/>
        </dgm:presLayoutVars>
      </dgm:prSet>
      <dgm:spPr/>
    </dgm:pt>
    <dgm:pt modelId="{296FA938-ADC1-4EA3-AC23-1E99F6461D64}" type="pres">
      <dgm:prSet presAssocID="{220DE5AA-4C2E-415F-AD25-0AEB1AC738EC}" presName="rootComposite" presStyleCnt="0"/>
      <dgm:spPr/>
    </dgm:pt>
    <dgm:pt modelId="{8B9318CC-D9A7-440E-B7E8-A9999566D107}" type="pres">
      <dgm:prSet presAssocID="{220DE5AA-4C2E-415F-AD25-0AEB1AC738EC}" presName="rootText" presStyleLbl="node2" presStyleIdx="3" presStyleCnt="6">
        <dgm:presLayoutVars>
          <dgm:chPref val="3"/>
        </dgm:presLayoutVars>
      </dgm:prSet>
      <dgm:spPr/>
      <dgm:t>
        <a:bodyPr/>
        <a:lstStyle/>
        <a:p>
          <a:endParaRPr lang="en-US"/>
        </a:p>
      </dgm:t>
    </dgm:pt>
    <dgm:pt modelId="{34BCA3A7-C9CD-48F1-8B24-8E4E854A1898}" type="pres">
      <dgm:prSet presAssocID="{220DE5AA-4C2E-415F-AD25-0AEB1AC738EC}" presName="rootConnector" presStyleLbl="node2" presStyleIdx="3" presStyleCnt="6"/>
      <dgm:spPr/>
      <dgm:t>
        <a:bodyPr/>
        <a:lstStyle/>
        <a:p>
          <a:endParaRPr lang="en-US"/>
        </a:p>
      </dgm:t>
    </dgm:pt>
    <dgm:pt modelId="{E9FEC9A8-F2B7-40C9-A9A0-CDCF907E2316}" type="pres">
      <dgm:prSet presAssocID="{220DE5AA-4C2E-415F-AD25-0AEB1AC738EC}" presName="hierChild4" presStyleCnt="0"/>
      <dgm:spPr/>
    </dgm:pt>
    <dgm:pt modelId="{5EA42B4B-7781-497D-8FC0-7E08044BA1F9}" type="pres">
      <dgm:prSet presAssocID="{220DE5AA-4C2E-415F-AD25-0AEB1AC738EC}" presName="hierChild5" presStyleCnt="0"/>
      <dgm:spPr/>
    </dgm:pt>
    <dgm:pt modelId="{62565753-6558-481D-9323-D94E79A9B7E0}" type="pres">
      <dgm:prSet presAssocID="{D15B8D45-1596-4468-B53C-6A8AD4EBC5BF}" presName="Name37" presStyleLbl="parChTrans1D2" presStyleIdx="4" presStyleCnt="12"/>
      <dgm:spPr/>
      <dgm:t>
        <a:bodyPr/>
        <a:lstStyle/>
        <a:p>
          <a:endParaRPr lang="en-US"/>
        </a:p>
      </dgm:t>
    </dgm:pt>
    <dgm:pt modelId="{C543F92A-0774-4B75-8A2F-D3A47164DF2E}" type="pres">
      <dgm:prSet presAssocID="{217D1A2E-1F13-46C0-B5A5-686D1CA81B64}" presName="hierRoot2" presStyleCnt="0">
        <dgm:presLayoutVars>
          <dgm:hierBranch val="init"/>
        </dgm:presLayoutVars>
      </dgm:prSet>
      <dgm:spPr/>
    </dgm:pt>
    <dgm:pt modelId="{31A2B446-0B51-4725-80DE-B667D08AECE8}" type="pres">
      <dgm:prSet presAssocID="{217D1A2E-1F13-46C0-B5A5-686D1CA81B64}" presName="rootComposite" presStyleCnt="0"/>
      <dgm:spPr/>
    </dgm:pt>
    <dgm:pt modelId="{23FD0E3D-AD98-4236-8CB1-9E6572F08C6B}" type="pres">
      <dgm:prSet presAssocID="{217D1A2E-1F13-46C0-B5A5-686D1CA81B64}" presName="rootText" presStyleLbl="node2" presStyleIdx="4" presStyleCnt="6">
        <dgm:presLayoutVars>
          <dgm:chPref val="3"/>
        </dgm:presLayoutVars>
      </dgm:prSet>
      <dgm:spPr/>
      <dgm:t>
        <a:bodyPr/>
        <a:lstStyle/>
        <a:p>
          <a:endParaRPr lang="en-US"/>
        </a:p>
      </dgm:t>
    </dgm:pt>
    <dgm:pt modelId="{8FE05326-281A-4711-A0AB-A3764AD58282}" type="pres">
      <dgm:prSet presAssocID="{217D1A2E-1F13-46C0-B5A5-686D1CA81B64}" presName="rootConnector" presStyleLbl="node2" presStyleIdx="4" presStyleCnt="6"/>
      <dgm:spPr/>
      <dgm:t>
        <a:bodyPr/>
        <a:lstStyle/>
        <a:p>
          <a:endParaRPr lang="en-US"/>
        </a:p>
      </dgm:t>
    </dgm:pt>
    <dgm:pt modelId="{828BEA62-E886-406A-A257-D5A323AE00A8}" type="pres">
      <dgm:prSet presAssocID="{217D1A2E-1F13-46C0-B5A5-686D1CA81B64}" presName="hierChild4" presStyleCnt="0"/>
      <dgm:spPr/>
    </dgm:pt>
    <dgm:pt modelId="{5BC95F3C-71A7-41D0-8271-8019DB1D4542}" type="pres">
      <dgm:prSet presAssocID="{217D1A2E-1F13-46C0-B5A5-686D1CA81B64}" presName="hierChild5" presStyleCnt="0"/>
      <dgm:spPr/>
    </dgm:pt>
    <dgm:pt modelId="{DBA81F4C-99B1-432F-93E5-D400D4F00316}" type="pres">
      <dgm:prSet presAssocID="{B072A88A-D27E-4805-A322-88856A12A12A}" presName="Name37" presStyleLbl="parChTrans1D2" presStyleIdx="5" presStyleCnt="12"/>
      <dgm:spPr/>
      <dgm:t>
        <a:bodyPr/>
        <a:lstStyle/>
        <a:p>
          <a:endParaRPr lang="en-US"/>
        </a:p>
      </dgm:t>
    </dgm:pt>
    <dgm:pt modelId="{5BF3016A-F44C-444A-8B20-891C9F7D8ABC}" type="pres">
      <dgm:prSet presAssocID="{69D868C4-7A1E-441B-BADD-08FC05053005}" presName="hierRoot2" presStyleCnt="0">
        <dgm:presLayoutVars>
          <dgm:hierBranch val="init"/>
        </dgm:presLayoutVars>
      </dgm:prSet>
      <dgm:spPr/>
    </dgm:pt>
    <dgm:pt modelId="{A75DD4ED-B3BB-45A1-AA3F-15EEE8BCA016}" type="pres">
      <dgm:prSet presAssocID="{69D868C4-7A1E-441B-BADD-08FC05053005}" presName="rootComposite" presStyleCnt="0"/>
      <dgm:spPr/>
    </dgm:pt>
    <dgm:pt modelId="{EF6FD973-FDE3-415C-A2FB-77E66DEFA0E1}" type="pres">
      <dgm:prSet presAssocID="{69D868C4-7A1E-441B-BADD-08FC05053005}" presName="rootText" presStyleLbl="node2" presStyleIdx="5" presStyleCnt="6">
        <dgm:presLayoutVars>
          <dgm:chPref val="3"/>
        </dgm:presLayoutVars>
      </dgm:prSet>
      <dgm:spPr/>
      <dgm:t>
        <a:bodyPr/>
        <a:lstStyle/>
        <a:p>
          <a:endParaRPr lang="en-US"/>
        </a:p>
      </dgm:t>
    </dgm:pt>
    <dgm:pt modelId="{657EE2A5-74A8-4AA7-87DC-8DCF626A3ED2}" type="pres">
      <dgm:prSet presAssocID="{69D868C4-7A1E-441B-BADD-08FC05053005}" presName="rootConnector" presStyleLbl="node2" presStyleIdx="5" presStyleCnt="6"/>
      <dgm:spPr/>
      <dgm:t>
        <a:bodyPr/>
        <a:lstStyle/>
        <a:p>
          <a:endParaRPr lang="en-US"/>
        </a:p>
      </dgm:t>
    </dgm:pt>
    <dgm:pt modelId="{38EDE0F7-0B4E-4096-BC62-CAEAC047872D}" type="pres">
      <dgm:prSet presAssocID="{69D868C4-7A1E-441B-BADD-08FC05053005}" presName="hierChild4" presStyleCnt="0"/>
      <dgm:spPr/>
    </dgm:pt>
    <dgm:pt modelId="{2DEF4ADB-4A45-4EC5-8796-6282E251E8B5}" type="pres">
      <dgm:prSet presAssocID="{69D868C4-7A1E-441B-BADD-08FC05053005}" presName="hierChild5" presStyleCnt="0"/>
      <dgm:spPr/>
    </dgm:pt>
    <dgm:pt modelId="{3411986C-347A-48FE-9864-585F8F2405C3}" type="pres">
      <dgm:prSet presAssocID="{321B6A9F-60EA-48DC-BB7D-D819D2492557}" presName="hierChild3" presStyleCnt="0"/>
      <dgm:spPr/>
    </dgm:pt>
    <dgm:pt modelId="{4932E7B5-5DA6-46BB-BB19-8BC0D76802D9}" type="pres">
      <dgm:prSet presAssocID="{920951AD-331D-4CB0-84E2-CC4ACF5A456D}" presName="Name111" presStyleLbl="parChTrans1D2" presStyleIdx="6" presStyleCnt="12"/>
      <dgm:spPr/>
      <dgm:t>
        <a:bodyPr/>
        <a:lstStyle/>
        <a:p>
          <a:endParaRPr lang="en-US"/>
        </a:p>
      </dgm:t>
    </dgm:pt>
    <dgm:pt modelId="{C6B9307D-0319-48D8-BFD8-3F584E283AFB}" type="pres">
      <dgm:prSet presAssocID="{F11B74EC-29E3-4A05-8279-A1268DC15772}" presName="hierRoot3" presStyleCnt="0">
        <dgm:presLayoutVars>
          <dgm:hierBranch val="init"/>
        </dgm:presLayoutVars>
      </dgm:prSet>
      <dgm:spPr/>
    </dgm:pt>
    <dgm:pt modelId="{A429DB09-3322-463C-94D5-8C7CAAFF9970}" type="pres">
      <dgm:prSet presAssocID="{F11B74EC-29E3-4A05-8279-A1268DC15772}" presName="rootComposite3" presStyleCnt="0"/>
      <dgm:spPr/>
    </dgm:pt>
    <dgm:pt modelId="{7EF5008E-FC1D-4067-91A0-F4CAB90963F7}" type="pres">
      <dgm:prSet presAssocID="{F11B74EC-29E3-4A05-8279-A1268DC15772}" presName="rootText3" presStyleLbl="asst1" presStyleIdx="0" presStyleCnt="6">
        <dgm:presLayoutVars>
          <dgm:chPref val="3"/>
        </dgm:presLayoutVars>
      </dgm:prSet>
      <dgm:spPr/>
      <dgm:t>
        <a:bodyPr/>
        <a:lstStyle/>
        <a:p>
          <a:endParaRPr lang="en-US"/>
        </a:p>
      </dgm:t>
    </dgm:pt>
    <dgm:pt modelId="{DA9DD668-9EE3-4096-A353-034F4110FB71}" type="pres">
      <dgm:prSet presAssocID="{F11B74EC-29E3-4A05-8279-A1268DC15772}" presName="rootConnector3" presStyleLbl="asst1" presStyleIdx="0" presStyleCnt="6"/>
      <dgm:spPr/>
      <dgm:t>
        <a:bodyPr/>
        <a:lstStyle/>
        <a:p>
          <a:endParaRPr lang="en-US"/>
        </a:p>
      </dgm:t>
    </dgm:pt>
    <dgm:pt modelId="{5BFEEB0F-8D58-4A0A-BB1F-4FAA8338FEBE}" type="pres">
      <dgm:prSet presAssocID="{F11B74EC-29E3-4A05-8279-A1268DC15772}" presName="hierChild6" presStyleCnt="0"/>
      <dgm:spPr/>
    </dgm:pt>
    <dgm:pt modelId="{07E4B6D4-B672-4517-B8F6-06CBEC68FFAB}" type="pres">
      <dgm:prSet presAssocID="{F11B74EC-29E3-4A05-8279-A1268DC15772}" presName="hierChild7" presStyleCnt="0"/>
      <dgm:spPr/>
    </dgm:pt>
    <dgm:pt modelId="{A94B78DE-3513-42EF-8939-CB29E994125E}" type="pres">
      <dgm:prSet presAssocID="{BE4401EA-301D-4487-B279-70F20C66D1DC}" presName="Name111" presStyleLbl="parChTrans1D2" presStyleIdx="7" presStyleCnt="12"/>
      <dgm:spPr/>
      <dgm:t>
        <a:bodyPr/>
        <a:lstStyle/>
        <a:p>
          <a:endParaRPr lang="en-US"/>
        </a:p>
      </dgm:t>
    </dgm:pt>
    <dgm:pt modelId="{EFD1AF28-75E1-40B4-9E48-9E93AD3B4715}" type="pres">
      <dgm:prSet presAssocID="{BCAD4B5B-A6E9-454C-8F01-69A1E5EC6BF3}" presName="hierRoot3" presStyleCnt="0">
        <dgm:presLayoutVars>
          <dgm:hierBranch val="init"/>
        </dgm:presLayoutVars>
      </dgm:prSet>
      <dgm:spPr/>
    </dgm:pt>
    <dgm:pt modelId="{AE342699-E291-4F33-9395-60D5B46593EB}" type="pres">
      <dgm:prSet presAssocID="{BCAD4B5B-A6E9-454C-8F01-69A1E5EC6BF3}" presName="rootComposite3" presStyleCnt="0"/>
      <dgm:spPr/>
    </dgm:pt>
    <dgm:pt modelId="{41FD54FB-A674-4D17-97F3-1798AB9E492E}" type="pres">
      <dgm:prSet presAssocID="{BCAD4B5B-A6E9-454C-8F01-69A1E5EC6BF3}" presName="rootText3" presStyleLbl="asst1" presStyleIdx="1" presStyleCnt="6">
        <dgm:presLayoutVars>
          <dgm:chPref val="3"/>
        </dgm:presLayoutVars>
      </dgm:prSet>
      <dgm:spPr/>
      <dgm:t>
        <a:bodyPr/>
        <a:lstStyle/>
        <a:p>
          <a:endParaRPr lang="en-US"/>
        </a:p>
      </dgm:t>
    </dgm:pt>
    <dgm:pt modelId="{B58D29A9-CF10-49CC-BB31-3C3B8EC3272F}" type="pres">
      <dgm:prSet presAssocID="{BCAD4B5B-A6E9-454C-8F01-69A1E5EC6BF3}" presName="rootConnector3" presStyleLbl="asst1" presStyleIdx="1" presStyleCnt="6"/>
      <dgm:spPr/>
      <dgm:t>
        <a:bodyPr/>
        <a:lstStyle/>
        <a:p>
          <a:endParaRPr lang="en-US"/>
        </a:p>
      </dgm:t>
    </dgm:pt>
    <dgm:pt modelId="{1D0BC3E0-561E-4620-A397-1663A9EBE7BE}" type="pres">
      <dgm:prSet presAssocID="{BCAD4B5B-A6E9-454C-8F01-69A1E5EC6BF3}" presName="hierChild6" presStyleCnt="0"/>
      <dgm:spPr/>
    </dgm:pt>
    <dgm:pt modelId="{BC96CF1C-A92C-44D5-996F-4C32984E521F}" type="pres">
      <dgm:prSet presAssocID="{BCAD4B5B-A6E9-454C-8F01-69A1E5EC6BF3}" presName="hierChild7" presStyleCnt="0"/>
      <dgm:spPr/>
    </dgm:pt>
    <dgm:pt modelId="{5CC4AA5C-A28B-432A-9F7C-0558AB97EAA1}" type="pres">
      <dgm:prSet presAssocID="{340B7222-5642-4B5A-B449-5B649BDF8329}" presName="Name111" presStyleLbl="parChTrans1D2" presStyleIdx="8" presStyleCnt="12"/>
      <dgm:spPr/>
      <dgm:t>
        <a:bodyPr/>
        <a:lstStyle/>
        <a:p>
          <a:endParaRPr lang="en-US"/>
        </a:p>
      </dgm:t>
    </dgm:pt>
    <dgm:pt modelId="{3716BE6E-DE9A-439A-8436-89B45103989E}" type="pres">
      <dgm:prSet presAssocID="{5D70B180-E10D-46B3-9A56-7A644AA06274}" presName="hierRoot3" presStyleCnt="0">
        <dgm:presLayoutVars>
          <dgm:hierBranch val="init"/>
        </dgm:presLayoutVars>
      </dgm:prSet>
      <dgm:spPr/>
    </dgm:pt>
    <dgm:pt modelId="{9608DD27-3683-4E36-98E3-68236D9A76D7}" type="pres">
      <dgm:prSet presAssocID="{5D70B180-E10D-46B3-9A56-7A644AA06274}" presName="rootComposite3" presStyleCnt="0"/>
      <dgm:spPr/>
    </dgm:pt>
    <dgm:pt modelId="{2CA3F819-B852-4DC1-9F6F-9EEF34C765F6}" type="pres">
      <dgm:prSet presAssocID="{5D70B180-E10D-46B3-9A56-7A644AA06274}" presName="rootText3" presStyleLbl="asst1" presStyleIdx="2" presStyleCnt="6">
        <dgm:presLayoutVars>
          <dgm:chPref val="3"/>
        </dgm:presLayoutVars>
      </dgm:prSet>
      <dgm:spPr/>
      <dgm:t>
        <a:bodyPr/>
        <a:lstStyle/>
        <a:p>
          <a:endParaRPr lang="en-US"/>
        </a:p>
      </dgm:t>
    </dgm:pt>
    <dgm:pt modelId="{D78FFF53-FB0B-4C03-9B77-A2137E27374B}" type="pres">
      <dgm:prSet presAssocID="{5D70B180-E10D-46B3-9A56-7A644AA06274}" presName="rootConnector3" presStyleLbl="asst1" presStyleIdx="2" presStyleCnt="6"/>
      <dgm:spPr/>
      <dgm:t>
        <a:bodyPr/>
        <a:lstStyle/>
        <a:p>
          <a:endParaRPr lang="en-US"/>
        </a:p>
      </dgm:t>
    </dgm:pt>
    <dgm:pt modelId="{E2F5BCA4-B9ED-481F-8D9E-D1F18A92AFA1}" type="pres">
      <dgm:prSet presAssocID="{5D70B180-E10D-46B3-9A56-7A644AA06274}" presName="hierChild6" presStyleCnt="0"/>
      <dgm:spPr/>
    </dgm:pt>
    <dgm:pt modelId="{34D7C1BB-CD65-4E4B-A4F3-4E7E99365799}" type="pres">
      <dgm:prSet presAssocID="{5D70B180-E10D-46B3-9A56-7A644AA06274}" presName="hierChild7" presStyleCnt="0"/>
      <dgm:spPr/>
    </dgm:pt>
    <dgm:pt modelId="{A9A26138-37CB-48F4-8D97-B3C6BA1C7D47}" type="pres">
      <dgm:prSet presAssocID="{BB3D41A7-3D45-4336-9E24-7C7C96B5AD0C}" presName="Name111" presStyleLbl="parChTrans1D2" presStyleIdx="9" presStyleCnt="12"/>
      <dgm:spPr/>
      <dgm:t>
        <a:bodyPr/>
        <a:lstStyle/>
        <a:p>
          <a:endParaRPr lang="en-US"/>
        </a:p>
      </dgm:t>
    </dgm:pt>
    <dgm:pt modelId="{F8BB7541-8A7F-444A-B06C-19D8DE3DA6C6}" type="pres">
      <dgm:prSet presAssocID="{B78B9043-8271-4C6B-B2F8-D94923C997EB}" presName="hierRoot3" presStyleCnt="0">
        <dgm:presLayoutVars>
          <dgm:hierBranch val="init"/>
        </dgm:presLayoutVars>
      </dgm:prSet>
      <dgm:spPr/>
    </dgm:pt>
    <dgm:pt modelId="{916B3B04-B66D-4E06-A875-125975DF7FA2}" type="pres">
      <dgm:prSet presAssocID="{B78B9043-8271-4C6B-B2F8-D94923C997EB}" presName="rootComposite3" presStyleCnt="0"/>
      <dgm:spPr/>
    </dgm:pt>
    <dgm:pt modelId="{ADEC90D5-F072-4533-9CE1-924A6E7514F9}" type="pres">
      <dgm:prSet presAssocID="{B78B9043-8271-4C6B-B2F8-D94923C997EB}" presName="rootText3" presStyleLbl="asst1" presStyleIdx="3" presStyleCnt="6">
        <dgm:presLayoutVars>
          <dgm:chPref val="3"/>
        </dgm:presLayoutVars>
      </dgm:prSet>
      <dgm:spPr/>
      <dgm:t>
        <a:bodyPr/>
        <a:lstStyle/>
        <a:p>
          <a:endParaRPr lang="en-US"/>
        </a:p>
      </dgm:t>
    </dgm:pt>
    <dgm:pt modelId="{3D13A546-C7FE-4891-9C6F-923EA4E9F22B}" type="pres">
      <dgm:prSet presAssocID="{B78B9043-8271-4C6B-B2F8-D94923C997EB}" presName="rootConnector3" presStyleLbl="asst1" presStyleIdx="3" presStyleCnt="6"/>
      <dgm:spPr/>
      <dgm:t>
        <a:bodyPr/>
        <a:lstStyle/>
        <a:p>
          <a:endParaRPr lang="en-US"/>
        </a:p>
      </dgm:t>
    </dgm:pt>
    <dgm:pt modelId="{13C5B8A0-8A8D-467D-B48F-6710116238D9}" type="pres">
      <dgm:prSet presAssocID="{B78B9043-8271-4C6B-B2F8-D94923C997EB}" presName="hierChild6" presStyleCnt="0"/>
      <dgm:spPr/>
    </dgm:pt>
    <dgm:pt modelId="{52B3AB0C-B0B2-4805-B736-88E3E58D1A0C}" type="pres">
      <dgm:prSet presAssocID="{B78B9043-8271-4C6B-B2F8-D94923C997EB}" presName="hierChild7" presStyleCnt="0"/>
      <dgm:spPr/>
    </dgm:pt>
    <dgm:pt modelId="{A4F0E480-E6AE-4500-A2FA-E348913769BD}" type="pres">
      <dgm:prSet presAssocID="{E49850AC-0139-494F-992A-F9E06C54128D}" presName="Name111" presStyleLbl="parChTrans1D2" presStyleIdx="10" presStyleCnt="12"/>
      <dgm:spPr/>
      <dgm:t>
        <a:bodyPr/>
        <a:lstStyle/>
        <a:p>
          <a:endParaRPr lang="en-US"/>
        </a:p>
      </dgm:t>
    </dgm:pt>
    <dgm:pt modelId="{B440F235-027C-4EFF-9EC5-917B804C3585}" type="pres">
      <dgm:prSet presAssocID="{CEBAF4D7-D170-4683-8849-FA54871FA5AE}" presName="hierRoot3" presStyleCnt="0">
        <dgm:presLayoutVars>
          <dgm:hierBranch val="init"/>
        </dgm:presLayoutVars>
      </dgm:prSet>
      <dgm:spPr/>
    </dgm:pt>
    <dgm:pt modelId="{F71C19A2-828B-4EED-AACE-034C8C649F16}" type="pres">
      <dgm:prSet presAssocID="{CEBAF4D7-D170-4683-8849-FA54871FA5AE}" presName="rootComposite3" presStyleCnt="0"/>
      <dgm:spPr/>
    </dgm:pt>
    <dgm:pt modelId="{D581DC49-CFCB-499E-A5CA-8FB7EAC333AA}" type="pres">
      <dgm:prSet presAssocID="{CEBAF4D7-D170-4683-8849-FA54871FA5AE}" presName="rootText3" presStyleLbl="asst1" presStyleIdx="4" presStyleCnt="6">
        <dgm:presLayoutVars>
          <dgm:chPref val="3"/>
        </dgm:presLayoutVars>
      </dgm:prSet>
      <dgm:spPr/>
      <dgm:t>
        <a:bodyPr/>
        <a:lstStyle/>
        <a:p>
          <a:endParaRPr lang="en-US"/>
        </a:p>
      </dgm:t>
    </dgm:pt>
    <dgm:pt modelId="{58E1B181-4F0A-4D8F-8351-6AC28C4B4B71}" type="pres">
      <dgm:prSet presAssocID="{CEBAF4D7-D170-4683-8849-FA54871FA5AE}" presName="rootConnector3" presStyleLbl="asst1" presStyleIdx="4" presStyleCnt="6"/>
      <dgm:spPr/>
      <dgm:t>
        <a:bodyPr/>
        <a:lstStyle/>
        <a:p>
          <a:endParaRPr lang="en-US"/>
        </a:p>
      </dgm:t>
    </dgm:pt>
    <dgm:pt modelId="{322595F0-6DDB-41AD-9F15-CAD6EAF4BD88}" type="pres">
      <dgm:prSet presAssocID="{CEBAF4D7-D170-4683-8849-FA54871FA5AE}" presName="hierChild6" presStyleCnt="0"/>
      <dgm:spPr/>
    </dgm:pt>
    <dgm:pt modelId="{250B0E3B-26A6-4E27-94BA-5E38805BCFD3}" type="pres">
      <dgm:prSet presAssocID="{CEBAF4D7-D170-4683-8849-FA54871FA5AE}" presName="hierChild7" presStyleCnt="0"/>
      <dgm:spPr/>
    </dgm:pt>
    <dgm:pt modelId="{823E1444-E311-4FFF-9E1C-7033A2514C13}" type="pres">
      <dgm:prSet presAssocID="{C9E108A4-D5A3-4442-A0C2-005EBD27AC40}" presName="Name111" presStyleLbl="parChTrans1D2" presStyleIdx="11" presStyleCnt="12"/>
      <dgm:spPr/>
      <dgm:t>
        <a:bodyPr/>
        <a:lstStyle/>
        <a:p>
          <a:endParaRPr lang="en-US"/>
        </a:p>
      </dgm:t>
    </dgm:pt>
    <dgm:pt modelId="{052E1C47-B44B-495D-8761-535C2BE623D1}" type="pres">
      <dgm:prSet presAssocID="{0379AFB2-2BFA-43F6-9261-8D50440B1AA6}" presName="hierRoot3" presStyleCnt="0">
        <dgm:presLayoutVars>
          <dgm:hierBranch val="init"/>
        </dgm:presLayoutVars>
      </dgm:prSet>
      <dgm:spPr/>
    </dgm:pt>
    <dgm:pt modelId="{82088592-E727-4EAB-AEDA-F7E6F0373B60}" type="pres">
      <dgm:prSet presAssocID="{0379AFB2-2BFA-43F6-9261-8D50440B1AA6}" presName="rootComposite3" presStyleCnt="0"/>
      <dgm:spPr/>
    </dgm:pt>
    <dgm:pt modelId="{D2DE49A5-3EF5-46F0-AC83-143AC07A02F4}" type="pres">
      <dgm:prSet presAssocID="{0379AFB2-2BFA-43F6-9261-8D50440B1AA6}" presName="rootText3" presStyleLbl="asst1" presStyleIdx="5" presStyleCnt="6">
        <dgm:presLayoutVars>
          <dgm:chPref val="3"/>
        </dgm:presLayoutVars>
      </dgm:prSet>
      <dgm:spPr/>
      <dgm:t>
        <a:bodyPr/>
        <a:lstStyle/>
        <a:p>
          <a:endParaRPr lang="en-US"/>
        </a:p>
      </dgm:t>
    </dgm:pt>
    <dgm:pt modelId="{C049D33D-6592-4663-949F-9E5645245FAC}" type="pres">
      <dgm:prSet presAssocID="{0379AFB2-2BFA-43F6-9261-8D50440B1AA6}" presName="rootConnector3" presStyleLbl="asst1" presStyleIdx="5" presStyleCnt="6"/>
      <dgm:spPr/>
      <dgm:t>
        <a:bodyPr/>
        <a:lstStyle/>
        <a:p>
          <a:endParaRPr lang="en-US"/>
        </a:p>
      </dgm:t>
    </dgm:pt>
    <dgm:pt modelId="{A0649EC7-E6D7-46FC-BBBF-BC0D67C9BDBA}" type="pres">
      <dgm:prSet presAssocID="{0379AFB2-2BFA-43F6-9261-8D50440B1AA6}" presName="hierChild6" presStyleCnt="0"/>
      <dgm:spPr/>
    </dgm:pt>
    <dgm:pt modelId="{CC3C8F21-8421-41E1-A121-A4E5C3747F98}" type="pres">
      <dgm:prSet presAssocID="{0379AFB2-2BFA-43F6-9261-8D50440B1AA6}" presName="hierChild7" presStyleCnt="0"/>
      <dgm:spPr/>
    </dgm:pt>
  </dgm:ptLst>
  <dgm:cxnLst>
    <dgm:cxn modelId="{21465E81-5E16-43ED-AA3C-914A4DD54DFB}" srcId="{321B6A9F-60EA-48DC-BB7D-D819D2492557}" destId="{217D1A2E-1F13-46C0-B5A5-686D1CA81B64}" srcOrd="10" destOrd="0" parTransId="{D15B8D45-1596-4468-B53C-6A8AD4EBC5BF}" sibTransId="{6AA94916-ECBC-473F-AF88-EBBB2E4A6D16}"/>
    <dgm:cxn modelId="{875EC894-505E-4950-99E4-1F311E2C6908}" type="presOf" srcId="{340B7222-5642-4B5A-B449-5B649BDF8329}" destId="{5CC4AA5C-A28B-432A-9F7C-0558AB97EAA1}" srcOrd="0" destOrd="0" presId="urn:microsoft.com/office/officeart/2005/8/layout/orgChart1"/>
    <dgm:cxn modelId="{8DE5AC30-C1CB-49E0-A9E9-D2E65079913C}" type="presOf" srcId="{0379AFB2-2BFA-43F6-9261-8D50440B1AA6}" destId="{D2DE49A5-3EF5-46F0-AC83-143AC07A02F4}" srcOrd="0" destOrd="0" presId="urn:microsoft.com/office/officeart/2005/8/layout/orgChart1"/>
    <dgm:cxn modelId="{EEBFE49B-A6D6-42AC-909D-9975046D5836}" type="presOf" srcId="{5D70B180-E10D-46B3-9A56-7A644AA06274}" destId="{2CA3F819-B852-4DC1-9F6F-9EEF34C765F6}" srcOrd="0" destOrd="0" presId="urn:microsoft.com/office/officeart/2005/8/layout/orgChart1"/>
    <dgm:cxn modelId="{47548EE7-ABF4-46FA-919D-535E87F01509}" srcId="{321B6A9F-60EA-48DC-BB7D-D819D2492557}" destId="{C8FEC6DA-C78D-462A-BC66-20BF87CB9E91}" srcOrd="6" destOrd="0" parTransId="{918ACB43-DADB-4447-A1BD-37BF9995214C}" sibTransId="{F04C4CD5-FE95-48B1-97DE-F12E07FF3BB9}"/>
    <dgm:cxn modelId="{46732F59-4F43-4878-BE74-A84741CAF089}" type="presOf" srcId="{336088F6-C3FD-44EB-978E-206121A7660D}" destId="{7739EF17-666F-4BF8-83E4-C3C0C55A51AA}" srcOrd="0" destOrd="0" presId="urn:microsoft.com/office/officeart/2005/8/layout/orgChart1"/>
    <dgm:cxn modelId="{18AE1458-1956-49ED-9B85-3893B00338E7}" srcId="{321B6A9F-60EA-48DC-BB7D-D819D2492557}" destId="{0379AFB2-2BFA-43F6-9261-8D50440B1AA6}" srcOrd="5" destOrd="0" parTransId="{C9E108A4-D5A3-4442-A0C2-005EBD27AC40}" sibTransId="{CC8D13FF-9D25-46DC-B5D1-AFF7E9DDF315}"/>
    <dgm:cxn modelId="{F6C4FD51-17D4-478C-9D29-22617D3988DE}" type="presOf" srcId="{26CBFE18-6FCA-4816-B662-F68D44309329}" destId="{954E6C9B-ED90-4C66-903B-CDC762F45577}" srcOrd="0" destOrd="0" presId="urn:microsoft.com/office/officeart/2005/8/layout/orgChart1"/>
    <dgm:cxn modelId="{22863A7D-D055-426E-892F-824770A70EC4}" type="presOf" srcId="{5D70B180-E10D-46B3-9A56-7A644AA06274}" destId="{D78FFF53-FB0B-4C03-9B77-A2137E27374B}" srcOrd="1" destOrd="0" presId="urn:microsoft.com/office/officeart/2005/8/layout/orgChart1"/>
    <dgm:cxn modelId="{FC46177F-8661-464C-BF42-36A348F0CDF6}" type="presOf" srcId="{920951AD-331D-4CB0-84E2-CC4ACF5A456D}" destId="{4932E7B5-5DA6-46BB-BB19-8BC0D76802D9}" srcOrd="0" destOrd="0" presId="urn:microsoft.com/office/officeart/2005/8/layout/orgChart1"/>
    <dgm:cxn modelId="{CC09E190-29E0-4197-A0DB-F6CC1E7386F2}" type="presOf" srcId="{BCAD4B5B-A6E9-454C-8F01-69A1E5EC6BF3}" destId="{B58D29A9-CF10-49CC-BB31-3C3B8EC3272F}" srcOrd="1" destOrd="0" presId="urn:microsoft.com/office/officeart/2005/8/layout/orgChart1"/>
    <dgm:cxn modelId="{A512BDA9-6FF5-4BBB-864F-089FF79B96A3}" type="presOf" srcId="{CBC5D4FA-D04F-4D6A-88F2-B2507C4813BD}" destId="{6DE00271-C74C-43CE-990D-A8A75D4A6C25}" srcOrd="0" destOrd="0" presId="urn:microsoft.com/office/officeart/2005/8/layout/orgChart1"/>
    <dgm:cxn modelId="{3C6A131F-BCCE-43A8-AB08-3A4CB6E74D40}" type="presOf" srcId="{95263EE7-AE2D-474F-89B7-10A7CAFAC6C7}" destId="{4158941F-B93D-420A-994F-8683C29E555B}" srcOrd="0" destOrd="0" presId="urn:microsoft.com/office/officeart/2005/8/layout/orgChart1"/>
    <dgm:cxn modelId="{253F96FF-E7BE-4B8D-957D-B5B5C1D51096}" srcId="{321B6A9F-60EA-48DC-BB7D-D819D2492557}" destId="{CEBAF4D7-D170-4683-8849-FA54871FA5AE}" srcOrd="4" destOrd="0" parTransId="{E49850AC-0139-494F-992A-F9E06C54128D}" sibTransId="{F736FE7D-2F1C-42AD-AAF5-485BB301A979}"/>
    <dgm:cxn modelId="{7476131C-2A7C-41B7-8DAF-512AEA605643}" srcId="{321B6A9F-60EA-48DC-BB7D-D819D2492557}" destId="{CBC5D4FA-D04F-4D6A-88F2-B2507C4813BD}" srcOrd="8" destOrd="0" parTransId="{95263EE7-AE2D-474F-89B7-10A7CAFAC6C7}" sibTransId="{2606F7E6-5D30-4CAF-A124-BBC63DE84D5F}"/>
    <dgm:cxn modelId="{F3D95794-DB7B-4D42-A913-765CF3C2B49C}" srcId="{321B6A9F-60EA-48DC-BB7D-D819D2492557}" destId="{B78B9043-8271-4C6B-B2F8-D94923C997EB}" srcOrd="3" destOrd="0" parTransId="{BB3D41A7-3D45-4336-9E24-7C7C96B5AD0C}" sibTransId="{E4C95BEE-EA83-4065-A272-FEB1C0AB5D24}"/>
    <dgm:cxn modelId="{9A5EEDA4-131D-4375-97A6-761132DCED28}" type="presOf" srcId="{220DE5AA-4C2E-415F-AD25-0AEB1AC738EC}" destId="{34BCA3A7-C9CD-48F1-8B24-8E4E854A1898}" srcOrd="1" destOrd="0" presId="urn:microsoft.com/office/officeart/2005/8/layout/orgChart1"/>
    <dgm:cxn modelId="{AA9F316E-CA22-4F7C-88BA-84FF30C19436}" type="presOf" srcId="{321B6A9F-60EA-48DC-BB7D-D819D2492557}" destId="{8787B290-7439-4E06-91F9-78814D005CA6}" srcOrd="0" destOrd="0" presId="urn:microsoft.com/office/officeart/2005/8/layout/orgChart1"/>
    <dgm:cxn modelId="{BC14F19D-67E3-40DF-8E4D-C4F46AEB6C50}" type="presOf" srcId="{220DE5AA-4C2E-415F-AD25-0AEB1AC738EC}" destId="{8B9318CC-D9A7-440E-B7E8-A9999566D107}" srcOrd="0" destOrd="0" presId="urn:microsoft.com/office/officeart/2005/8/layout/orgChart1"/>
    <dgm:cxn modelId="{876E1EC1-524E-40B1-8CA9-B09F5D4F2972}" type="presOf" srcId="{BCAD4B5B-A6E9-454C-8F01-69A1E5EC6BF3}" destId="{41FD54FB-A674-4D17-97F3-1798AB9E492E}" srcOrd="0" destOrd="0" presId="urn:microsoft.com/office/officeart/2005/8/layout/orgChart1"/>
    <dgm:cxn modelId="{1DCAD06B-A0DF-4338-8E0D-923400063C96}" type="presOf" srcId="{B072A88A-D27E-4805-A322-88856A12A12A}" destId="{DBA81F4C-99B1-432F-93E5-D400D4F00316}" srcOrd="0" destOrd="0" presId="urn:microsoft.com/office/officeart/2005/8/layout/orgChart1"/>
    <dgm:cxn modelId="{5C3B72D4-3C88-4A24-B9BD-25B6E44BA62F}" type="presOf" srcId="{CBC5D4FA-D04F-4D6A-88F2-B2507C4813BD}" destId="{4847B86C-A93D-49BC-974A-C8710FD84DE9}" srcOrd="1" destOrd="0" presId="urn:microsoft.com/office/officeart/2005/8/layout/orgChart1"/>
    <dgm:cxn modelId="{6C0BFDB3-7A72-4C76-B5FE-A0918862E6CC}" type="presOf" srcId="{D15B8D45-1596-4468-B53C-6A8AD4EBC5BF}" destId="{62565753-6558-481D-9323-D94E79A9B7E0}" srcOrd="0" destOrd="0" presId="urn:microsoft.com/office/officeart/2005/8/layout/orgChart1"/>
    <dgm:cxn modelId="{84723BD0-DB13-427D-913F-83E13D314952}" type="presOf" srcId="{F55F6479-262B-422D-A90F-4F73E1879FC4}" destId="{6CC202CE-D0A6-47BE-A338-9A0BFA164E87}" srcOrd="0" destOrd="0" presId="urn:microsoft.com/office/officeart/2005/8/layout/orgChart1"/>
    <dgm:cxn modelId="{CD2A4B68-EE7A-404A-AFC3-9037A30DDDEE}" type="presOf" srcId="{BB3CBC5F-E9F3-410C-85A7-21DDE5481ADD}" destId="{5B9711CC-1433-4934-8F34-088E931DFC55}" srcOrd="0" destOrd="0" presId="urn:microsoft.com/office/officeart/2005/8/layout/orgChart1"/>
    <dgm:cxn modelId="{3942969E-A9AF-480B-B647-B7A49188BF08}" type="presOf" srcId="{217D1A2E-1F13-46C0-B5A5-686D1CA81B64}" destId="{23FD0E3D-AD98-4236-8CB1-9E6572F08C6B}" srcOrd="0" destOrd="0" presId="urn:microsoft.com/office/officeart/2005/8/layout/orgChart1"/>
    <dgm:cxn modelId="{8ABC0BE3-1A39-4B9B-9C4B-1625BAC5B1C1}" type="presOf" srcId="{C8FEC6DA-C78D-462A-BC66-20BF87CB9E91}" destId="{30696BE0-CF4A-4A62-9F4F-65F053C93FCB}" srcOrd="1" destOrd="0" presId="urn:microsoft.com/office/officeart/2005/8/layout/orgChart1"/>
    <dgm:cxn modelId="{BFE4C3C7-A869-4341-9375-93DA658136CD}" type="presOf" srcId="{0379AFB2-2BFA-43F6-9261-8D50440B1AA6}" destId="{C049D33D-6592-4663-949F-9E5645245FAC}" srcOrd="1" destOrd="0" presId="urn:microsoft.com/office/officeart/2005/8/layout/orgChart1"/>
    <dgm:cxn modelId="{ACFBD58D-FA9D-457F-AD70-3928559E9321}" type="presOf" srcId="{69D868C4-7A1E-441B-BADD-08FC05053005}" destId="{657EE2A5-74A8-4AA7-87DC-8DCF626A3ED2}" srcOrd="1" destOrd="0" presId="urn:microsoft.com/office/officeart/2005/8/layout/orgChart1"/>
    <dgm:cxn modelId="{4DDD5E23-3260-4229-AD4E-E9F4B3A1D325}" type="presOf" srcId="{918ACB43-DADB-4447-A1BD-37BF9995214C}" destId="{3DC4AE26-07B1-4A01-9192-FF6EAF8CDC21}" srcOrd="0" destOrd="0" presId="urn:microsoft.com/office/officeart/2005/8/layout/orgChart1"/>
    <dgm:cxn modelId="{E9806857-7B74-45FA-8E84-DD0C589F4AD3}" srcId="{321B6A9F-60EA-48DC-BB7D-D819D2492557}" destId="{69D868C4-7A1E-441B-BADD-08FC05053005}" srcOrd="11" destOrd="0" parTransId="{B072A88A-D27E-4805-A322-88856A12A12A}" sibTransId="{F95C3339-B72A-47FF-A659-186F90938F98}"/>
    <dgm:cxn modelId="{AFA34805-3530-4F81-9D34-0581C9908A78}" type="presOf" srcId="{B78B9043-8271-4C6B-B2F8-D94923C997EB}" destId="{3D13A546-C7FE-4891-9C6F-923EA4E9F22B}" srcOrd="1" destOrd="0" presId="urn:microsoft.com/office/officeart/2005/8/layout/orgChart1"/>
    <dgm:cxn modelId="{906C05E2-6481-44D2-8FBC-3B50F2309355}" srcId="{321B6A9F-60EA-48DC-BB7D-D819D2492557}" destId="{BB3CBC5F-E9F3-410C-85A7-21DDE5481ADD}" srcOrd="7" destOrd="0" parTransId="{336088F6-C3FD-44EB-978E-206121A7660D}" sibTransId="{AA7CD4F9-D0B2-45AB-86E2-4861C8FBFCCF}"/>
    <dgm:cxn modelId="{F1C1614C-9067-445E-BE93-2ED08282B791}" type="presOf" srcId="{321B6A9F-60EA-48DC-BB7D-D819D2492557}" destId="{1F3A5AEA-B88E-4823-AA81-C93A1FA7BCC7}" srcOrd="1" destOrd="0" presId="urn:microsoft.com/office/officeart/2005/8/layout/orgChart1"/>
    <dgm:cxn modelId="{9DAB112F-8A40-4AA0-80DE-738D642350C4}" srcId="{F55F6479-262B-422D-A90F-4F73E1879FC4}" destId="{321B6A9F-60EA-48DC-BB7D-D819D2492557}" srcOrd="0" destOrd="0" parTransId="{067326D5-7C0D-404D-8BA7-B6074EE67CAB}" sibTransId="{CF031F88-2208-4081-9862-1AD742D44E96}"/>
    <dgm:cxn modelId="{FD50E71F-84D2-41A5-B4DE-337BE9D63924}" srcId="{321B6A9F-60EA-48DC-BB7D-D819D2492557}" destId="{220DE5AA-4C2E-415F-AD25-0AEB1AC738EC}" srcOrd="9" destOrd="0" parTransId="{26CBFE18-6FCA-4816-B662-F68D44309329}" sibTransId="{5C263FBB-8F39-4A67-AD26-E7FA29F2BC78}"/>
    <dgm:cxn modelId="{07C8ADA5-235E-454C-9B7E-3CD86CA7BA88}" type="presOf" srcId="{BB3CBC5F-E9F3-410C-85A7-21DDE5481ADD}" destId="{451D3A2E-752A-4382-99D2-CFBBDB2D98D8}" srcOrd="1" destOrd="0" presId="urn:microsoft.com/office/officeart/2005/8/layout/orgChart1"/>
    <dgm:cxn modelId="{1F6E35CF-FCFB-41C4-B642-49B7D6E17EF6}" type="presOf" srcId="{F11B74EC-29E3-4A05-8279-A1268DC15772}" destId="{DA9DD668-9EE3-4096-A353-034F4110FB71}" srcOrd="1" destOrd="0" presId="urn:microsoft.com/office/officeart/2005/8/layout/orgChart1"/>
    <dgm:cxn modelId="{C7132A59-DD8F-471F-8260-8CD57ACAB317}" type="presOf" srcId="{E49850AC-0139-494F-992A-F9E06C54128D}" destId="{A4F0E480-E6AE-4500-A2FA-E348913769BD}" srcOrd="0" destOrd="0" presId="urn:microsoft.com/office/officeart/2005/8/layout/orgChart1"/>
    <dgm:cxn modelId="{EA73B62D-BFD6-4803-8AAA-3B66B6309BD4}" type="presOf" srcId="{BB3D41A7-3D45-4336-9E24-7C7C96B5AD0C}" destId="{A9A26138-37CB-48F4-8D97-B3C6BA1C7D47}" srcOrd="0" destOrd="0" presId="urn:microsoft.com/office/officeart/2005/8/layout/orgChart1"/>
    <dgm:cxn modelId="{CC1BF8C4-6491-4668-BBFA-4CD01F79CB0D}" type="presOf" srcId="{B78B9043-8271-4C6B-B2F8-D94923C997EB}" destId="{ADEC90D5-F072-4533-9CE1-924A6E7514F9}" srcOrd="0" destOrd="0" presId="urn:microsoft.com/office/officeart/2005/8/layout/orgChart1"/>
    <dgm:cxn modelId="{58D4A586-F326-4B29-952A-EF68A8D39285}" srcId="{321B6A9F-60EA-48DC-BB7D-D819D2492557}" destId="{F11B74EC-29E3-4A05-8279-A1268DC15772}" srcOrd="0" destOrd="0" parTransId="{920951AD-331D-4CB0-84E2-CC4ACF5A456D}" sibTransId="{774B9C5E-6D3C-4A70-A2E2-A824DB527A17}"/>
    <dgm:cxn modelId="{27476C54-45C9-4E50-85AE-B76A6D74840A}" type="presOf" srcId="{CEBAF4D7-D170-4683-8849-FA54871FA5AE}" destId="{D581DC49-CFCB-499E-A5CA-8FB7EAC333AA}" srcOrd="0" destOrd="0" presId="urn:microsoft.com/office/officeart/2005/8/layout/orgChart1"/>
    <dgm:cxn modelId="{BB4D5433-0898-4468-9DA3-827FA24168A0}" srcId="{321B6A9F-60EA-48DC-BB7D-D819D2492557}" destId="{BCAD4B5B-A6E9-454C-8F01-69A1E5EC6BF3}" srcOrd="1" destOrd="0" parTransId="{BE4401EA-301D-4487-B279-70F20C66D1DC}" sibTransId="{230266C1-3C37-4192-9925-46AB91331323}"/>
    <dgm:cxn modelId="{54A8A638-113F-4652-8FBF-338674123574}" type="presOf" srcId="{F11B74EC-29E3-4A05-8279-A1268DC15772}" destId="{7EF5008E-FC1D-4067-91A0-F4CAB90963F7}" srcOrd="0" destOrd="0" presId="urn:microsoft.com/office/officeart/2005/8/layout/orgChart1"/>
    <dgm:cxn modelId="{FCE6DD66-5E98-49ED-AFDA-CAAB9C215856}" type="presOf" srcId="{CEBAF4D7-D170-4683-8849-FA54871FA5AE}" destId="{58E1B181-4F0A-4D8F-8351-6AC28C4B4B71}" srcOrd="1" destOrd="0" presId="urn:microsoft.com/office/officeart/2005/8/layout/orgChart1"/>
    <dgm:cxn modelId="{A35B12DB-45CB-4C84-95BE-9FA9A21022CC}" type="presOf" srcId="{C8FEC6DA-C78D-462A-BC66-20BF87CB9E91}" destId="{512E3C15-EB8E-4C44-AE84-46AFCC6043AA}" srcOrd="0" destOrd="0" presId="urn:microsoft.com/office/officeart/2005/8/layout/orgChart1"/>
    <dgm:cxn modelId="{A7FE7A49-C1BE-46F8-BA7D-608BF7BF2833}" type="presOf" srcId="{69D868C4-7A1E-441B-BADD-08FC05053005}" destId="{EF6FD973-FDE3-415C-A2FB-77E66DEFA0E1}" srcOrd="0" destOrd="0" presId="urn:microsoft.com/office/officeart/2005/8/layout/orgChart1"/>
    <dgm:cxn modelId="{0430AB7F-29FF-4038-9156-EE24D4008F0E}" srcId="{321B6A9F-60EA-48DC-BB7D-D819D2492557}" destId="{5D70B180-E10D-46B3-9A56-7A644AA06274}" srcOrd="2" destOrd="0" parTransId="{340B7222-5642-4B5A-B449-5B649BDF8329}" sibTransId="{E50CC236-C3C2-4850-ADF9-1438E6313C56}"/>
    <dgm:cxn modelId="{7F0D3496-183F-4118-B9BC-E2EAF3D2441F}" type="presOf" srcId="{BE4401EA-301D-4487-B279-70F20C66D1DC}" destId="{A94B78DE-3513-42EF-8939-CB29E994125E}" srcOrd="0" destOrd="0" presId="urn:microsoft.com/office/officeart/2005/8/layout/orgChart1"/>
    <dgm:cxn modelId="{74B8D058-0A44-4DC1-9485-00FC5F0412B1}" type="presOf" srcId="{C9E108A4-D5A3-4442-A0C2-005EBD27AC40}" destId="{823E1444-E311-4FFF-9E1C-7033A2514C13}" srcOrd="0" destOrd="0" presId="urn:microsoft.com/office/officeart/2005/8/layout/orgChart1"/>
    <dgm:cxn modelId="{1F7AD480-A602-4FCD-9B26-08154E0D176F}" type="presOf" srcId="{217D1A2E-1F13-46C0-B5A5-686D1CA81B64}" destId="{8FE05326-281A-4711-A0AB-A3764AD58282}" srcOrd="1" destOrd="0" presId="urn:microsoft.com/office/officeart/2005/8/layout/orgChart1"/>
    <dgm:cxn modelId="{E3AC326F-D69B-4C04-A21B-0142A132E48E}" type="presParOf" srcId="{6CC202CE-D0A6-47BE-A338-9A0BFA164E87}" destId="{50340F86-7C72-4653-B9F4-A6C1FA409AA1}" srcOrd="0" destOrd="0" presId="urn:microsoft.com/office/officeart/2005/8/layout/orgChart1"/>
    <dgm:cxn modelId="{4EE73A60-EE60-4AF8-949B-68893380B5F3}" type="presParOf" srcId="{50340F86-7C72-4653-B9F4-A6C1FA409AA1}" destId="{894931DE-4272-4CD0-A363-89DA7B0CCCC2}" srcOrd="0" destOrd="0" presId="urn:microsoft.com/office/officeart/2005/8/layout/orgChart1"/>
    <dgm:cxn modelId="{2BE5AFB8-4867-470B-AD1A-84E8A4C2C847}" type="presParOf" srcId="{894931DE-4272-4CD0-A363-89DA7B0CCCC2}" destId="{8787B290-7439-4E06-91F9-78814D005CA6}" srcOrd="0" destOrd="0" presId="urn:microsoft.com/office/officeart/2005/8/layout/orgChart1"/>
    <dgm:cxn modelId="{58EA07A5-AE34-4343-AFF5-F0D569968D53}" type="presParOf" srcId="{894931DE-4272-4CD0-A363-89DA7B0CCCC2}" destId="{1F3A5AEA-B88E-4823-AA81-C93A1FA7BCC7}" srcOrd="1" destOrd="0" presId="urn:microsoft.com/office/officeart/2005/8/layout/orgChart1"/>
    <dgm:cxn modelId="{0D4BDE33-9E14-4939-83D8-83216BE68D8C}" type="presParOf" srcId="{50340F86-7C72-4653-B9F4-A6C1FA409AA1}" destId="{3E3399BB-2D94-490A-8A38-D15A20D1075C}" srcOrd="1" destOrd="0" presId="urn:microsoft.com/office/officeart/2005/8/layout/orgChart1"/>
    <dgm:cxn modelId="{D2DBEC68-A436-405D-8193-D0AE8F301B92}" type="presParOf" srcId="{3E3399BB-2D94-490A-8A38-D15A20D1075C}" destId="{3DC4AE26-07B1-4A01-9192-FF6EAF8CDC21}" srcOrd="0" destOrd="0" presId="urn:microsoft.com/office/officeart/2005/8/layout/orgChart1"/>
    <dgm:cxn modelId="{3FEE4E0C-8294-429C-96BE-0D3A99B0CFD2}" type="presParOf" srcId="{3E3399BB-2D94-490A-8A38-D15A20D1075C}" destId="{2CA6E4A0-9929-4CCB-90E4-2A0609E026EE}" srcOrd="1" destOrd="0" presId="urn:microsoft.com/office/officeart/2005/8/layout/orgChart1"/>
    <dgm:cxn modelId="{DF51B854-CB3E-402E-9F77-F21809ACCACD}" type="presParOf" srcId="{2CA6E4A0-9929-4CCB-90E4-2A0609E026EE}" destId="{D09D3FC6-771A-4A74-A1BE-FA2193941249}" srcOrd="0" destOrd="0" presId="urn:microsoft.com/office/officeart/2005/8/layout/orgChart1"/>
    <dgm:cxn modelId="{1E024FB4-D854-4D51-860D-C5481BF76E96}" type="presParOf" srcId="{D09D3FC6-771A-4A74-A1BE-FA2193941249}" destId="{512E3C15-EB8E-4C44-AE84-46AFCC6043AA}" srcOrd="0" destOrd="0" presId="urn:microsoft.com/office/officeart/2005/8/layout/orgChart1"/>
    <dgm:cxn modelId="{6491BF34-AE54-45AD-B2CC-B94E511BE78F}" type="presParOf" srcId="{D09D3FC6-771A-4A74-A1BE-FA2193941249}" destId="{30696BE0-CF4A-4A62-9F4F-65F053C93FCB}" srcOrd="1" destOrd="0" presId="urn:microsoft.com/office/officeart/2005/8/layout/orgChart1"/>
    <dgm:cxn modelId="{EBF59284-81AE-4E15-8662-20EDB1CD94F0}" type="presParOf" srcId="{2CA6E4A0-9929-4CCB-90E4-2A0609E026EE}" destId="{75E8BF53-9860-447B-8C46-9B105A2099F7}" srcOrd="1" destOrd="0" presId="urn:microsoft.com/office/officeart/2005/8/layout/orgChart1"/>
    <dgm:cxn modelId="{4CAF9BF2-6D33-405C-81E6-F60ADC6C6242}" type="presParOf" srcId="{2CA6E4A0-9929-4CCB-90E4-2A0609E026EE}" destId="{FF5A2681-AF59-49AF-8D4B-7055F1FB2E3F}" srcOrd="2" destOrd="0" presId="urn:microsoft.com/office/officeart/2005/8/layout/orgChart1"/>
    <dgm:cxn modelId="{54E6ABD5-2D30-4F82-91B3-D7C291378B2B}" type="presParOf" srcId="{3E3399BB-2D94-490A-8A38-D15A20D1075C}" destId="{7739EF17-666F-4BF8-83E4-C3C0C55A51AA}" srcOrd="2" destOrd="0" presId="urn:microsoft.com/office/officeart/2005/8/layout/orgChart1"/>
    <dgm:cxn modelId="{7931F95A-76E1-455F-8FBD-3E5B9893883A}" type="presParOf" srcId="{3E3399BB-2D94-490A-8A38-D15A20D1075C}" destId="{E0B11F8D-9923-405C-B77A-21E0D31F4F26}" srcOrd="3" destOrd="0" presId="urn:microsoft.com/office/officeart/2005/8/layout/orgChart1"/>
    <dgm:cxn modelId="{6FE27E6F-DD10-428D-AE67-A500295A2DC8}" type="presParOf" srcId="{E0B11F8D-9923-405C-B77A-21E0D31F4F26}" destId="{1950C1F7-D0BF-491F-88B6-FA950BE18D4A}" srcOrd="0" destOrd="0" presId="urn:microsoft.com/office/officeart/2005/8/layout/orgChart1"/>
    <dgm:cxn modelId="{32CDC630-D4EB-4CEB-BF3A-FB6166821690}" type="presParOf" srcId="{1950C1F7-D0BF-491F-88B6-FA950BE18D4A}" destId="{5B9711CC-1433-4934-8F34-088E931DFC55}" srcOrd="0" destOrd="0" presId="urn:microsoft.com/office/officeart/2005/8/layout/orgChart1"/>
    <dgm:cxn modelId="{97966CD9-F08E-461A-8A2F-9D05EA90D75C}" type="presParOf" srcId="{1950C1F7-D0BF-491F-88B6-FA950BE18D4A}" destId="{451D3A2E-752A-4382-99D2-CFBBDB2D98D8}" srcOrd="1" destOrd="0" presId="urn:microsoft.com/office/officeart/2005/8/layout/orgChart1"/>
    <dgm:cxn modelId="{2F4CF018-8376-4639-A4F4-DD6BBB69F7A8}" type="presParOf" srcId="{E0B11F8D-9923-405C-B77A-21E0D31F4F26}" destId="{E6341E2A-D5AC-4DE0-95F6-A5F41F404B0B}" srcOrd="1" destOrd="0" presId="urn:microsoft.com/office/officeart/2005/8/layout/orgChart1"/>
    <dgm:cxn modelId="{FE9BF304-0EDA-4AA6-9723-0C95C78411D8}" type="presParOf" srcId="{E0B11F8D-9923-405C-B77A-21E0D31F4F26}" destId="{6ED145F0-8892-4C61-A9D0-5BA1BAF59C36}" srcOrd="2" destOrd="0" presId="urn:microsoft.com/office/officeart/2005/8/layout/orgChart1"/>
    <dgm:cxn modelId="{B8C95F82-433D-43B2-A29B-F3CFFA17A06E}" type="presParOf" srcId="{3E3399BB-2D94-490A-8A38-D15A20D1075C}" destId="{4158941F-B93D-420A-994F-8683C29E555B}" srcOrd="4" destOrd="0" presId="urn:microsoft.com/office/officeart/2005/8/layout/orgChart1"/>
    <dgm:cxn modelId="{5EFAED0A-F372-4789-B801-57C8815D35B7}" type="presParOf" srcId="{3E3399BB-2D94-490A-8A38-D15A20D1075C}" destId="{0EACFCBE-0F4B-482E-88CE-03C729DD4B6F}" srcOrd="5" destOrd="0" presId="urn:microsoft.com/office/officeart/2005/8/layout/orgChart1"/>
    <dgm:cxn modelId="{3A721187-EA1D-405A-89E7-7A8AA52A8C78}" type="presParOf" srcId="{0EACFCBE-0F4B-482E-88CE-03C729DD4B6F}" destId="{8BB2EB93-4324-4A53-84FD-4CE597BA6CDE}" srcOrd="0" destOrd="0" presId="urn:microsoft.com/office/officeart/2005/8/layout/orgChart1"/>
    <dgm:cxn modelId="{CE5E9B36-C5DB-4581-BC02-7A719436EF0C}" type="presParOf" srcId="{8BB2EB93-4324-4A53-84FD-4CE597BA6CDE}" destId="{6DE00271-C74C-43CE-990D-A8A75D4A6C25}" srcOrd="0" destOrd="0" presId="urn:microsoft.com/office/officeart/2005/8/layout/orgChart1"/>
    <dgm:cxn modelId="{667B0F6B-76F2-46F7-AF4B-C9A5CBFF07DA}" type="presParOf" srcId="{8BB2EB93-4324-4A53-84FD-4CE597BA6CDE}" destId="{4847B86C-A93D-49BC-974A-C8710FD84DE9}" srcOrd="1" destOrd="0" presId="urn:microsoft.com/office/officeart/2005/8/layout/orgChart1"/>
    <dgm:cxn modelId="{D12E087C-D6F0-4AA0-AEF9-E8B5F6925494}" type="presParOf" srcId="{0EACFCBE-0F4B-482E-88CE-03C729DD4B6F}" destId="{E956C7C5-39FE-479A-AC93-18FF540CB3EA}" srcOrd="1" destOrd="0" presId="urn:microsoft.com/office/officeart/2005/8/layout/orgChart1"/>
    <dgm:cxn modelId="{74B625D5-281A-4F9B-BD43-C28EC62C55DE}" type="presParOf" srcId="{0EACFCBE-0F4B-482E-88CE-03C729DD4B6F}" destId="{FAD77613-6989-4381-892F-A0BE777C0057}" srcOrd="2" destOrd="0" presId="urn:microsoft.com/office/officeart/2005/8/layout/orgChart1"/>
    <dgm:cxn modelId="{21608BA0-E986-44BD-B55E-1FFC2038B5C7}" type="presParOf" srcId="{3E3399BB-2D94-490A-8A38-D15A20D1075C}" destId="{954E6C9B-ED90-4C66-903B-CDC762F45577}" srcOrd="6" destOrd="0" presId="urn:microsoft.com/office/officeart/2005/8/layout/orgChart1"/>
    <dgm:cxn modelId="{D17FB895-B779-433B-A414-4CA49AE5EC3D}" type="presParOf" srcId="{3E3399BB-2D94-490A-8A38-D15A20D1075C}" destId="{9BCE708F-334B-45C8-9587-9DEB9F630FE4}" srcOrd="7" destOrd="0" presId="urn:microsoft.com/office/officeart/2005/8/layout/orgChart1"/>
    <dgm:cxn modelId="{55ECC8BF-7A37-472B-A356-E04D466229A2}" type="presParOf" srcId="{9BCE708F-334B-45C8-9587-9DEB9F630FE4}" destId="{296FA938-ADC1-4EA3-AC23-1E99F6461D64}" srcOrd="0" destOrd="0" presId="urn:microsoft.com/office/officeart/2005/8/layout/orgChart1"/>
    <dgm:cxn modelId="{09387603-F36E-4BA3-8A0F-36E9F7693E55}" type="presParOf" srcId="{296FA938-ADC1-4EA3-AC23-1E99F6461D64}" destId="{8B9318CC-D9A7-440E-B7E8-A9999566D107}" srcOrd="0" destOrd="0" presId="urn:microsoft.com/office/officeart/2005/8/layout/orgChart1"/>
    <dgm:cxn modelId="{A75DD9EE-783B-46EB-B7A9-86B5BB9DAD72}" type="presParOf" srcId="{296FA938-ADC1-4EA3-AC23-1E99F6461D64}" destId="{34BCA3A7-C9CD-48F1-8B24-8E4E854A1898}" srcOrd="1" destOrd="0" presId="urn:microsoft.com/office/officeart/2005/8/layout/orgChart1"/>
    <dgm:cxn modelId="{0A7DB13B-3464-4FED-9ED7-B12C6955F8F0}" type="presParOf" srcId="{9BCE708F-334B-45C8-9587-9DEB9F630FE4}" destId="{E9FEC9A8-F2B7-40C9-A9A0-CDCF907E2316}" srcOrd="1" destOrd="0" presId="urn:microsoft.com/office/officeart/2005/8/layout/orgChart1"/>
    <dgm:cxn modelId="{4507D857-395D-4E0E-A6B0-A1CA693EDB2D}" type="presParOf" srcId="{9BCE708F-334B-45C8-9587-9DEB9F630FE4}" destId="{5EA42B4B-7781-497D-8FC0-7E08044BA1F9}" srcOrd="2" destOrd="0" presId="urn:microsoft.com/office/officeart/2005/8/layout/orgChart1"/>
    <dgm:cxn modelId="{C7E889DB-DE9B-4B5A-9EB0-B1FA4B0A8C55}" type="presParOf" srcId="{3E3399BB-2D94-490A-8A38-D15A20D1075C}" destId="{62565753-6558-481D-9323-D94E79A9B7E0}" srcOrd="8" destOrd="0" presId="urn:microsoft.com/office/officeart/2005/8/layout/orgChart1"/>
    <dgm:cxn modelId="{F83A9CFD-5C69-4C88-AED4-25855FA24451}" type="presParOf" srcId="{3E3399BB-2D94-490A-8A38-D15A20D1075C}" destId="{C543F92A-0774-4B75-8A2F-D3A47164DF2E}" srcOrd="9" destOrd="0" presId="urn:microsoft.com/office/officeart/2005/8/layout/orgChart1"/>
    <dgm:cxn modelId="{ADDE984F-E307-45FB-B894-CC6EF7FB347E}" type="presParOf" srcId="{C543F92A-0774-4B75-8A2F-D3A47164DF2E}" destId="{31A2B446-0B51-4725-80DE-B667D08AECE8}" srcOrd="0" destOrd="0" presId="urn:microsoft.com/office/officeart/2005/8/layout/orgChart1"/>
    <dgm:cxn modelId="{2DC0F04F-0884-479D-B7E3-64C77B730673}" type="presParOf" srcId="{31A2B446-0B51-4725-80DE-B667D08AECE8}" destId="{23FD0E3D-AD98-4236-8CB1-9E6572F08C6B}" srcOrd="0" destOrd="0" presId="urn:microsoft.com/office/officeart/2005/8/layout/orgChart1"/>
    <dgm:cxn modelId="{08708533-77C0-4E73-A38A-95FBC62F9329}" type="presParOf" srcId="{31A2B446-0B51-4725-80DE-B667D08AECE8}" destId="{8FE05326-281A-4711-A0AB-A3764AD58282}" srcOrd="1" destOrd="0" presId="urn:microsoft.com/office/officeart/2005/8/layout/orgChart1"/>
    <dgm:cxn modelId="{4DDE046F-781A-459A-8C46-BDA2F46B672D}" type="presParOf" srcId="{C543F92A-0774-4B75-8A2F-D3A47164DF2E}" destId="{828BEA62-E886-406A-A257-D5A323AE00A8}" srcOrd="1" destOrd="0" presId="urn:microsoft.com/office/officeart/2005/8/layout/orgChart1"/>
    <dgm:cxn modelId="{B265E1F8-FAFD-4006-B2D0-9EB40DCB362D}" type="presParOf" srcId="{C543F92A-0774-4B75-8A2F-D3A47164DF2E}" destId="{5BC95F3C-71A7-41D0-8271-8019DB1D4542}" srcOrd="2" destOrd="0" presId="urn:microsoft.com/office/officeart/2005/8/layout/orgChart1"/>
    <dgm:cxn modelId="{CB8C297E-BD47-4001-8235-3DBD5BD2296C}" type="presParOf" srcId="{3E3399BB-2D94-490A-8A38-D15A20D1075C}" destId="{DBA81F4C-99B1-432F-93E5-D400D4F00316}" srcOrd="10" destOrd="0" presId="urn:microsoft.com/office/officeart/2005/8/layout/orgChart1"/>
    <dgm:cxn modelId="{B281905F-B49A-48DC-9B59-434BC49B1830}" type="presParOf" srcId="{3E3399BB-2D94-490A-8A38-D15A20D1075C}" destId="{5BF3016A-F44C-444A-8B20-891C9F7D8ABC}" srcOrd="11" destOrd="0" presId="urn:microsoft.com/office/officeart/2005/8/layout/orgChart1"/>
    <dgm:cxn modelId="{374EE794-2038-4190-9CC1-8BB51A3F0C7B}" type="presParOf" srcId="{5BF3016A-F44C-444A-8B20-891C9F7D8ABC}" destId="{A75DD4ED-B3BB-45A1-AA3F-15EEE8BCA016}" srcOrd="0" destOrd="0" presId="urn:microsoft.com/office/officeart/2005/8/layout/orgChart1"/>
    <dgm:cxn modelId="{2AF0EF05-C645-413A-B372-311C5693DA74}" type="presParOf" srcId="{A75DD4ED-B3BB-45A1-AA3F-15EEE8BCA016}" destId="{EF6FD973-FDE3-415C-A2FB-77E66DEFA0E1}" srcOrd="0" destOrd="0" presId="urn:microsoft.com/office/officeart/2005/8/layout/orgChart1"/>
    <dgm:cxn modelId="{0B294CA8-D94D-4945-ADEB-A71B4A99459B}" type="presParOf" srcId="{A75DD4ED-B3BB-45A1-AA3F-15EEE8BCA016}" destId="{657EE2A5-74A8-4AA7-87DC-8DCF626A3ED2}" srcOrd="1" destOrd="0" presId="urn:microsoft.com/office/officeart/2005/8/layout/orgChart1"/>
    <dgm:cxn modelId="{B81DD4EB-DB99-4622-A9FC-D0EE0F9359E0}" type="presParOf" srcId="{5BF3016A-F44C-444A-8B20-891C9F7D8ABC}" destId="{38EDE0F7-0B4E-4096-BC62-CAEAC047872D}" srcOrd="1" destOrd="0" presId="urn:microsoft.com/office/officeart/2005/8/layout/orgChart1"/>
    <dgm:cxn modelId="{9B5C9C8A-11F1-49D2-9DFE-8F7F86B77EB3}" type="presParOf" srcId="{5BF3016A-F44C-444A-8B20-891C9F7D8ABC}" destId="{2DEF4ADB-4A45-4EC5-8796-6282E251E8B5}" srcOrd="2" destOrd="0" presId="urn:microsoft.com/office/officeart/2005/8/layout/orgChart1"/>
    <dgm:cxn modelId="{042D1983-181C-478A-8306-DA1E8014DCE6}" type="presParOf" srcId="{50340F86-7C72-4653-B9F4-A6C1FA409AA1}" destId="{3411986C-347A-48FE-9864-585F8F2405C3}" srcOrd="2" destOrd="0" presId="urn:microsoft.com/office/officeart/2005/8/layout/orgChart1"/>
    <dgm:cxn modelId="{2D6E8E8F-D09E-4342-84E0-38FEA9EE652B}" type="presParOf" srcId="{3411986C-347A-48FE-9864-585F8F2405C3}" destId="{4932E7B5-5DA6-46BB-BB19-8BC0D76802D9}" srcOrd="0" destOrd="0" presId="urn:microsoft.com/office/officeart/2005/8/layout/orgChart1"/>
    <dgm:cxn modelId="{7A59B7F6-E756-4260-A488-346774E1A3E5}" type="presParOf" srcId="{3411986C-347A-48FE-9864-585F8F2405C3}" destId="{C6B9307D-0319-48D8-BFD8-3F584E283AFB}" srcOrd="1" destOrd="0" presId="urn:microsoft.com/office/officeart/2005/8/layout/orgChart1"/>
    <dgm:cxn modelId="{EC5CBCFD-AA4A-4C9D-8D1A-8C2AFF1EE073}" type="presParOf" srcId="{C6B9307D-0319-48D8-BFD8-3F584E283AFB}" destId="{A429DB09-3322-463C-94D5-8C7CAAFF9970}" srcOrd="0" destOrd="0" presId="urn:microsoft.com/office/officeart/2005/8/layout/orgChart1"/>
    <dgm:cxn modelId="{D0537032-E705-43CB-A083-099817101988}" type="presParOf" srcId="{A429DB09-3322-463C-94D5-8C7CAAFF9970}" destId="{7EF5008E-FC1D-4067-91A0-F4CAB90963F7}" srcOrd="0" destOrd="0" presId="urn:microsoft.com/office/officeart/2005/8/layout/orgChart1"/>
    <dgm:cxn modelId="{1A378595-A175-4F43-8250-44F4D746ECE2}" type="presParOf" srcId="{A429DB09-3322-463C-94D5-8C7CAAFF9970}" destId="{DA9DD668-9EE3-4096-A353-034F4110FB71}" srcOrd="1" destOrd="0" presId="urn:microsoft.com/office/officeart/2005/8/layout/orgChart1"/>
    <dgm:cxn modelId="{1EAA7AE4-E6AD-4FFA-A6F1-49EDD5661318}" type="presParOf" srcId="{C6B9307D-0319-48D8-BFD8-3F584E283AFB}" destId="{5BFEEB0F-8D58-4A0A-BB1F-4FAA8338FEBE}" srcOrd="1" destOrd="0" presId="urn:microsoft.com/office/officeart/2005/8/layout/orgChart1"/>
    <dgm:cxn modelId="{110767A5-679E-427F-9EDE-5660AC4145C1}" type="presParOf" srcId="{C6B9307D-0319-48D8-BFD8-3F584E283AFB}" destId="{07E4B6D4-B672-4517-B8F6-06CBEC68FFAB}" srcOrd="2" destOrd="0" presId="urn:microsoft.com/office/officeart/2005/8/layout/orgChart1"/>
    <dgm:cxn modelId="{D1D18A2A-6BCD-4EE5-B59D-EC25FD8CCE79}" type="presParOf" srcId="{3411986C-347A-48FE-9864-585F8F2405C3}" destId="{A94B78DE-3513-42EF-8939-CB29E994125E}" srcOrd="2" destOrd="0" presId="urn:microsoft.com/office/officeart/2005/8/layout/orgChart1"/>
    <dgm:cxn modelId="{0C9932E0-B575-49DC-925C-280EC691DCC3}" type="presParOf" srcId="{3411986C-347A-48FE-9864-585F8F2405C3}" destId="{EFD1AF28-75E1-40B4-9E48-9E93AD3B4715}" srcOrd="3" destOrd="0" presId="urn:microsoft.com/office/officeart/2005/8/layout/orgChart1"/>
    <dgm:cxn modelId="{CC6328FF-A25B-40E6-9F30-721E3CE85AFC}" type="presParOf" srcId="{EFD1AF28-75E1-40B4-9E48-9E93AD3B4715}" destId="{AE342699-E291-4F33-9395-60D5B46593EB}" srcOrd="0" destOrd="0" presId="urn:microsoft.com/office/officeart/2005/8/layout/orgChart1"/>
    <dgm:cxn modelId="{5742A5DB-2FA2-455E-9210-3571B2BC2BE1}" type="presParOf" srcId="{AE342699-E291-4F33-9395-60D5B46593EB}" destId="{41FD54FB-A674-4D17-97F3-1798AB9E492E}" srcOrd="0" destOrd="0" presId="urn:microsoft.com/office/officeart/2005/8/layout/orgChart1"/>
    <dgm:cxn modelId="{4A55A50E-2BE0-43C2-83A6-1DFCDBF56C4D}" type="presParOf" srcId="{AE342699-E291-4F33-9395-60D5B46593EB}" destId="{B58D29A9-CF10-49CC-BB31-3C3B8EC3272F}" srcOrd="1" destOrd="0" presId="urn:microsoft.com/office/officeart/2005/8/layout/orgChart1"/>
    <dgm:cxn modelId="{D796F099-7CD3-47A3-BFFD-0491276F854A}" type="presParOf" srcId="{EFD1AF28-75E1-40B4-9E48-9E93AD3B4715}" destId="{1D0BC3E0-561E-4620-A397-1663A9EBE7BE}" srcOrd="1" destOrd="0" presId="urn:microsoft.com/office/officeart/2005/8/layout/orgChart1"/>
    <dgm:cxn modelId="{898E0214-3794-487A-819E-BA9EA7328196}" type="presParOf" srcId="{EFD1AF28-75E1-40B4-9E48-9E93AD3B4715}" destId="{BC96CF1C-A92C-44D5-996F-4C32984E521F}" srcOrd="2" destOrd="0" presId="urn:microsoft.com/office/officeart/2005/8/layout/orgChart1"/>
    <dgm:cxn modelId="{E4E9E1E9-A451-4C57-92DC-80A22EC536D8}" type="presParOf" srcId="{3411986C-347A-48FE-9864-585F8F2405C3}" destId="{5CC4AA5C-A28B-432A-9F7C-0558AB97EAA1}" srcOrd="4" destOrd="0" presId="urn:microsoft.com/office/officeart/2005/8/layout/orgChart1"/>
    <dgm:cxn modelId="{3443BD0F-833E-4546-8FEE-7F1B11EDACC1}" type="presParOf" srcId="{3411986C-347A-48FE-9864-585F8F2405C3}" destId="{3716BE6E-DE9A-439A-8436-89B45103989E}" srcOrd="5" destOrd="0" presId="urn:microsoft.com/office/officeart/2005/8/layout/orgChart1"/>
    <dgm:cxn modelId="{38E9D8A0-3D3F-4221-9E41-FAA7C0ADE6FA}" type="presParOf" srcId="{3716BE6E-DE9A-439A-8436-89B45103989E}" destId="{9608DD27-3683-4E36-98E3-68236D9A76D7}" srcOrd="0" destOrd="0" presId="urn:microsoft.com/office/officeart/2005/8/layout/orgChart1"/>
    <dgm:cxn modelId="{97631C25-C9C3-41C4-A451-076F43CEC87C}" type="presParOf" srcId="{9608DD27-3683-4E36-98E3-68236D9A76D7}" destId="{2CA3F819-B852-4DC1-9F6F-9EEF34C765F6}" srcOrd="0" destOrd="0" presId="urn:microsoft.com/office/officeart/2005/8/layout/orgChart1"/>
    <dgm:cxn modelId="{1F35AB63-4ACC-4E83-9E39-7B33B19FC4A0}" type="presParOf" srcId="{9608DD27-3683-4E36-98E3-68236D9A76D7}" destId="{D78FFF53-FB0B-4C03-9B77-A2137E27374B}" srcOrd="1" destOrd="0" presId="urn:microsoft.com/office/officeart/2005/8/layout/orgChart1"/>
    <dgm:cxn modelId="{F756DA5B-6BB1-4D05-ABFA-D887046061F4}" type="presParOf" srcId="{3716BE6E-DE9A-439A-8436-89B45103989E}" destId="{E2F5BCA4-B9ED-481F-8D9E-D1F18A92AFA1}" srcOrd="1" destOrd="0" presId="urn:microsoft.com/office/officeart/2005/8/layout/orgChart1"/>
    <dgm:cxn modelId="{0FDAA8F9-E5FE-409A-B884-60C908C34C38}" type="presParOf" srcId="{3716BE6E-DE9A-439A-8436-89B45103989E}" destId="{34D7C1BB-CD65-4E4B-A4F3-4E7E99365799}" srcOrd="2" destOrd="0" presId="urn:microsoft.com/office/officeart/2005/8/layout/orgChart1"/>
    <dgm:cxn modelId="{036C3207-803C-4A40-905F-A9C3814F087E}" type="presParOf" srcId="{3411986C-347A-48FE-9864-585F8F2405C3}" destId="{A9A26138-37CB-48F4-8D97-B3C6BA1C7D47}" srcOrd="6" destOrd="0" presId="urn:microsoft.com/office/officeart/2005/8/layout/orgChart1"/>
    <dgm:cxn modelId="{108B1D08-F407-448B-82F1-2A2DB3C02DBF}" type="presParOf" srcId="{3411986C-347A-48FE-9864-585F8F2405C3}" destId="{F8BB7541-8A7F-444A-B06C-19D8DE3DA6C6}" srcOrd="7" destOrd="0" presId="urn:microsoft.com/office/officeart/2005/8/layout/orgChart1"/>
    <dgm:cxn modelId="{514D75FC-ECB4-4D47-AB01-432B63DFDDD3}" type="presParOf" srcId="{F8BB7541-8A7F-444A-B06C-19D8DE3DA6C6}" destId="{916B3B04-B66D-4E06-A875-125975DF7FA2}" srcOrd="0" destOrd="0" presId="urn:microsoft.com/office/officeart/2005/8/layout/orgChart1"/>
    <dgm:cxn modelId="{4CF60C26-731E-4E6F-BE69-690A33ED219D}" type="presParOf" srcId="{916B3B04-B66D-4E06-A875-125975DF7FA2}" destId="{ADEC90D5-F072-4533-9CE1-924A6E7514F9}" srcOrd="0" destOrd="0" presId="urn:microsoft.com/office/officeart/2005/8/layout/orgChart1"/>
    <dgm:cxn modelId="{BC7E9D71-CE15-46EA-8015-908401F7D914}" type="presParOf" srcId="{916B3B04-B66D-4E06-A875-125975DF7FA2}" destId="{3D13A546-C7FE-4891-9C6F-923EA4E9F22B}" srcOrd="1" destOrd="0" presId="urn:microsoft.com/office/officeart/2005/8/layout/orgChart1"/>
    <dgm:cxn modelId="{AA7BF3E9-3625-4AAA-9266-79462D8F161B}" type="presParOf" srcId="{F8BB7541-8A7F-444A-B06C-19D8DE3DA6C6}" destId="{13C5B8A0-8A8D-467D-B48F-6710116238D9}" srcOrd="1" destOrd="0" presId="urn:microsoft.com/office/officeart/2005/8/layout/orgChart1"/>
    <dgm:cxn modelId="{6DF5CA08-1D77-4DD0-A528-EE14DAF06761}" type="presParOf" srcId="{F8BB7541-8A7F-444A-B06C-19D8DE3DA6C6}" destId="{52B3AB0C-B0B2-4805-B736-88E3E58D1A0C}" srcOrd="2" destOrd="0" presId="urn:microsoft.com/office/officeart/2005/8/layout/orgChart1"/>
    <dgm:cxn modelId="{4F049595-2B96-424C-9906-934F303F7075}" type="presParOf" srcId="{3411986C-347A-48FE-9864-585F8F2405C3}" destId="{A4F0E480-E6AE-4500-A2FA-E348913769BD}" srcOrd="8" destOrd="0" presId="urn:microsoft.com/office/officeart/2005/8/layout/orgChart1"/>
    <dgm:cxn modelId="{1B6828FC-532B-43F6-AA3F-75272CEC8774}" type="presParOf" srcId="{3411986C-347A-48FE-9864-585F8F2405C3}" destId="{B440F235-027C-4EFF-9EC5-917B804C3585}" srcOrd="9" destOrd="0" presId="urn:microsoft.com/office/officeart/2005/8/layout/orgChart1"/>
    <dgm:cxn modelId="{DB6136FD-04A4-442F-97B3-1245A3E20CEF}" type="presParOf" srcId="{B440F235-027C-4EFF-9EC5-917B804C3585}" destId="{F71C19A2-828B-4EED-AACE-034C8C649F16}" srcOrd="0" destOrd="0" presId="urn:microsoft.com/office/officeart/2005/8/layout/orgChart1"/>
    <dgm:cxn modelId="{07F0AC54-A472-47C4-8386-EB7C794E6355}" type="presParOf" srcId="{F71C19A2-828B-4EED-AACE-034C8C649F16}" destId="{D581DC49-CFCB-499E-A5CA-8FB7EAC333AA}" srcOrd="0" destOrd="0" presId="urn:microsoft.com/office/officeart/2005/8/layout/orgChart1"/>
    <dgm:cxn modelId="{62BCD905-7792-4597-B5CE-163A9689230D}" type="presParOf" srcId="{F71C19A2-828B-4EED-AACE-034C8C649F16}" destId="{58E1B181-4F0A-4D8F-8351-6AC28C4B4B71}" srcOrd="1" destOrd="0" presId="urn:microsoft.com/office/officeart/2005/8/layout/orgChart1"/>
    <dgm:cxn modelId="{7683B79B-8992-47A6-811B-21F826B7E1BE}" type="presParOf" srcId="{B440F235-027C-4EFF-9EC5-917B804C3585}" destId="{322595F0-6DDB-41AD-9F15-CAD6EAF4BD88}" srcOrd="1" destOrd="0" presId="urn:microsoft.com/office/officeart/2005/8/layout/orgChart1"/>
    <dgm:cxn modelId="{F13E6E26-6585-47A3-A84C-065C146BEF8F}" type="presParOf" srcId="{B440F235-027C-4EFF-9EC5-917B804C3585}" destId="{250B0E3B-26A6-4E27-94BA-5E38805BCFD3}" srcOrd="2" destOrd="0" presId="urn:microsoft.com/office/officeart/2005/8/layout/orgChart1"/>
    <dgm:cxn modelId="{6A573590-3822-4822-BCC5-41D0AD6AB98C}" type="presParOf" srcId="{3411986C-347A-48FE-9864-585F8F2405C3}" destId="{823E1444-E311-4FFF-9E1C-7033A2514C13}" srcOrd="10" destOrd="0" presId="urn:microsoft.com/office/officeart/2005/8/layout/orgChart1"/>
    <dgm:cxn modelId="{9C250028-48DB-4113-9B14-9C8A5569410D}" type="presParOf" srcId="{3411986C-347A-48FE-9864-585F8F2405C3}" destId="{052E1C47-B44B-495D-8761-535C2BE623D1}" srcOrd="11" destOrd="0" presId="urn:microsoft.com/office/officeart/2005/8/layout/orgChart1"/>
    <dgm:cxn modelId="{023935A2-7A65-4216-9A49-7390D07484BD}" type="presParOf" srcId="{052E1C47-B44B-495D-8761-535C2BE623D1}" destId="{82088592-E727-4EAB-AEDA-F7E6F0373B60}" srcOrd="0" destOrd="0" presId="urn:microsoft.com/office/officeart/2005/8/layout/orgChart1"/>
    <dgm:cxn modelId="{8A7BE6FA-0E82-4C16-9DDA-2F85145DDC3E}" type="presParOf" srcId="{82088592-E727-4EAB-AEDA-F7E6F0373B60}" destId="{D2DE49A5-3EF5-46F0-AC83-143AC07A02F4}" srcOrd="0" destOrd="0" presId="urn:microsoft.com/office/officeart/2005/8/layout/orgChart1"/>
    <dgm:cxn modelId="{7443B7AD-6FBE-4272-9549-C5A002C5165C}" type="presParOf" srcId="{82088592-E727-4EAB-AEDA-F7E6F0373B60}" destId="{C049D33D-6592-4663-949F-9E5645245FAC}" srcOrd="1" destOrd="0" presId="urn:microsoft.com/office/officeart/2005/8/layout/orgChart1"/>
    <dgm:cxn modelId="{C1A313EF-E639-42BA-9651-238B51C5C3DC}" type="presParOf" srcId="{052E1C47-B44B-495D-8761-535C2BE623D1}" destId="{A0649EC7-E6D7-46FC-BBBF-BC0D67C9BDBA}" srcOrd="1" destOrd="0" presId="urn:microsoft.com/office/officeart/2005/8/layout/orgChart1"/>
    <dgm:cxn modelId="{36FBD630-28D3-463F-80D5-F99EE39B9E08}" type="presParOf" srcId="{052E1C47-B44B-495D-8761-535C2BE623D1}" destId="{CC3C8F21-8421-41E1-A121-A4E5C3747F9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5F6479-262B-422D-A90F-4F73E1879FC4}"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321B6A9F-60EA-48DC-BB7D-D819D2492557}">
      <dgm:prSet phldrT="[Text]"/>
      <dgm:spPr>
        <a:solidFill>
          <a:srgbClr val="A4522E"/>
        </a:solidFill>
      </dgm:spPr>
      <dgm:t>
        <a:bodyPr/>
        <a:lstStyle/>
        <a:p>
          <a:r>
            <a:rPr lang="en-US" dirty="0" smtClean="0"/>
            <a:t>Vision</a:t>
          </a:r>
          <a:endParaRPr lang="en-US" dirty="0"/>
        </a:p>
      </dgm:t>
    </dgm:pt>
    <dgm:pt modelId="{067326D5-7C0D-404D-8BA7-B6074EE67CAB}" type="parTrans" cxnId="{9DAB112F-8A40-4AA0-80DE-738D642350C4}">
      <dgm:prSet/>
      <dgm:spPr/>
      <dgm:t>
        <a:bodyPr/>
        <a:lstStyle/>
        <a:p>
          <a:endParaRPr lang="en-US"/>
        </a:p>
      </dgm:t>
    </dgm:pt>
    <dgm:pt modelId="{CF031F88-2208-4081-9862-1AD742D44E96}" type="sibTrans" cxnId="{9DAB112F-8A40-4AA0-80DE-738D642350C4}">
      <dgm:prSet/>
      <dgm:spPr/>
      <dgm:t>
        <a:bodyPr/>
        <a:lstStyle/>
        <a:p>
          <a:endParaRPr lang="en-US"/>
        </a:p>
      </dgm:t>
    </dgm:pt>
    <dgm:pt modelId="{F11B74EC-29E3-4A05-8279-A1268DC15772}" type="asst">
      <dgm:prSet phldrT="[Text]"/>
      <dgm:spPr>
        <a:solidFill>
          <a:srgbClr val="B9AA9A"/>
        </a:solidFill>
      </dgm:spPr>
      <dgm:t>
        <a:bodyPr/>
        <a:lstStyle/>
        <a:p>
          <a:r>
            <a:rPr lang="en-US" dirty="0" smtClean="0"/>
            <a:t>Future Land Use</a:t>
          </a:r>
          <a:endParaRPr lang="en-US" dirty="0"/>
        </a:p>
      </dgm:t>
    </dgm:pt>
    <dgm:pt modelId="{920951AD-331D-4CB0-84E2-CC4ACF5A456D}" type="parTrans" cxnId="{58D4A586-F326-4B29-952A-EF68A8D39285}">
      <dgm:prSet/>
      <dgm:spPr>
        <a:ln>
          <a:solidFill>
            <a:schemeClr val="bg1"/>
          </a:solidFill>
        </a:ln>
      </dgm:spPr>
      <dgm:t>
        <a:bodyPr/>
        <a:lstStyle/>
        <a:p>
          <a:endParaRPr lang="en-US"/>
        </a:p>
      </dgm:t>
    </dgm:pt>
    <dgm:pt modelId="{774B9C5E-6D3C-4A70-A2E2-A824DB527A17}" type="sibTrans" cxnId="{58D4A586-F326-4B29-952A-EF68A8D39285}">
      <dgm:prSet/>
      <dgm:spPr/>
      <dgm:t>
        <a:bodyPr/>
        <a:lstStyle/>
        <a:p>
          <a:endParaRPr lang="en-US"/>
        </a:p>
      </dgm:t>
    </dgm:pt>
    <dgm:pt modelId="{C8FEC6DA-C78D-462A-BC66-20BF87CB9E91}">
      <dgm:prSet phldrT="[Text]"/>
      <dgm:spPr>
        <a:solidFill>
          <a:schemeClr val="accent6">
            <a:lumMod val="75000"/>
          </a:schemeClr>
        </a:solidFill>
      </dgm:spPr>
      <dgm:t>
        <a:bodyPr/>
        <a:lstStyle/>
        <a:p>
          <a:r>
            <a:rPr lang="en-US" dirty="0" smtClean="0"/>
            <a:t>Transportation</a:t>
          </a:r>
          <a:endParaRPr lang="en-US" dirty="0"/>
        </a:p>
      </dgm:t>
    </dgm:pt>
    <dgm:pt modelId="{918ACB43-DADB-4447-A1BD-37BF9995214C}" type="parTrans" cxnId="{47548EE7-ABF4-46FA-919D-535E87F01509}">
      <dgm:prSet/>
      <dgm:spPr>
        <a:ln>
          <a:solidFill>
            <a:schemeClr val="bg1"/>
          </a:solidFill>
        </a:ln>
      </dgm:spPr>
      <dgm:t>
        <a:bodyPr/>
        <a:lstStyle/>
        <a:p>
          <a:endParaRPr lang="en-US"/>
        </a:p>
      </dgm:t>
    </dgm:pt>
    <dgm:pt modelId="{F04C4CD5-FE95-48B1-97DE-F12E07FF3BB9}" type="sibTrans" cxnId="{47548EE7-ABF4-46FA-919D-535E87F01509}">
      <dgm:prSet/>
      <dgm:spPr/>
      <dgm:t>
        <a:bodyPr/>
        <a:lstStyle/>
        <a:p>
          <a:endParaRPr lang="en-US"/>
        </a:p>
      </dgm:t>
    </dgm:pt>
    <dgm:pt modelId="{BB3CBC5F-E9F3-410C-85A7-21DDE5481ADD}">
      <dgm:prSet phldrT="[Text]"/>
      <dgm:spPr>
        <a:solidFill>
          <a:schemeClr val="accent6">
            <a:lumMod val="75000"/>
          </a:schemeClr>
        </a:solidFill>
      </dgm:spPr>
      <dgm:t>
        <a:bodyPr/>
        <a:lstStyle/>
        <a:p>
          <a:r>
            <a:rPr lang="en-US" dirty="0" smtClean="0"/>
            <a:t>Housing</a:t>
          </a:r>
          <a:endParaRPr lang="en-US" dirty="0"/>
        </a:p>
      </dgm:t>
    </dgm:pt>
    <dgm:pt modelId="{336088F6-C3FD-44EB-978E-206121A7660D}" type="parTrans" cxnId="{906C05E2-6481-44D2-8FBC-3B50F2309355}">
      <dgm:prSet/>
      <dgm:spPr>
        <a:ln>
          <a:solidFill>
            <a:schemeClr val="bg1"/>
          </a:solidFill>
        </a:ln>
      </dgm:spPr>
      <dgm:t>
        <a:bodyPr/>
        <a:lstStyle/>
        <a:p>
          <a:endParaRPr lang="en-US"/>
        </a:p>
      </dgm:t>
    </dgm:pt>
    <dgm:pt modelId="{AA7CD4F9-D0B2-45AB-86E2-4861C8FBFCCF}" type="sibTrans" cxnId="{906C05E2-6481-44D2-8FBC-3B50F2309355}">
      <dgm:prSet/>
      <dgm:spPr/>
      <dgm:t>
        <a:bodyPr/>
        <a:lstStyle/>
        <a:p>
          <a:endParaRPr lang="en-US"/>
        </a:p>
      </dgm:t>
    </dgm:pt>
    <dgm:pt modelId="{CBC5D4FA-D04F-4D6A-88F2-B2507C4813BD}">
      <dgm:prSet phldrT="[Text]"/>
      <dgm:spPr>
        <a:solidFill>
          <a:schemeClr val="accent6">
            <a:lumMod val="75000"/>
          </a:schemeClr>
        </a:solidFill>
      </dgm:spPr>
      <dgm:t>
        <a:bodyPr/>
        <a:lstStyle/>
        <a:p>
          <a:r>
            <a:rPr lang="en-US" dirty="0" smtClean="0"/>
            <a:t>Parks</a:t>
          </a:r>
          <a:endParaRPr lang="en-US" dirty="0"/>
        </a:p>
      </dgm:t>
    </dgm:pt>
    <dgm:pt modelId="{95263EE7-AE2D-474F-89B7-10A7CAFAC6C7}" type="parTrans" cxnId="{7476131C-2A7C-41B7-8DAF-512AEA605643}">
      <dgm:prSet/>
      <dgm:spPr>
        <a:ln>
          <a:solidFill>
            <a:schemeClr val="bg1"/>
          </a:solidFill>
        </a:ln>
      </dgm:spPr>
      <dgm:t>
        <a:bodyPr/>
        <a:lstStyle/>
        <a:p>
          <a:endParaRPr lang="en-US"/>
        </a:p>
      </dgm:t>
    </dgm:pt>
    <dgm:pt modelId="{2606F7E6-5D30-4CAF-A124-BBC63DE84D5F}" type="sibTrans" cxnId="{7476131C-2A7C-41B7-8DAF-512AEA605643}">
      <dgm:prSet/>
      <dgm:spPr/>
      <dgm:t>
        <a:bodyPr/>
        <a:lstStyle/>
        <a:p>
          <a:endParaRPr lang="en-US"/>
        </a:p>
      </dgm:t>
    </dgm:pt>
    <dgm:pt modelId="{BCAD4B5B-A6E9-454C-8F01-69A1E5EC6BF3}" type="asst">
      <dgm:prSet phldrT="[Text]"/>
      <dgm:spPr>
        <a:solidFill>
          <a:srgbClr val="B9AA9A"/>
        </a:solidFill>
      </dgm:spPr>
      <dgm:t>
        <a:bodyPr/>
        <a:lstStyle/>
        <a:p>
          <a:r>
            <a:rPr lang="en-US" dirty="0" smtClean="0"/>
            <a:t>Health</a:t>
          </a:r>
          <a:endParaRPr lang="en-US" dirty="0"/>
        </a:p>
      </dgm:t>
    </dgm:pt>
    <dgm:pt modelId="{BE4401EA-301D-4487-B279-70F20C66D1DC}" type="parTrans" cxnId="{BB4D5433-0898-4468-9DA3-827FA24168A0}">
      <dgm:prSet/>
      <dgm:spPr>
        <a:ln>
          <a:solidFill>
            <a:schemeClr val="bg1"/>
          </a:solidFill>
        </a:ln>
      </dgm:spPr>
      <dgm:t>
        <a:bodyPr/>
        <a:lstStyle/>
        <a:p>
          <a:endParaRPr lang="en-US"/>
        </a:p>
      </dgm:t>
    </dgm:pt>
    <dgm:pt modelId="{230266C1-3C37-4192-9925-46AB91331323}" type="sibTrans" cxnId="{BB4D5433-0898-4468-9DA3-827FA24168A0}">
      <dgm:prSet/>
      <dgm:spPr/>
      <dgm:t>
        <a:bodyPr/>
        <a:lstStyle/>
        <a:p>
          <a:endParaRPr lang="en-US"/>
        </a:p>
      </dgm:t>
    </dgm:pt>
    <dgm:pt modelId="{5D70B180-E10D-46B3-9A56-7A644AA06274}" type="asst">
      <dgm:prSet phldrT="[Text]"/>
      <dgm:spPr>
        <a:solidFill>
          <a:srgbClr val="B9AA9A"/>
        </a:solidFill>
      </dgm:spPr>
      <dgm:t>
        <a:bodyPr/>
        <a:lstStyle/>
        <a:p>
          <a:r>
            <a:rPr lang="en-US" dirty="0" smtClean="0"/>
            <a:t>Sustainability / Resilience</a:t>
          </a:r>
          <a:endParaRPr lang="en-US" dirty="0"/>
        </a:p>
      </dgm:t>
    </dgm:pt>
    <dgm:pt modelId="{340B7222-5642-4B5A-B449-5B649BDF8329}" type="parTrans" cxnId="{0430AB7F-29FF-4038-9156-EE24D4008F0E}">
      <dgm:prSet/>
      <dgm:spPr>
        <a:ln>
          <a:solidFill>
            <a:schemeClr val="bg1"/>
          </a:solidFill>
        </a:ln>
      </dgm:spPr>
      <dgm:t>
        <a:bodyPr/>
        <a:lstStyle/>
        <a:p>
          <a:endParaRPr lang="en-US"/>
        </a:p>
      </dgm:t>
    </dgm:pt>
    <dgm:pt modelId="{E50CC236-C3C2-4850-ADF9-1438E6313C56}" type="sibTrans" cxnId="{0430AB7F-29FF-4038-9156-EE24D4008F0E}">
      <dgm:prSet/>
      <dgm:spPr/>
      <dgm:t>
        <a:bodyPr/>
        <a:lstStyle/>
        <a:p>
          <a:endParaRPr lang="en-US"/>
        </a:p>
      </dgm:t>
    </dgm:pt>
    <dgm:pt modelId="{B78B9043-8271-4C6B-B2F8-D94923C997EB}" type="asst">
      <dgm:prSet phldrT="[Text]"/>
      <dgm:spPr>
        <a:solidFill>
          <a:srgbClr val="B9AA9A"/>
        </a:solidFill>
      </dgm:spPr>
      <dgm:t>
        <a:bodyPr/>
        <a:lstStyle/>
        <a:p>
          <a:r>
            <a:rPr lang="en-US" dirty="0" smtClean="0"/>
            <a:t>Character / Art</a:t>
          </a:r>
          <a:endParaRPr lang="en-US" dirty="0"/>
        </a:p>
      </dgm:t>
    </dgm:pt>
    <dgm:pt modelId="{BB3D41A7-3D45-4336-9E24-7C7C96B5AD0C}" type="parTrans" cxnId="{F3D95794-DB7B-4D42-A913-765CF3C2B49C}">
      <dgm:prSet/>
      <dgm:spPr>
        <a:ln>
          <a:solidFill>
            <a:schemeClr val="bg1"/>
          </a:solidFill>
        </a:ln>
      </dgm:spPr>
      <dgm:t>
        <a:bodyPr/>
        <a:lstStyle/>
        <a:p>
          <a:endParaRPr lang="en-US"/>
        </a:p>
      </dgm:t>
    </dgm:pt>
    <dgm:pt modelId="{E4C95BEE-EA83-4065-A272-FEB1C0AB5D24}" type="sibTrans" cxnId="{F3D95794-DB7B-4D42-A913-765CF3C2B49C}">
      <dgm:prSet/>
      <dgm:spPr/>
      <dgm:t>
        <a:bodyPr/>
        <a:lstStyle/>
        <a:p>
          <a:endParaRPr lang="en-US"/>
        </a:p>
      </dgm:t>
    </dgm:pt>
    <dgm:pt modelId="{220DE5AA-4C2E-415F-AD25-0AEB1AC738EC}">
      <dgm:prSet phldrT="[Text]"/>
      <dgm:spPr>
        <a:solidFill>
          <a:schemeClr val="accent6">
            <a:lumMod val="75000"/>
          </a:schemeClr>
        </a:solidFill>
      </dgm:spPr>
      <dgm:t>
        <a:bodyPr/>
        <a:lstStyle/>
        <a:p>
          <a:r>
            <a:rPr lang="en-US" dirty="0" smtClean="0"/>
            <a:t>Utilities &amp; Facilities</a:t>
          </a:r>
          <a:endParaRPr lang="en-US" dirty="0"/>
        </a:p>
      </dgm:t>
    </dgm:pt>
    <dgm:pt modelId="{26CBFE18-6FCA-4816-B662-F68D44309329}" type="parTrans" cxnId="{FD50E71F-84D2-41A5-B4DE-337BE9D63924}">
      <dgm:prSet/>
      <dgm:spPr>
        <a:ln>
          <a:solidFill>
            <a:schemeClr val="bg1"/>
          </a:solidFill>
        </a:ln>
      </dgm:spPr>
      <dgm:t>
        <a:bodyPr/>
        <a:lstStyle/>
        <a:p>
          <a:endParaRPr lang="en-US"/>
        </a:p>
      </dgm:t>
    </dgm:pt>
    <dgm:pt modelId="{5C263FBB-8F39-4A67-AD26-E7FA29F2BC78}" type="sibTrans" cxnId="{FD50E71F-84D2-41A5-B4DE-337BE9D63924}">
      <dgm:prSet/>
      <dgm:spPr/>
      <dgm:t>
        <a:bodyPr/>
        <a:lstStyle/>
        <a:p>
          <a:endParaRPr lang="en-US"/>
        </a:p>
      </dgm:t>
    </dgm:pt>
    <dgm:pt modelId="{CEBAF4D7-D170-4683-8849-FA54871FA5AE}" type="asst">
      <dgm:prSet phldrT="[Text]"/>
      <dgm:spPr>
        <a:solidFill>
          <a:srgbClr val="B9AA9A"/>
        </a:solidFill>
      </dgm:spPr>
      <dgm:t>
        <a:bodyPr/>
        <a:lstStyle/>
        <a:p>
          <a:r>
            <a:rPr lang="en-US" dirty="0" smtClean="0"/>
            <a:t>Equity</a:t>
          </a:r>
          <a:endParaRPr lang="en-US" dirty="0"/>
        </a:p>
      </dgm:t>
    </dgm:pt>
    <dgm:pt modelId="{E49850AC-0139-494F-992A-F9E06C54128D}" type="parTrans" cxnId="{253F96FF-E7BE-4B8D-957D-B5B5C1D51096}">
      <dgm:prSet/>
      <dgm:spPr>
        <a:ln>
          <a:solidFill>
            <a:srgbClr val="B9AA9A"/>
          </a:solidFill>
        </a:ln>
      </dgm:spPr>
      <dgm:t>
        <a:bodyPr/>
        <a:lstStyle/>
        <a:p>
          <a:endParaRPr lang="en-US"/>
        </a:p>
      </dgm:t>
    </dgm:pt>
    <dgm:pt modelId="{F736FE7D-2F1C-42AD-AAF5-485BB301A979}" type="sibTrans" cxnId="{253F96FF-E7BE-4B8D-957D-B5B5C1D51096}">
      <dgm:prSet/>
      <dgm:spPr/>
      <dgm:t>
        <a:bodyPr/>
        <a:lstStyle/>
        <a:p>
          <a:endParaRPr lang="en-US"/>
        </a:p>
      </dgm:t>
    </dgm:pt>
    <dgm:pt modelId="{217D1A2E-1F13-46C0-B5A5-686D1CA81B64}">
      <dgm:prSet phldrT="[Text]"/>
      <dgm:spPr>
        <a:solidFill>
          <a:schemeClr val="accent6">
            <a:lumMod val="75000"/>
          </a:schemeClr>
        </a:solidFill>
      </dgm:spPr>
      <dgm:t>
        <a:bodyPr/>
        <a:lstStyle/>
        <a:p>
          <a:r>
            <a:rPr lang="en-US" dirty="0" smtClean="0"/>
            <a:t>Economic Development</a:t>
          </a:r>
          <a:endParaRPr lang="en-US" dirty="0"/>
        </a:p>
      </dgm:t>
    </dgm:pt>
    <dgm:pt modelId="{D15B8D45-1596-4468-B53C-6A8AD4EBC5BF}" type="parTrans" cxnId="{21465E81-5E16-43ED-AA3C-914A4DD54DFB}">
      <dgm:prSet/>
      <dgm:spPr>
        <a:ln>
          <a:solidFill>
            <a:schemeClr val="bg1"/>
          </a:solidFill>
        </a:ln>
      </dgm:spPr>
      <dgm:t>
        <a:bodyPr/>
        <a:lstStyle/>
        <a:p>
          <a:endParaRPr lang="en-US"/>
        </a:p>
      </dgm:t>
    </dgm:pt>
    <dgm:pt modelId="{6AA94916-ECBC-473F-AF88-EBBB2E4A6D16}" type="sibTrans" cxnId="{21465E81-5E16-43ED-AA3C-914A4DD54DFB}">
      <dgm:prSet/>
      <dgm:spPr/>
      <dgm:t>
        <a:bodyPr/>
        <a:lstStyle/>
        <a:p>
          <a:endParaRPr lang="en-US"/>
        </a:p>
      </dgm:t>
    </dgm:pt>
    <dgm:pt modelId="{69D868C4-7A1E-441B-BADD-08FC05053005}">
      <dgm:prSet phldrT="[Text]"/>
      <dgm:spPr>
        <a:solidFill>
          <a:schemeClr val="accent6">
            <a:lumMod val="75000"/>
          </a:schemeClr>
        </a:solidFill>
      </dgm:spPr>
      <dgm:t>
        <a:bodyPr/>
        <a:lstStyle/>
        <a:p>
          <a:r>
            <a:rPr lang="en-US" dirty="0" smtClean="0"/>
            <a:t>Hazard Mitigation</a:t>
          </a:r>
          <a:endParaRPr lang="en-US" dirty="0"/>
        </a:p>
      </dgm:t>
    </dgm:pt>
    <dgm:pt modelId="{B072A88A-D27E-4805-A322-88856A12A12A}" type="parTrans" cxnId="{E9806857-7B74-45FA-8E84-DD0C589F4AD3}">
      <dgm:prSet/>
      <dgm:spPr>
        <a:ln>
          <a:solidFill>
            <a:schemeClr val="bg1"/>
          </a:solidFill>
        </a:ln>
      </dgm:spPr>
      <dgm:t>
        <a:bodyPr/>
        <a:lstStyle/>
        <a:p>
          <a:endParaRPr lang="en-US"/>
        </a:p>
      </dgm:t>
    </dgm:pt>
    <dgm:pt modelId="{F95C3339-B72A-47FF-A659-186F90938F98}" type="sibTrans" cxnId="{E9806857-7B74-45FA-8E84-DD0C589F4AD3}">
      <dgm:prSet/>
      <dgm:spPr/>
      <dgm:t>
        <a:bodyPr/>
        <a:lstStyle/>
        <a:p>
          <a:endParaRPr lang="en-US"/>
        </a:p>
      </dgm:t>
    </dgm:pt>
    <dgm:pt modelId="{0379AFB2-2BFA-43F6-9261-8D50440B1AA6}" type="asst">
      <dgm:prSet phldrT="[Text]"/>
      <dgm:spPr>
        <a:solidFill>
          <a:srgbClr val="B9AA9A"/>
        </a:solidFill>
      </dgm:spPr>
      <dgm:t>
        <a:bodyPr/>
        <a:lstStyle/>
        <a:p>
          <a:r>
            <a:rPr lang="en-US" dirty="0" smtClean="0"/>
            <a:t>Collaboration</a:t>
          </a:r>
          <a:endParaRPr lang="en-US" dirty="0"/>
        </a:p>
      </dgm:t>
    </dgm:pt>
    <dgm:pt modelId="{C9E108A4-D5A3-4442-A0C2-005EBD27AC40}" type="parTrans" cxnId="{18AE1458-1956-49ED-9B85-3893B00338E7}">
      <dgm:prSet/>
      <dgm:spPr>
        <a:ln>
          <a:solidFill>
            <a:schemeClr val="bg1"/>
          </a:solidFill>
        </a:ln>
      </dgm:spPr>
      <dgm:t>
        <a:bodyPr/>
        <a:lstStyle/>
        <a:p>
          <a:endParaRPr lang="en-US"/>
        </a:p>
      </dgm:t>
    </dgm:pt>
    <dgm:pt modelId="{CC8D13FF-9D25-46DC-B5D1-AFF7E9DDF315}" type="sibTrans" cxnId="{18AE1458-1956-49ED-9B85-3893B00338E7}">
      <dgm:prSet/>
      <dgm:spPr/>
      <dgm:t>
        <a:bodyPr/>
        <a:lstStyle/>
        <a:p>
          <a:endParaRPr lang="en-US"/>
        </a:p>
      </dgm:t>
    </dgm:pt>
    <dgm:pt modelId="{6CC202CE-D0A6-47BE-A338-9A0BFA164E87}" type="pres">
      <dgm:prSet presAssocID="{F55F6479-262B-422D-A90F-4F73E1879FC4}" presName="hierChild1" presStyleCnt="0">
        <dgm:presLayoutVars>
          <dgm:orgChart val="1"/>
          <dgm:chPref val="1"/>
          <dgm:dir/>
          <dgm:animOne val="branch"/>
          <dgm:animLvl val="lvl"/>
          <dgm:resizeHandles/>
        </dgm:presLayoutVars>
      </dgm:prSet>
      <dgm:spPr/>
      <dgm:t>
        <a:bodyPr/>
        <a:lstStyle/>
        <a:p>
          <a:endParaRPr lang="en-US"/>
        </a:p>
      </dgm:t>
    </dgm:pt>
    <dgm:pt modelId="{50340F86-7C72-4653-B9F4-A6C1FA409AA1}" type="pres">
      <dgm:prSet presAssocID="{321B6A9F-60EA-48DC-BB7D-D819D2492557}" presName="hierRoot1" presStyleCnt="0">
        <dgm:presLayoutVars>
          <dgm:hierBranch val="init"/>
        </dgm:presLayoutVars>
      </dgm:prSet>
      <dgm:spPr/>
    </dgm:pt>
    <dgm:pt modelId="{894931DE-4272-4CD0-A363-89DA7B0CCCC2}" type="pres">
      <dgm:prSet presAssocID="{321B6A9F-60EA-48DC-BB7D-D819D2492557}" presName="rootComposite1" presStyleCnt="0"/>
      <dgm:spPr/>
    </dgm:pt>
    <dgm:pt modelId="{8787B290-7439-4E06-91F9-78814D005CA6}" type="pres">
      <dgm:prSet presAssocID="{321B6A9F-60EA-48DC-BB7D-D819D2492557}" presName="rootText1" presStyleLbl="node0" presStyleIdx="0" presStyleCnt="1">
        <dgm:presLayoutVars>
          <dgm:chPref val="3"/>
        </dgm:presLayoutVars>
      </dgm:prSet>
      <dgm:spPr/>
      <dgm:t>
        <a:bodyPr/>
        <a:lstStyle/>
        <a:p>
          <a:endParaRPr lang="en-US"/>
        </a:p>
      </dgm:t>
    </dgm:pt>
    <dgm:pt modelId="{1F3A5AEA-B88E-4823-AA81-C93A1FA7BCC7}" type="pres">
      <dgm:prSet presAssocID="{321B6A9F-60EA-48DC-BB7D-D819D2492557}" presName="rootConnector1" presStyleLbl="node1" presStyleIdx="0" presStyleCnt="0"/>
      <dgm:spPr/>
      <dgm:t>
        <a:bodyPr/>
        <a:lstStyle/>
        <a:p>
          <a:endParaRPr lang="en-US"/>
        </a:p>
      </dgm:t>
    </dgm:pt>
    <dgm:pt modelId="{3E3399BB-2D94-490A-8A38-D15A20D1075C}" type="pres">
      <dgm:prSet presAssocID="{321B6A9F-60EA-48DC-BB7D-D819D2492557}" presName="hierChild2" presStyleCnt="0"/>
      <dgm:spPr/>
    </dgm:pt>
    <dgm:pt modelId="{3DC4AE26-07B1-4A01-9192-FF6EAF8CDC21}" type="pres">
      <dgm:prSet presAssocID="{918ACB43-DADB-4447-A1BD-37BF9995214C}" presName="Name37" presStyleLbl="parChTrans1D2" presStyleIdx="0" presStyleCnt="12"/>
      <dgm:spPr/>
      <dgm:t>
        <a:bodyPr/>
        <a:lstStyle/>
        <a:p>
          <a:endParaRPr lang="en-US"/>
        </a:p>
      </dgm:t>
    </dgm:pt>
    <dgm:pt modelId="{2CA6E4A0-9929-4CCB-90E4-2A0609E026EE}" type="pres">
      <dgm:prSet presAssocID="{C8FEC6DA-C78D-462A-BC66-20BF87CB9E91}" presName="hierRoot2" presStyleCnt="0">
        <dgm:presLayoutVars>
          <dgm:hierBranch val="init"/>
        </dgm:presLayoutVars>
      </dgm:prSet>
      <dgm:spPr/>
    </dgm:pt>
    <dgm:pt modelId="{D09D3FC6-771A-4A74-A1BE-FA2193941249}" type="pres">
      <dgm:prSet presAssocID="{C8FEC6DA-C78D-462A-BC66-20BF87CB9E91}" presName="rootComposite" presStyleCnt="0"/>
      <dgm:spPr/>
    </dgm:pt>
    <dgm:pt modelId="{512E3C15-EB8E-4C44-AE84-46AFCC6043AA}" type="pres">
      <dgm:prSet presAssocID="{C8FEC6DA-C78D-462A-BC66-20BF87CB9E91}" presName="rootText" presStyleLbl="node2" presStyleIdx="0" presStyleCnt="6">
        <dgm:presLayoutVars>
          <dgm:chPref val="3"/>
        </dgm:presLayoutVars>
      </dgm:prSet>
      <dgm:spPr/>
      <dgm:t>
        <a:bodyPr/>
        <a:lstStyle/>
        <a:p>
          <a:endParaRPr lang="en-US"/>
        </a:p>
      </dgm:t>
    </dgm:pt>
    <dgm:pt modelId="{30696BE0-CF4A-4A62-9F4F-65F053C93FCB}" type="pres">
      <dgm:prSet presAssocID="{C8FEC6DA-C78D-462A-BC66-20BF87CB9E91}" presName="rootConnector" presStyleLbl="node2" presStyleIdx="0" presStyleCnt="6"/>
      <dgm:spPr/>
      <dgm:t>
        <a:bodyPr/>
        <a:lstStyle/>
        <a:p>
          <a:endParaRPr lang="en-US"/>
        </a:p>
      </dgm:t>
    </dgm:pt>
    <dgm:pt modelId="{75E8BF53-9860-447B-8C46-9B105A2099F7}" type="pres">
      <dgm:prSet presAssocID="{C8FEC6DA-C78D-462A-BC66-20BF87CB9E91}" presName="hierChild4" presStyleCnt="0"/>
      <dgm:spPr/>
    </dgm:pt>
    <dgm:pt modelId="{FF5A2681-AF59-49AF-8D4B-7055F1FB2E3F}" type="pres">
      <dgm:prSet presAssocID="{C8FEC6DA-C78D-462A-BC66-20BF87CB9E91}" presName="hierChild5" presStyleCnt="0"/>
      <dgm:spPr/>
    </dgm:pt>
    <dgm:pt modelId="{7739EF17-666F-4BF8-83E4-C3C0C55A51AA}" type="pres">
      <dgm:prSet presAssocID="{336088F6-C3FD-44EB-978E-206121A7660D}" presName="Name37" presStyleLbl="parChTrans1D2" presStyleIdx="1" presStyleCnt="12"/>
      <dgm:spPr/>
      <dgm:t>
        <a:bodyPr/>
        <a:lstStyle/>
        <a:p>
          <a:endParaRPr lang="en-US"/>
        </a:p>
      </dgm:t>
    </dgm:pt>
    <dgm:pt modelId="{E0B11F8D-9923-405C-B77A-21E0D31F4F26}" type="pres">
      <dgm:prSet presAssocID="{BB3CBC5F-E9F3-410C-85A7-21DDE5481ADD}" presName="hierRoot2" presStyleCnt="0">
        <dgm:presLayoutVars>
          <dgm:hierBranch val="init"/>
        </dgm:presLayoutVars>
      </dgm:prSet>
      <dgm:spPr/>
    </dgm:pt>
    <dgm:pt modelId="{1950C1F7-D0BF-491F-88B6-FA950BE18D4A}" type="pres">
      <dgm:prSet presAssocID="{BB3CBC5F-E9F3-410C-85A7-21DDE5481ADD}" presName="rootComposite" presStyleCnt="0"/>
      <dgm:spPr/>
    </dgm:pt>
    <dgm:pt modelId="{5B9711CC-1433-4934-8F34-088E931DFC55}" type="pres">
      <dgm:prSet presAssocID="{BB3CBC5F-E9F3-410C-85A7-21DDE5481ADD}" presName="rootText" presStyleLbl="node2" presStyleIdx="1" presStyleCnt="6">
        <dgm:presLayoutVars>
          <dgm:chPref val="3"/>
        </dgm:presLayoutVars>
      </dgm:prSet>
      <dgm:spPr/>
      <dgm:t>
        <a:bodyPr/>
        <a:lstStyle/>
        <a:p>
          <a:endParaRPr lang="en-US"/>
        </a:p>
      </dgm:t>
    </dgm:pt>
    <dgm:pt modelId="{451D3A2E-752A-4382-99D2-CFBBDB2D98D8}" type="pres">
      <dgm:prSet presAssocID="{BB3CBC5F-E9F3-410C-85A7-21DDE5481ADD}" presName="rootConnector" presStyleLbl="node2" presStyleIdx="1" presStyleCnt="6"/>
      <dgm:spPr/>
      <dgm:t>
        <a:bodyPr/>
        <a:lstStyle/>
        <a:p>
          <a:endParaRPr lang="en-US"/>
        </a:p>
      </dgm:t>
    </dgm:pt>
    <dgm:pt modelId="{E6341E2A-D5AC-4DE0-95F6-A5F41F404B0B}" type="pres">
      <dgm:prSet presAssocID="{BB3CBC5F-E9F3-410C-85A7-21DDE5481ADD}" presName="hierChild4" presStyleCnt="0"/>
      <dgm:spPr/>
    </dgm:pt>
    <dgm:pt modelId="{6ED145F0-8892-4C61-A9D0-5BA1BAF59C36}" type="pres">
      <dgm:prSet presAssocID="{BB3CBC5F-E9F3-410C-85A7-21DDE5481ADD}" presName="hierChild5" presStyleCnt="0"/>
      <dgm:spPr/>
    </dgm:pt>
    <dgm:pt modelId="{4158941F-B93D-420A-994F-8683C29E555B}" type="pres">
      <dgm:prSet presAssocID="{95263EE7-AE2D-474F-89B7-10A7CAFAC6C7}" presName="Name37" presStyleLbl="parChTrans1D2" presStyleIdx="2" presStyleCnt="12"/>
      <dgm:spPr/>
      <dgm:t>
        <a:bodyPr/>
        <a:lstStyle/>
        <a:p>
          <a:endParaRPr lang="en-US"/>
        </a:p>
      </dgm:t>
    </dgm:pt>
    <dgm:pt modelId="{0EACFCBE-0F4B-482E-88CE-03C729DD4B6F}" type="pres">
      <dgm:prSet presAssocID="{CBC5D4FA-D04F-4D6A-88F2-B2507C4813BD}" presName="hierRoot2" presStyleCnt="0">
        <dgm:presLayoutVars>
          <dgm:hierBranch val="init"/>
        </dgm:presLayoutVars>
      </dgm:prSet>
      <dgm:spPr/>
    </dgm:pt>
    <dgm:pt modelId="{8BB2EB93-4324-4A53-84FD-4CE597BA6CDE}" type="pres">
      <dgm:prSet presAssocID="{CBC5D4FA-D04F-4D6A-88F2-B2507C4813BD}" presName="rootComposite" presStyleCnt="0"/>
      <dgm:spPr/>
    </dgm:pt>
    <dgm:pt modelId="{6DE00271-C74C-43CE-990D-A8A75D4A6C25}" type="pres">
      <dgm:prSet presAssocID="{CBC5D4FA-D04F-4D6A-88F2-B2507C4813BD}" presName="rootText" presStyleLbl="node2" presStyleIdx="2" presStyleCnt="6">
        <dgm:presLayoutVars>
          <dgm:chPref val="3"/>
        </dgm:presLayoutVars>
      </dgm:prSet>
      <dgm:spPr/>
      <dgm:t>
        <a:bodyPr/>
        <a:lstStyle/>
        <a:p>
          <a:endParaRPr lang="en-US"/>
        </a:p>
      </dgm:t>
    </dgm:pt>
    <dgm:pt modelId="{4847B86C-A93D-49BC-974A-C8710FD84DE9}" type="pres">
      <dgm:prSet presAssocID="{CBC5D4FA-D04F-4D6A-88F2-B2507C4813BD}" presName="rootConnector" presStyleLbl="node2" presStyleIdx="2" presStyleCnt="6"/>
      <dgm:spPr/>
      <dgm:t>
        <a:bodyPr/>
        <a:lstStyle/>
        <a:p>
          <a:endParaRPr lang="en-US"/>
        </a:p>
      </dgm:t>
    </dgm:pt>
    <dgm:pt modelId="{E956C7C5-39FE-479A-AC93-18FF540CB3EA}" type="pres">
      <dgm:prSet presAssocID="{CBC5D4FA-D04F-4D6A-88F2-B2507C4813BD}" presName="hierChild4" presStyleCnt="0"/>
      <dgm:spPr/>
    </dgm:pt>
    <dgm:pt modelId="{FAD77613-6989-4381-892F-A0BE777C0057}" type="pres">
      <dgm:prSet presAssocID="{CBC5D4FA-D04F-4D6A-88F2-B2507C4813BD}" presName="hierChild5" presStyleCnt="0"/>
      <dgm:spPr/>
    </dgm:pt>
    <dgm:pt modelId="{954E6C9B-ED90-4C66-903B-CDC762F45577}" type="pres">
      <dgm:prSet presAssocID="{26CBFE18-6FCA-4816-B662-F68D44309329}" presName="Name37" presStyleLbl="parChTrans1D2" presStyleIdx="3" presStyleCnt="12"/>
      <dgm:spPr/>
      <dgm:t>
        <a:bodyPr/>
        <a:lstStyle/>
        <a:p>
          <a:endParaRPr lang="en-US"/>
        </a:p>
      </dgm:t>
    </dgm:pt>
    <dgm:pt modelId="{9BCE708F-334B-45C8-9587-9DEB9F630FE4}" type="pres">
      <dgm:prSet presAssocID="{220DE5AA-4C2E-415F-AD25-0AEB1AC738EC}" presName="hierRoot2" presStyleCnt="0">
        <dgm:presLayoutVars>
          <dgm:hierBranch val="init"/>
        </dgm:presLayoutVars>
      </dgm:prSet>
      <dgm:spPr/>
    </dgm:pt>
    <dgm:pt modelId="{296FA938-ADC1-4EA3-AC23-1E99F6461D64}" type="pres">
      <dgm:prSet presAssocID="{220DE5AA-4C2E-415F-AD25-0AEB1AC738EC}" presName="rootComposite" presStyleCnt="0"/>
      <dgm:spPr/>
    </dgm:pt>
    <dgm:pt modelId="{8B9318CC-D9A7-440E-B7E8-A9999566D107}" type="pres">
      <dgm:prSet presAssocID="{220DE5AA-4C2E-415F-AD25-0AEB1AC738EC}" presName="rootText" presStyleLbl="node2" presStyleIdx="3" presStyleCnt="6">
        <dgm:presLayoutVars>
          <dgm:chPref val="3"/>
        </dgm:presLayoutVars>
      </dgm:prSet>
      <dgm:spPr/>
      <dgm:t>
        <a:bodyPr/>
        <a:lstStyle/>
        <a:p>
          <a:endParaRPr lang="en-US"/>
        </a:p>
      </dgm:t>
    </dgm:pt>
    <dgm:pt modelId="{34BCA3A7-C9CD-48F1-8B24-8E4E854A1898}" type="pres">
      <dgm:prSet presAssocID="{220DE5AA-4C2E-415F-AD25-0AEB1AC738EC}" presName="rootConnector" presStyleLbl="node2" presStyleIdx="3" presStyleCnt="6"/>
      <dgm:spPr/>
      <dgm:t>
        <a:bodyPr/>
        <a:lstStyle/>
        <a:p>
          <a:endParaRPr lang="en-US"/>
        </a:p>
      </dgm:t>
    </dgm:pt>
    <dgm:pt modelId="{E9FEC9A8-F2B7-40C9-A9A0-CDCF907E2316}" type="pres">
      <dgm:prSet presAssocID="{220DE5AA-4C2E-415F-AD25-0AEB1AC738EC}" presName="hierChild4" presStyleCnt="0"/>
      <dgm:spPr/>
    </dgm:pt>
    <dgm:pt modelId="{5EA42B4B-7781-497D-8FC0-7E08044BA1F9}" type="pres">
      <dgm:prSet presAssocID="{220DE5AA-4C2E-415F-AD25-0AEB1AC738EC}" presName="hierChild5" presStyleCnt="0"/>
      <dgm:spPr/>
    </dgm:pt>
    <dgm:pt modelId="{62565753-6558-481D-9323-D94E79A9B7E0}" type="pres">
      <dgm:prSet presAssocID="{D15B8D45-1596-4468-B53C-6A8AD4EBC5BF}" presName="Name37" presStyleLbl="parChTrans1D2" presStyleIdx="4" presStyleCnt="12"/>
      <dgm:spPr/>
      <dgm:t>
        <a:bodyPr/>
        <a:lstStyle/>
        <a:p>
          <a:endParaRPr lang="en-US"/>
        </a:p>
      </dgm:t>
    </dgm:pt>
    <dgm:pt modelId="{C543F92A-0774-4B75-8A2F-D3A47164DF2E}" type="pres">
      <dgm:prSet presAssocID="{217D1A2E-1F13-46C0-B5A5-686D1CA81B64}" presName="hierRoot2" presStyleCnt="0">
        <dgm:presLayoutVars>
          <dgm:hierBranch val="init"/>
        </dgm:presLayoutVars>
      </dgm:prSet>
      <dgm:spPr/>
    </dgm:pt>
    <dgm:pt modelId="{31A2B446-0B51-4725-80DE-B667D08AECE8}" type="pres">
      <dgm:prSet presAssocID="{217D1A2E-1F13-46C0-B5A5-686D1CA81B64}" presName="rootComposite" presStyleCnt="0"/>
      <dgm:spPr/>
    </dgm:pt>
    <dgm:pt modelId="{23FD0E3D-AD98-4236-8CB1-9E6572F08C6B}" type="pres">
      <dgm:prSet presAssocID="{217D1A2E-1F13-46C0-B5A5-686D1CA81B64}" presName="rootText" presStyleLbl="node2" presStyleIdx="4" presStyleCnt="6">
        <dgm:presLayoutVars>
          <dgm:chPref val="3"/>
        </dgm:presLayoutVars>
      </dgm:prSet>
      <dgm:spPr/>
      <dgm:t>
        <a:bodyPr/>
        <a:lstStyle/>
        <a:p>
          <a:endParaRPr lang="en-US"/>
        </a:p>
      </dgm:t>
    </dgm:pt>
    <dgm:pt modelId="{8FE05326-281A-4711-A0AB-A3764AD58282}" type="pres">
      <dgm:prSet presAssocID="{217D1A2E-1F13-46C0-B5A5-686D1CA81B64}" presName="rootConnector" presStyleLbl="node2" presStyleIdx="4" presStyleCnt="6"/>
      <dgm:spPr/>
      <dgm:t>
        <a:bodyPr/>
        <a:lstStyle/>
        <a:p>
          <a:endParaRPr lang="en-US"/>
        </a:p>
      </dgm:t>
    </dgm:pt>
    <dgm:pt modelId="{828BEA62-E886-406A-A257-D5A323AE00A8}" type="pres">
      <dgm:prSet presAssocID="{217D1A2E-1F13-46C0-B5A5-686D1CA81B64}" presName="hierChild4" presStyleCnt="0"/>
      <dgm:spPr/>
    </dgm:pt>
    <dgm:pt modelId="{5BC95F3C-71A7-41D0-8271-8019DB1D4542}" type="pres">
      <dgm:prSet presAssocID="{217D1A2E-1F13-46C0-B5A5-686D1CA81B64}" presName="hierChild5" presStyleCnt="0"/>
      <dgm:spPr/>
    </dgm:pt>
    <dgm:pt modelId="{DBA81F4C-99B1-432F-93E5-D400D4F00316}" type="pres">
      <dgm:prSet presAssocID="{B072A88A-D27E-4805-A322-88856A12A12A}" presName="Name37" presStyleLbl="parChTrans1D2" presStyleIdx="5" presStyleCnt="12"/>
      <dgm:spPr/>
      <dgm:t>
        <a:bodyPr/>
        <a:lstStyle/>
        <a:p>
          <a:endParaRPr lang="en-US"/>
        </a:p>
      </dgm:t>
    </dgm:pt>
    <dgm:pt modelId="{5BF3016A-F44C-444A-8B20-891C9F7D8ABC}" type="pres">
      <dgm:prSet presAssocID="{69D868C4-7A1E-441B-BADD-08FC05053005}" presName="hierRoot2" presStyleCnt="0">
        <dgm:presLayoutVars>
          <dgm:hierBranch val="init"/>
        </dgm:presLayoutVars>
      </dgm:prSet>
      <dgm:spPr/>
    </dgm:pt>
    <dgm:pt modelId="{A75DD4ED-B3BB-45A1-AA3F-15EEE8BCA016}" type="pres">
      <dgm:prSet presAssocID="{69D868C4-7A1E-441B-BADD-08FC05053005}" presName="rootComposite" presStyleCnt="0"/>
      <dgm:spPr/>
    </dgm:pt>
    <dgm:pt modelId="{EF6FD973-FDE3-415C-A2FB-77E66DEFA0E1}" type="pres">
      <dgm:prSet presAssocID="{69D868C4-7A1E-441B-BADD-08FC05053005}" presName="rootText" presStyleLbl="node2" presStyleIdx="5" presStyleCnt="6">
        <dgm:presLayoutVars>
          <dgm:chPref val="3"/>
        </dgm:presLayoutVars>
      </dgm:prSet>
      <dgm:spPr/>
      <dgm:t>
        <a:bodyPr/>
        <a:lstStyle/>
        <a:p>
          <a:endParaRPr lang="en-US"/>
        </a:p>
      </dgm:t>
    </dgm:pt>
    <dgm:pt modelId="{657EE2A5-74A8-4AA7-87DC-8DCF626A3ED2}" type="pres">
      <dgm:prSet presAssocID="{69D868C4-7A1E-441B-BADD-08FC05053005}" presName="rootConnector" presStyleLbl="node2" presStyleIdx="5" presStyleCnt="6"/>
      <dgm:spPr/>
      <dgm:t>
        <a:bodyPr/>
        <a:lstStyle/>
        <a:p>
          <a:endParaRPr lang="en-US"/>
        </a:p>
      </dgm:t>
    </dgm:pt>
    <dgm:pt modelId="{38EDE0F7-0B4E-4096-BC62-CAEAC047872D}" type="pres">
      <dgm:prSet presAssocID="{69D868C4-7A1E-441B-BADD-08FC05053005}" presName="hierChild4" presStyleCnt="0"/>
      <dgm:spPr/>
    </dgm:pt>
    <dgm:pt modelId="{2DEF4ADB-4A45-4EC5-8796-6282E251E8B5}" type="pres">
      <dgm:prSet presAssocID="{69D868C4-7A1E-441B-BADD-08FC05053005}" presName="hierChild5" presStyleCnt="0"/>
      <dgm:spPr/>
    </dgm:pt>
    <dgm:pt modelId="{3411986C-347A-48FE-9864-585F8F2405C3}" type="pres">
      <dgm:prSet presAssocID="{321B6A9F-60EA-48DC-BB7D-D819D2492557}" presName="hierChild3" presStyleCnt="0"/>
      <dgm:spPr/>
    </dgm:pt>
    <dgm:pt modelId="{4932E7B5-5DA6-46BB-BB19-8BC0D76802D9}" type="pres">
      <dgm:prSet presAssocID="{920951AD-331D-4CB0-84E2-CC4ACF5A456D}" presName="Name111" presStyleLbl="parChTrans1D2" presStyleIdx="6" presStyleCnt="12"/>
      <dgm:spPr/>
      <dgm:t>
        <a:bodyPr/>
        <a:lstStyle/>
        <a:p>
          <a:endParaRPr lang="en-US"/>
        </a:p>
      </dgm:t>
    </dgm:pt>
    <dgm:pt modelId="{C6B9307D-0319-48D8-BFD8-3F584E283AFB}" type="pres">
      <dgm:prSet presAssocID="{F11B74EC-29E3-4A05-8279-A1268DC15772}" presName="hierRoot3" presStyleCnt="0">
        <dgm:presLayoutVars>
          <dgm:hierBranch val="init"/>
        </dgm:presLayoutVars>
      </dgm:prSet>
      <dgm:spPr/>
    </dgm:pt>
    <dgm:pt modelId="{A429DB09-3322-463C-94D5-8C7CAAFF9970}" type="pres">
      <dgm:prSet presAssocID="{F11B74EC-29E3-4A05-8279-A1268DC15772}" presName="rootComposite3" presStyleCnt="0"/>
      <dgm:spPr/>
    </dgm:pt>
    <dgm:pt modelId="{7EF5008E-FC1D-4067-91A0-F4CAB90963F7}" type="pres">
      <dgm:prSet presAssocID="{F11B74EC-29E3-4A05-8279-A1268DC15772}" presName="rootText3" presStyleLbl="asst1" presStyleIdx="0" presStyleCnt="6">
        <dgm:presLayoutVars>
          <dgm:chPref val="3"/>
        </dgm:presLayoutVars>
      </dgm:prSet>
      <dgm:spPr/>
      <dgm:t>
        <a:bodyPr/>
        <a:lstStyle/>
        <a:p>
          <a:endParaRPr lang="en-US"/>
        </a:p>
      </dgm:t>
    </dgm:pt>
    <dgm:pt modelId="{DA9DD668-9EE3-4096-A353-034F4110FB71}" type="pres">
      <dgm:prSet presAssocID="{F11B74EC-29E3-4A05-8279-A1268DC15772}" presName="rootConnector3" presStyleLbl="asst1" presStyleIdx="0" presStyleCnt="6"/>
      <dgm:spPr/>
      <dgm:t>
        <a:bodyPr/>
        <a:lstStyle/>
        <a:p>
          <a:endParaRPr lang="en-US"/>
        </a:p>
      </dgm:t>
    </dgm:pt>
    <dgm:pt modelId="{5BFEEB0F-8D58-4A0A-BB1F-4FAA8338FEBE}" type="pres">
      <dgm:prSet presAssocID="{F11B74EC-29E3-4A05-8279-A1268DC15772}" presName="hierChild6" presStyleCnt="0"/>
      <dgm:spPr/>
    </dgm:pt>
    <dgm:pt modelId="{07E4B6D4-B672-4517-B8F6-06CBEC68FFAB}" type="pres">
      <dgm:prSet presAssocID="{F11B74EC-29E3-4A05-8279-A1268DC15772}" presName="hierChild7" presStyleCnt="0"/>
      <dgm:spPr/>
    </dgm:pt>
    <dgm:pt modelId="{A94B78DE-3513-42EF-8939-CB29E994125E}" type="pres">
      <dgm:prSet presAssocID="{BE4401EA-301D-4487-B279-70F20C66D1DC}" presName="Name111" presStyleLbl="parChTrans1D2" presStyleIdx="7" presStyleCnt="12"/>
      <dgm:spPr/>
      <dgm:t>
        <a:bodyPr/>
        <a:lstStyle/>
        <a:p>
          <a:endParaRPr lang="en-US"/>
        </a:p>
      </dgm:t>
    </dgm:pt>
    <dgm:pt modelId="{EFD1AF28-75E1-40B4-9E48-9E93AD3B4715}" type="pres">
      <dgm:prSet presAssocID="{BCAD4B5B-A6E9-454C-8F01-69A1E5EC6BF3}" presName="hierRoot3" presStyleCnt="0">
        <dgm:presLayoutVars>
          <dgm:hierBranch val="init"/>
        </dgm:presLayoutVars>
      </dgm:prSet>
      <dgm:spPr/>
    </dgm:pt>
    <dgm:pt modelId="{AE342699-E291-4F33-9395-60D5B46593EB}" type="pres">
      <dgm:prSet presAssocID="{BCAD4B5B-A6E9-454C-8F01-69A1E5EC6BF3}" presName="rootComposite3" presStyleCnt="0"/>
      <dgm:spPr/>
    </dgm:pt>
    <dgm:pt modelId="{41FD54FB-A674-4D17-97F3-1798AB9E492E}" type="pres">
      <dgm:prSet presAssocID="{BCAD4B5B-A6E9-454C-8F01-69A1E5EC6BF3}" presName="rootText3" presStyleLbl="asst1" presStyleIdx="1" presStyleCnt="6">
        <dgm:presLayoutVars>
          <dgm:chPref val="3"/>
        </dgm:presLayoutVars>
      </dgm:prSet>
      <dgm:spPr/>
      <dgm:t>
        <a:bodyPr/>
        <a:lstStyle/>
        <a:p>
          <a:endParaRPr lang="en-US"/>
        </a:p>
      </dgm:t>
    </dgm:pt>
    <dgm:pt modelId="{B58D29A9-CF10-49CC-BB31-3C3B8EC3272F}" type="pres">
      <dgm:prSet presAssocID="{BCAD4B5B-A6E9-454C-8F01-69A1E5EC6BF3}" presName="rootConnector3" presStyleLbl="asst1" presStyleIdx="1" presStyleCnt="6"/>
      <dgm:spPr/>
      <dgm:t>
        <a:bodyPr/>
        <a:lstStyle/>
        <a:p>
          <a:endParaRPr lang="en-US"/>
        </a:p>
      </dgm:t>
    </dgm:pt>
    <dgm:pt modelId="{1D0BC3E0-561E-4620-A397-1663A9EBE7BE}" type="pres">
      <dgm:prSet presAssocID="{BCAD4B5B-A6E9-454C-8F01-69A1E5EC6BF3}" presName="hierChild6" presStyleCnt="0"/>
      <dgm:spPr/>
    </dgm:pt>
    <dgm:pt modelId="{BC96CF1C-A92C-44D5-996F-4C32984E521F}" type="pres">
      <dgm:prSet presAssocID="{BCAD4B5B-A6E9-454C-8F01-69A1E5EC6BF3}" presName="hierChild7" presStyleCnt="0"/>
      <dgm:spPr/>
    </dgm:pt>
    <dgm:pt modelId="{5CC4AA5C-A28B-432A-9F7C-0558AB97EAA1}" type="pres">
      <dgm:prSet presAssocID="{340B7222-5642-4B5A-B449-5B649BDF8329}" presName="Name111" presStyleLbl="parChTrans1D2" presStyleIdx="8" presStyleCnt="12"/>
      <dgm:spPr/>
      <dgm:t>
        <a:bodyPr/>
        <a:lstStyle/>
        <a:p>
          <a:endParaRPr lang="en-US"/>
        </a:p>
      </dgm:t>
    </dgm:pt>
    <dgm:pt modelId="{3716BE6E-DE9A-439A-8436-89B45103989E}" type="pres">
      <dgm:prSet presAssocID="{5D70B180-E10D-46B3-9A56-7A644AA06274}" presName="hierRoot3" presStyleCnt="0">
        <dgm:presLayoutVars>
          <dgm:hierBranch val="init"/>
        </dgm:presLayoutVars>
      </dgm:prSet>
      <dgm:spPr/>
    </dgm:pt>
    <dgm:pt modelId="{9608DD27-3683-4E36-98E3-68236D9A76D7}" type="pres">
      <dgm:prSet presAssocID="{5D70B180-E10D-46B3-9A56-7A644AA06274}" presName="rootComposite3" presStyleCnt="0"/>
      <dgm:spPr/>
    </dgm:pt>
    <dgm:pt modelId="{2CA3F819-B852-4DC1-9F6F-9EEF34C765F6}" type="pres">
      <dgm:prSet presAssocID="{5D70B180-E10D-46B3-9A56-7A644AA06274}" presName="rootText3" presStyleLbl="asst1" presStyleIdx="2" presStyleCnt="6">
        <dgm:presLayoutVars>
          <dgm:chPref val="3"/>
        </dgm:presLayoutVars>
      </dgm:prSet>
      <dgm:spPr/>
      <dgm:t>
        <a:bodyPr/>
        <a:lstStyle/>
        <a:p>
          <a:endParaRPr lang="en-US"/>
        </a:p>
      </dgm:t>
    </dgm:pt>
    <dgm:pt modelId="{D78FFF53-FB0B-4C03-9B77-A2137E27374B}" type="pres">
      <dgm:prSet presAssocID="{5D70B180-E10D-46B3-9A56-7A644AA06274}" presName="rootConnector3" presStyleLbl="asst1" presStyleIdx="2" presStyleCnt="6"/>
      <dgm:spPr/>
      <dgm:t>
        <a:bodyPr/>
        <a:lstStyle/>
        <a:p>
          <a:endParaRPr lang="en-US"/>
        </a:p>
      </dgm:t>
    </dgm:pt>
    <dgm:pt modelId="{E2F5BCA4-B9ED-481F-8D9E-D1F18A92AFA1}" type="pres">
      <dgm:prSet presAssocID="{5D70B180-E10D-46B3-9A56-7A644AA06274}" presName="hierChild6" presStyleCnt="0"/>
      <dgm:spPr/>
    </dgm:pt>
    <dgm:pt modelId="{34D7C1BB-CD65-4E4B-A4F3-4E7E99365799}" type="pres">
      <dgm:prSet presAssocID="{5D70B180-E10D-46B3-9A56-7A644AA06274}" presName="hierChild7" presStyleCnt="0"/>
      <dgm:spPr/>
    </dgm:pt>
    <dgm:pt modelId="{A9A26138-37CB-48F4-8D97-B3C6BA1C7D47}" type="pres">
      <dgm:prSet presAssocID="{BB3D41A7-3D45-4336-9E24-7C7C96B5AD0C}" presName="Name111" presStyleLbl="parChTrans1D2" presStyleIdx="9" presStyleCnt="12"/>
      <dgm:spPr/>
      <dgm:t>
        <a:bodyPr/>
        <a:lstStyle/>
        <a:p>
          <a:endParaRPr lang="en-US"/>
        </a:p>
      </dgm:t>
    </dgm:pt>
    <dgm:pt modelId="{F8BB7541-8A7F-444A-B06C-19D8DE3DA6C6}" type="pres">
      <dgm:prSet presAssocID="{B78B9043-8271-4C6B-B2F8-D94923C997EB}" presName="hierRoot3" presStyleCnt="0">
        <dgm:presLayoutVars>
          <dgm:hierBranch val="init"/>
        </dgm:presLayoutVars>
      </dgm:prSet>
      <dgm:spPr/>
    </dgm:pt>
    <dgm:pt modelId="{916B3B04-B66D-4E06-A875-125975DF7FA2}" type="pres">
      <dgm:prSet presAssocID="{B78B9043-8271-4C6B-B2F8-D94923C997EB}" presName="rootComposite3" presStyleCnt="0"/>
      <dgm:spPr/>
    </dgm:pt>
    <dgm:pt modelId="{ADEC90D5-F072-4533-9CE1-924A6E7514F9}" type="pres">
      <dgm:prSet presAssocID="{B78B9043-8271-4C6B-B2F8-D94923C997EB}" presName="rootText3" presStyleLbl="asst1" presStyleIdx="3" presStyleCnt="6">
        <dgm:presLayoutVars>
          <dgm:chPref val="3"/>
        </dgm:presLayoutVars>
      </dgm:prSet>
      <dgm:spPr/>
      <dgm:t>
        <a:bodyPr/>
        <a:lstStyle/>
        <a:p>
          <a:endParaRPr lang="en-US"/>
        </a:p>
      </dgm:t>
    </dgm:pt>
    <dgm:pt modelId="{3D13A546-C7FE-4891-9C6F-923EA4E9F22B}" type="pres">
      <dgm:prSet presAssocID="{B78B9043-8271-4C6B-B2F8-D94923C997EB}" presName="rootConnector3" presStyleLbl="asst1" presStyleIdx="3" presStyleCnt="6"/>
      <dgm:spPr/>
      <dgm:t>
        <a:bodyPr/>
        <a:lstStyle/>
        <a:p>
          <a:endParaRPr lang="en-US"/>
        </a:p>
      </dgm:t>
    </dgm:pt>
    <dgm:pt modelId="{13C5B8A0-8A8D-467D-B48F-6710116238D9}" type="pres">
      <dgm:prSet presAssocID="{B78B9043-8271-4C6B-B2F8-D94923C997EB}" presName="hierChild6" presStyleCnt="0"/>
      <dgm:spPr/>
    </dgm:pt>
    <dgm:pt modelId="{52B3AB0C-B0B2-4805-B736-88E3E58D1A0C}" type="pres">
      <dgm:prSet presAssocID="{B78B9043-8271-4C6B-B2F8-D94923C997EB}" presName="hierChild7" presStyleCnt="0"/>
      <dgm:spPr/>
    </dgm:pt>
    <dgm:pt modelId="{A4F0E480-E6AE-4500-A2FA-E348913769BD}" type="pres">
      <dgm:prSet presAssocID="{E49850AC-0139-494F-992A-F9E06C54128D}" presName="Name111" presStyleLbl="parChTrans1D2" presStyleIdx="10" presStyleCnt="12"/>
      <dgm:spPr/>
      <dgm:t>
        <a:bodyPr/>
        <a:lstStyle/>
        <a:p>
          <a:endParaRPr lang="en-US"/>
        </a:p>
      </dgm:t>
    </dgm:pt>
    <dgm:pt modelId="{B440F235-027C-4EFF-9EC5-917B804C3585}" type="pres">
      <dgm:prSet presAssocID="{CEBAF4D7-D170-4683-8849-FA54871FA5AE}" presName="hierRoot3" presStyleCnt="0">
        <dgm:presLayoutVars>
          <dgm:hierBranch val="init"/>
        </dgm:presLayoutVars>
      </dgm:prSet>
      <dgm:spPr/>
    </dgm:pt>
    <dgm:pt modelId="{F71C19A2-828B-4EED-AACE-034C8C649F16}" type="pres">
      <dgm:prSet presAssocID="{CEBAF4D7-D170-4683-8849-FA54871FA5AE}" presName="rootComposite3" presStyleCnt="0"/>
      <dgm:spPr/>
    </dgm:pt>
    <dgm:pt modelId="{D581DC49-CFCB-499E-A5CA-8FB7EAC333AA}" type="pres">
      <dgm:prSet presAssocID="{CEBAF4D7-D170-4683-8849-FA54871FA5AE}" presName="rootText3" presStyleLbl="asst1" presStyleIdx="4" presStyleCnt="6">
        <dgm:presLayoutVars>
          <dgm:chPref val="3"/>
        </dgm:presLayoutVars>
      </dgm:prSet>
      <dgm:spPr/>
      <dgm:t>
        <a:bodyPr/>
        <a:lstStyle/>
        <a:p>
          <a:endParaRPr lang="en-US"/>
        </a:p>
      </dgm:t>
    </dgm:pt>
    <dgm:pt modelId="{58E1B181-4F0A-4D8F-8351-6AC28C4B4B71}" type="pres">
      <dgm:prSet presAssocID="{CEBAF4D7-D170-4683-8849-FA54871FA5AE}" presName="rootConnector3" presStyleLbl="asst1" presStyleIdx="4" presStyleCnt="6"/>
      <dgm:spPr/>
      <dgm:t>
        <a:bodyPr/>
        <a:lstStyle/>
        <a:p>
          <a:endParaRPr lang="en-US"/>
        </a:p>
      </dgm:t>
    </dgm:pt>
    <dgm:pt modelId="{322595F0-6DDB-41AD-9F15-CAD6EAF4BD88}" type="pres">
      <dgm:prSet presAssocID="{CEBAF4D7-D170-4683-8849-FA54871FA5AE}" presName="hierChild6" presStyleCnt="0"/>
      <dgm:spPr/>
    </dgm:pt>
    <dgm:pt modelId="{250B0E3B-26A6-4E27-94BA-5E38805BCFD3}" type="pres">
      <dgm:prSet presAssocID="{CEBAF4D7-D170-4683-8849-FA54871FA5AE}" presName="hierChild7" presStyleCnt="0"/>
      <dgm:spPr/>
    </dgm:pt>
    <dgm:pt modelId="{823E1444-E311-4FFF-9E1C-7033A2514C13}" type="pres">
      <dgm:prSet presAssocID="{C9E108A4-D5A3-4442-A0C2-005EBD27AC40}" presName="Name111" presStyleLbl="parChTrans1D2" presStyleIdx="11" presStyleCnt="12"/>
      <dgm:spPr/>
      <dgm:t>
        <a:bodyPr/>
        <a:lstStyle/>
        <a:p>
          <a:endParaRPr lang="en-US"/>
        </a:p>
      </dgm:t>
    </dgm:pt>
    <dgm:pt modelId="{052E1C47-B44B-495D-8761-535C2BE623D1}" type="pres">
      <dgm:prSet presAssocID="{0379AFB2-2BFA-43F6-9261-8D50440B1AA6}" presName="hierRoot3" presStyleCnt="0">
        <dgm:presLayoutVars>
          <dgm:hierBranch val="init"/>
        </dgm:presLayoutVars>
      </dgm:prSet>
      <dgm:spPr/>
    </dgm:pt>
    <dgm:pt modelId="{82088592-E727-4EAB-AEDA-F7E6F0373B60}" type="pres">
      <dgm:prSet presAssocID="{0379AFB2-2BFA-43F6-9261-8D50440B1AA6}" presName="rootComposite3" presStyleCnt="0"/>
      <dgm:spPr/>
    </dgm:pt>
    <dgm:pt modelId="{D2DE49A5-3EF5-46F0-AC83-143AC07A02F4}" type="pres">
      <dgm:prSet presAssocID="{0379AFB2-2BFA-43F6-9261-8D50440B1AA6}" presName="rootText3" presStyleLbl="asst1" presStyleIdx="5" presStyleCnt="6">
        <dgm:presLayoutVars>
          <dgm:chPref val="3"/>
        </dgm:presLayoutVars>
      </dgm:prSet>
      <dgm:spPr/>
      <dgm:t>
        <a:bodyPr/>
        <a:lstStyle/>
        <a:p>
          <a:endParaRPr lang="en-US"/>
        </a:p>
      </dgm:t>
    </dgm:pt>
    <dgm:pt modelId="{C049D33D-6592-4663-949F-9E5645245FAC}" type="pres">
      <dgm:prSet presAssocID="{0379AFB2-2BFA-43F6-9261-8D50440B1AA6}" presName="rootConnector3" presStyleLbl="asst1" presStyleIdx="5" presStyleCnt="6"/>
      <dgm:spPr/>
      <dgm:t>
        <a:bodyPr/>
        <a:lstStyle/>
        <a:p>
          <a:endParaRPr lang="en-US"/>
        </a:p>
      </dgm:t>
    </dgm:pt>
    <dgm:pt modelId="{A0649EC7-E6D7-46FC-BBBF-BC0D67C9BDBA}" type="pres">
      <dgm:prSet presAssocID="{0379AFB2-2BFA-43F6-9261-8D50440B1AA6}" presName="hierChild6" presStyleCnt="0"/>
      <dgm:spPr/>
    </dgm:pt>
    <dgm:pt modelId="{CC3C8F21-8421-41E1-A121-A4E5C3747F98}" type="pres">
      <dgm:prSet presAssocID="{0379AFB2-2BFA-43F6-9261-8D50440B1AA6}" presName="hierChild7" presStyleCnt="0"/>
      <dgm:spPr/>
    </dgm:pt>
  </dgm:ptLst>
  <dgm:cxnLst>
    <dgm:cxn modelId="{21465E81-5E16-43ED-AA3C-914A4DD54DFB}" srcId="{321B6A9F-60EA-48DC-BB7D-D819D2492557}" destId="{217D1A2E-1F13-46C0-B5A5-686D1CA81B64}" srcOrd="10" destOrd="0" parTransId="{D15B8D45-1596-4468-B53C-6A8AD4EBC5BF}" sibTransId="{6AA94916-ECBC-473F-AF88-EBBB2E4A6D16}"/>
    <dgm:cxn modelId="{875EC894-505E-4950-99E4-1F311E2C6908}" type="presOf" srcId="{340B7222-5642-4B5A-B449-5B649BDF8329}" destId="{5CC4AA5C-A28B-432A-9F7C-0558AB97EAA1}" srcOrd="0" destOrd="0" presId="urn:microsoft.com/office/officeart/2005/8/layout/orgChart1"/>
    <dgm:cxn modelId="{8DE5AC30-C1CB-49E0-A9E9-D2E65079913C}" type="presOf" srcId="{0379AFB2-2BFA-43F6-9261-8D50440B1AA6}" destId="{D2DE49A5-3EF5-46F0-AC83-143AC07A02F4}" srcOrd="0" destOrd="0" presId="urn:microsoft.com/office/officeart/2005/8/layout/orgChart1"/>
    <dgm:cxn modelId="{EEBFE49B-A6D6-42AC-909D-9975046D5836}" type="presOf" srcId="{5D70B180-E10D-46B3-9A56-7A644AA06274}" destId="{2CA3F819-B852-4DC1-9F6F-9EEF34C765F6}" srcOrd="0" destOrd="0" presId="urn:microsoft.com/office/officeart/2005/8/layout/orgChart1"/>
    <dgm:cxn modelId="{47548EE7-ABF4-46FA-919D-535E87F01509}" srcId="{321B6A9F-60EA-48DC-BB7D-D819D2492557}" destId="{C8FEC6DA-C78D-462A-BC66-20BF87CB9E91}" srcOrd="6" destOrd="0" parTransId="{918ACB43-DADB-4447-A1BD-37BF9995214C}" sibTransId="{F04C4CD5-FE95-48B1-97DE-F12E07FF3BB9}"/>
    <dgm:cxn modelId="{46732F59-4F43-4878-BE74-A84741CAF089}" type="presOf" srcId="{336088F6-C3FD-44EB-978E-206121A7660D}" destId="{7739EF17-666F-4BF8-83E4-C3C0C55A51AA}" srcOrd="0" destOrd="0" presId="urn:microsoft.com/office/officeart/2005/8/layout/orgChart1"/>
    <dgm:cxn modelId="{18AE1458-1956-49ED-9B85-3893B00338E7}" srcId="{321B6A9F-60EA-48DC-BB7D-D819D2492557}" destId="{0379AFB2-2BFA-43F6-9261-8D50440B1AA6}" srcOrd="5" destOrd="0" parTransId="{C9E108A4-D5A3-4442-A0C2-005EBD27AC40}" sibTransId="{CC8D13FF-9D25-46DC-B5D1-AFF7E9DDF315}"/>
    <dgm:cxn modelId="{F6C4FD51-17D4-478C-9D29-22617D3988DE}" type="presOf" srcId="{26CBFE18-6FCA-4816-B662-F68D44309329}" destId="{954E6C9B-ED90-4C66-903B-CDC762F45577}" srcOrd="0" destOrd="0" presId="urn:microsoft.com/office/officeart/2005/8/layout/orgChart1"/>
    <dgm:cxn modelId="{22863A7D-D055-426E-892F-824770A70EC4}" type="presOf" srcId="{5D70B180-E10D-46B3-9A56-7A644AA06274}" destId="{D78FFF53-FB0B-4C03-9B77-A2137E27374B}" srcOrd="1" destOrd="0" presId="urn:microsoft.com/office/officeart/2005/8/layout/orgChart1"/>
    <dgm:cxn modelId="{FC46177F-8661-464C-BF42-36A348F0CDF6}" type="presOf" srcId="{920951AD-331D-4CB0-84E2-CC4ACF5A456D}" destId="{4932E7B5-5DA6-46BB-BB19-8BC0D76802D9}" srcOrd="0" destOrd="0" presId="urn:microsoft.com/office/officeart/2005/8/layout/orgChart1"/>
    <dgm:cxn modelId="{CC09E190-29E0-4197-A0DB-F6CC1E7386F2}" type="presOf" srcId="{BCAD4B5B-A6E9-454C-8F01-69A1E5EC6BF3}" destId="{B58D29A9-CF10-49CC-BB31-3C3B8EC3272F}" srcOrd="1" destOrd="0" presId="urn:microsoft.com/office/officeart/2005/8/layout/orgChart1"/>
    <dgm:cxn modelId="{A512BDA9-6FF5-4BBB-864F-089FF79B96A3}" type="presOf" srcId="{CBC5D4FA-D04F-4D6A-88F2-B2507C4813BD}" destId="{6DE00271-C74C-43CE-990D-A8A75D4A6C25}" srcOrd="0" destOrd="0" presId="urn:microsoft.com/office/officeart/2005/8/layout/orgChart1"/>
    <dgm:cxn modelId="{3C6A131F-BCCE-43A8-AB08-3A4CB6E74D40}" type="presOf" srcId="{95263EE7-AE2D-474F-89B7-10A7CAFAC6C7}" destId="{4158941F-B93D-420A-994F-8683C29E555B}" srcOrd="0" destOrd="0" presId="urn:microsoft.com/office/officeart/2005/8/layout/orgChart1"/>
    <dgm:cxn modelId="{253F96FF-E7BE-4B8D-957D-B5B5C1D51096}" srcId="{321B6A9F-60EA-48DC-BB7D-D819D2492557}" destId="{CEBAF4D7-D170-4683-8849-FA54871FA5AE}" srcOrd="4" destOrd="0" parTransId="{E49850AC-0139-494F-992A-F9E06C54128D}" sibTransId="{F736FE7D-2F1C-42AD-AAF5-485BB301A979}"/>
    <dgm:cxn modelId="{7476131C-2A7C-41B7-8DAF-512AEA605643}" srcId="{321B6A9F-60EA-48DC-BB7D-D819D2492557}" destId="{CBC5D4FA-D04F-4D6A-88F2-B2507C4813BD}" srcOrd="8" destOrd="0" parTransId="{95263EE7-AE2D-474F-89B7-10A7CAFAC6C7}" sibTransId="{2606F7E6-5D30-4CAF-A124-BBC63DE84D5F}"/>
    <dgm:cxn modelId="{F3D95794-DB7B-4D42-A913-765CF3C2B49C}" srcId="{321B6A9F-60EA-48DC-BB7D-D819D2492557}" destId="{B78B9043-8271-4C6B-B2F8-D94923C997EB}" srcOrd="3" destOrd="0" parTransId="{BB3D41A7-3D45-4336-9E24-7C7C96B5AD0C}" sibTransId="{E4C95BEE-EA83-4065-A272-FEB1C0AB5D24}"/>
    <dgm:cxn modelId="{9A5EEDA4-131D-4375-97A6-761132DCED28}" type="presOf" srcId="{220DE5AA-4C2E-415F-AD25-0AEB1AC738EC}" destId="{34BCA3A7-C9CD-48F1-8B24-8E4E854A1898}" srcOrd="1" destOrd="0" presId="urn:microsoft.com/office/officeart/2005/8/layout/orgChart1"/>
    <dgm:cxn modelId="{AA9F316E-CA22-4F7C-88BA-84FF30C19436}" type="presOf" srcId="{321B6A9F-60EA-48DC-BB7D-D819D2492557}" destId="{8787B290-7439-4E06-91F9-78814D005CA6}" srcOrd="0" destOrd="0" presId="urn:microsoft.com/office/officeart/2005/8/layout/orgChart1"/>
    <dgm:cxn modelId="{BC14F19D-67E3-40DF-8E4D-C4F46AEB6C50}" type="presOf" srcId="{220DE5AA-4C2E-415F-AD25-0AEB1AC738EC}" destId="{8B9318CC-D9A7-440E-B7E8-A9999566D107}" srcOrd="0" destOrd="0" presId="urn:microsoft.com/office/officeart/2005/8/layout/orgChart1"/>
    <dgm:cxn modelId="{876E1EC1-524E-40B1-8CA9-B09F5D4F2972}" type="presOf" srcId="{BCAD4B5B-A6E9-454C-8F01-69A1E5EC6BF3}" destId="{41FD54FB-A674-4D17-97F3-1798AB9E492E}" srcOrd="0" destOrd="0" presId="urn:microsoft.com/office/officeart/2005/8/layout/orgChart1"/>
    <dgm:cxn modelId="{1DCAD06B-A0DF-4338-8E0D-923400063C96}" type="presOf" srcId="{B072A88A-D27E-4805-A322-88856A12A12A}" destId="{DBA81F4C-99B1-432F-93E5-D400D4F00316}" srcOrd="0" destOrd="0" presId="urn:microsoft.com/office/officeart/2005/8/layout/orgChart1"/>
    <dgm:cxn modelId="{5C3B72D4-3C88-4A24-B9BD-25B6E44BA62F}" type="presOf" srcId="{CBC5D4FA-D04F-4D6A-88F2-B2507C4813BD}" destId="{4847B86C-A93D-49BC-974A-C8710FD84DE9}" srcOrd="1" destOrd="0" presId="urn:microsoft.com/office/officeart/2005/8/layout/orgChart1"/>
    <dgm:cxn modelId="{6C0BFDB3-7A72-4C76-B5FE-A0918862E6CC}" type="presOf" srcId="{D15B8D45-1596-4468-B53C-6A8AD4EBC5BF}" destId="{62565753-6558-481D-9323-D94E79A9B7E0}" srcOrd="0" destOrd="0" presId="urn:microsoft.com/office/officeart/2005/8/layout/orgChart1"/>
    <dgm:cxn modelId="{84723BD0-DB13-427D-913F-83E13D314952}" type="presOf" srcId="{F55F6479-262B-422D-A90F-4F73E1879FC4}" destId="{6CC202CE-D0A6-47BE-A338-9A0BFA164E87}" srcOrd="0" destOrd="0" presId="urn:microsoft.com/office/officeart/2005/8/layout/orgChart1"/>
    <dgm:cxn modelId="{CD2A4B68-EE7A-404A-AFC3-9037A30DDDEE}" type="presOf" srcId="{BB3CBC5F-E9F3-410C-85A7-21DDE5481ADD}" destId="{5B9711CC-1433-4934-8F34-088E931DFC55}" srcOrd="0" destOrd="0" presId="urn:microsoft.com/office/officeart/2005/8/layout/orgChart1"/>
    <dgm:cxn modelId="{3942969E-A9AF-480B-B647-B7A49188BF08}" type="presOf" srcId="{217D1A2E-1F13-46C0-B5A5-686D1CA81B64}" destId="{23FD0E3D-AD98-4236-8CB1-9E6572F08C6B}" srcOrd="0" destOrd="0" presId="urn:microsoft.com/office/officeart/2005/8/layout/orgChart1"/>
    <dgm:cxn modelId="{8ABC0BE3-1A39-4B9B-9C4B-1625BAC5B1C1}" type="presOf" srcId="{C8FEC6DA-C78D-462A-BC66-20BF87CB9E91}" destId="{30696BE0-CF4A-4A62-9F4F-65F053C93FCB}" srcOrd="1" destOrd="0" presId="urn:microsoft.com/office/officeart/2005/8/layout/orgChart1"/>
    <dgm:cxn modelId="{BFE4C3C7-A869-4341-9375-93DA658136CD}" type="presOf" srcId="{0379AFB2-2BFA-43F6-9261-8D50440B1AA6}" destId="{C049D33D-6592-4663-949F-9E5645245FAC}" srcOrd="1" destOrd="0" presId="urn:microsoft.com/office/officeart/2005/8/layout/orgChart1"/>
    <dgm:cxn modelId="{ACFBD58D-FA9D-457F-AD70-3928559E9321}" type="presOf" srcId="{69D868C4-7A1E-441B-BADD-08FC05053005}" destId="{657EE2A5-74A8-4AA7-87DC-8DCF626A3ED2}" srcOrd="1" destOrd="0" presId="urn:microsoft.com/office/officeart/2005/8/layout/orgChart1"/>
    <dgm:cxn modelId="{4DDD5E23-3260-4229-AD4E-E9F4B3A1D325}" type="presOf" srcId="{918ACB43-DADB-4447-A1BD-37BF9995214C}" destId="{3DC4AE26-07B1-4A01-9192-FF6EAF8CDC21}" srcOrd="0" destOrd="0" presId="urn:microsoft.com/office/officeart/2005/8/layout/orgChart1"/>
    <dgm:cxn modelId="{E9806857-7B74-45FA-8E84-DD0C589F4AD3}" srcId="{321B6A9F-60EA-48DC-BB7D-D819D2492557}" destId="{69D868C4-7A1E-441B-BADD-08FC05053005}" srcOrd="11" destOrd="0" parTransId="{B072A88A-D27E-4805-A322-88856A12A12A}" sibTransId="{F95C3339-B72A-47FF-A659-186F90938F98}"/>
    <dgm:cxn modelId="{AFA34805-3530-4F81-9D34-0581C9908A78}" type="presOf" srcId="{B78B9043-8271-4C6B-B2F8-D94923C997EB}" destId="{3D13A546-C7FE-4891-9C6F-923EA4E9F22B}" srcOrd="1" destOrd="0" presId="urn:microsoft.com/office/officeart/2005/8/layout/orgChart1"/>
    <dgm:cxn modelId="{906C05E2-6481-44D2-8FBC-3B50F2309355}" srcId="{321B6A9F-60EA-48DC-BB7D-D819D2492557}" destId="{BB3CBC5F-E9F3-410C-85A7-21DDE5481ADD}" srcOrd="7" destOrd="0" parTransId="{336088F6-C3FD-44EB-978E-206121A7660D}" sibTransId="{AA7CD4F9-D0B2-45AB-86E2-4861C8FBFCCF}"/>
    <dgm:cxn modelId="{F1C1614C-9067-445E-BE93-2ED08282B791}" type="presOf" srcId="{321B6A9F-60EA-48DC-BB7D-D819D2492557}" destId="{1F3A5AEA-B88E-4823-AA81-C93A1FA7BCC7}" srcOrd="1" destOrd="0" presId="urn:microsoft.com/office/officeart/2005/8/layout/orgChart1"/>
    <dgm:cxn modelId="{9DAB112F-8A40-4AA0-80DE-738D642350C4}" srcId="{F55F6479-262B-422D-A90F-4F73E1879FC4}" destId="{321B6A9F-60EA-48DC-BB7D-D819D2492557}" srcOrd="0" destOrd="0" parTransId="{067326D5-7C0D-404D-8BA7-B6074EE67CAB}" sibTransId="{CF031F88-2208-4081-9862-1AD742D44E96}"/>
    <dgm:cxn modelId="{FD50E71F-84D2-41A5-B4DE-337BE9D63924}" srcId="{321B6A9F-60EA-48DC-BB7D-D819D2492557}" destId="{220DE5AA-4C2E-415F-AD25-0AEB1AC738EC}" srcOrd="9" destOrd="0" parTransId="{26CBFE18-6FCA-4816-B662-F68D44309329}" sibTransId="{5C263FBB-8F39-4A67-AD26-E7FA29F2BC78}"/>
    <dgm:cxn modelId="{07C8ADA5-235E-454C-9B7E-3CD86CA7BA88}" type="presOf" srcId="{BB3CBC5F-E9F3-410C-85A7-21DDE5481ADD}" destId="{451D3A2E-752A-4382-99D2-CFBBDB2D98D8}" srcOrd="1" destOrd="0" presId="urn:microsoft.com/office/officeart/2005/8/layout/orgChart1"/>
    <dgm:cxn modelId="{1F6E35CF-FCFB-41C4-B642-49B7D6E17EF6}" type="presOf" srcId="{F11B74EC-29E3-4A05-8279-A1268DC15772}" destId="{DA9DD668-9EE3-4096-A353-034F4110FB71}" srcOrd="1" destOrd="0" presId="urn:microsoft.com/office/officeart/2005/8/layout/orgChart1"/>
    <dgm:cxn modelId="{C7132A59-DD8F-471F-8260-8CD57ACAB317}" type="presOf" srcId="{E49850AC-0139-494F-992A-F9E06C54128D}" destId="{A4F0E480-E6AE-4500-A2FA-E348913769BD}" srcOrd="0" destOrd="0" presId="urn:microsoft.com/office/officeart/2005/8/layout/orgChart1"/>
    <dgm:cxn modelId="{EA73B62D-BFD6-4803-8AAA-3B66B6309BD4}" type="presOf" srcId="{BB3D41A7-3D45-4336-9E24-7C7C96B5AD0C}" destId="{A9A26138-37CB-48F4-8D97-B3C6BA1C7D47}" srcOrd="0" destOrd="0" presId="urn:microsoft.com/office/officeart/2005/8/layout/orgChart1"/>
    <dgm:cxn modelId="{CC1BF8C4-6491-4668-BBFA-4CD01F79CB0D}" type="presOf" srcId="{B78B9043-8271-4C6B-B2F8-D94923C997EB}" destId="{ADEC90D5-F072-4533-9CE1-924A6E7514F9}" srcOrd="0" destOrd="0" presId="urn:microsoft.com/office/officeart/2005/8/layout/orgChart1"/>
    <dgm:cxn modelId="{58D4A586-F326-4B29-952A-EF68A8D39285}" srcId="{321B6A9F-60EA-48DC-BB7D-D819D2492557}" destId="{F11B74EC-29E3-4A05-8279-A1268DC15772}" srcOrd="0" destOrd="0" parTransId="{920951AD-331D-4CB0-84E2-CC4ACF5A456D}" sibTransId="{774B9C5E-6D3C-4A70-A2E2-A824DB527A17}"/>
    <dgm:cxn modelId="{27476C54-45C9-4E50-85AE-B76A6D74840A}" type="presOf" srcId="{CEBAF4D7-D170-4683-8849-FA54871FA5AE}" destId="{D581DC49-CFCB-499E-A5CA-8FB7EAC333AA}" srcOrd="0" destOrd="0" presId="urn:microsoft.com/office/officeart/2005/8/layout/orgChart1"/>
    <dgm:cxn modelId="{BB4D5433-0898-4468-9DA3-827FA24168A0}" srcId="{321B6A9F-60EA-48DC-BB7D-D819D2492557}" destId="{BCAD4B5B-A6E9-454C-8F01-69A1E5EC6BF3}" srcOrd="1" destOrd="0" parTransId="{BE4401EA-301D-4487-B279-70F20C66D1DC}" sibTransId="{230266C1-3C37-4192-9925-46AB91331323}"/>
    <dgm:cxn modelId="{54A8A638-113F-4652-8FBF-338674123574}" type="presOf" srcId="{F11B74EC-29E3-4A05-8279-A1268DC15772}" destId="{7EF5008E-FC1D-4067-91A0-F4CAB90963F7}" srcOrd="0" destOrd="0" presId="urn:microsoft.com/office/officeart/2005/8/layout/orgChart1"/>
    <dgm:cxn modelId="{FCE6DD66-5E98-49ED-AFDA-CAAB9C215856}" type="presOf" srcId="{CEBAF4D7-D170-4683-8849-FA54871FA5AE}" destId="{58E1B181-4F0A-4D8F-8351-6AC28C4B4B71}" srcOrd="1" destOrd="0" presId="urn:microsoft.com/office/officeart/2005/8/layout/orgChart1"/>
    <dgm:cxn modelId="{A35B12DB-45CB-4C84-95BE-9FA9A21022CC}" type="presOf" srcId="{C8FEC6DA-C78D-462A-BC66-20BF87CB9E91}" destId="{512E3C15-EB8E-4C44-AE84-46AFCC6043AA}" srcOrd="0" destOrd="0" presId="urn:microsoft.com/office/officeart/2005/8/layout/orgChart1"/>
    <dgm:cxn modelId="{A7FE7A49-C1BE-46F8-BA7D-608BF7BF2833}" type="presOf" srcId="{69D868C4-7A1E-441B-BADD-08FC05053005}" destId="{EF6FD973-FDE3-415C-A2FB-77E66DEFA0E1}" srcOrd="0" destOrd="0" presId="urn:microsoft.com/office/officeart/2005/8/layout/orgChart1"/>
    <dgm:cxn modelId="{0430AB7F-29FF-4038-9156-EE24D4008F0E}" srcId="{321B6A9F-60EA-48DC-BB7D-D819D2492557}" destId="{5D70B180-E10D-46B3-9A56-7A644AA06274}" srcOrd="2" destOrd="0" parTransId="{340B7222-5642-4B5A-B449-5B649BDF8329}" sibTransId="{E50CC236-C3C2-4850-ADF9-1438E6313C56}"/>
    <dgm:cxn modelId="{7F0D3496-183F-4118-B9BC-E2EAF3D2441F}" type="presOf" srcId="{BE4401EA-301D-4487-B279-70F20C66D1DC}" destId="{A94B78DE-3513-42EF-8939-CB29E994125E}" srcOrd="0" destOrd="0" presId="urn:microsoft.com/office/officeart/2005/8/layout/orgChart1"/>
    <dgm:cxn modelId="{74B8D058-0A44-4DC1-9485-00FC5F0412B1}" type="presOf" srcId="{C9E108A4-D5A3-4442-A0C2-005EBD27AC40}" destId="{823E1444-E311-4FFF-9E1C-7033A2514C13}" srcOrd="0" destOrd="0" presId="urn:microsoft.com/office/officeart/2005/8/layout/orgChart1"/>
    <dgm:cxn modelId="{1F7AD480-A602-4FCD-9B26-08154E0D176F}" type="presOf" srcId="{217D1A2E-1F13-46C0-B5A5-686D1CA81B64}" destId="{8FE05326-281A-4711-A0AB-A3764AD58282}" srcOrd="1" destOrd="0" presId="urn:microsoft.com/office/officeart/2005/8/layout/orgChart1"/>
    <dgm:cxn modelId="{E3AC326F-D69B-4C04-A21B-0142A132E48E}" type="presParOf" srcId="{6CC202CE-D0A6-47BE-A338-9A0BFA164E87}" destId="{50340F86-7C72-4653-B9F4-A6C1FA409AA1}" srcOrd="0" destOrd="0" presId="urn:microsoft.com/office/officeart/2005/8/layout/orgChart1"/>
    <dgm:cxn modelId="{4EE73A60-EE60-4AF8-949B-68893380B5F3}" type="presParOf" srcId="{50340F86-7C72-4653-B9F4-A6C1FA409AA1}" destId="{894931DE-4272-4CD0-A363-89DA7B0CCCC2}" srcOrd="0" destOrd="0" presId="urn:microsoft.com/office/officeart/2005/8/layout/orgChart1"/>
    <dgm:cxn modelId="{2BE5AFB8-4867-470B-AD1A-84E8A4C2C847}" type="presParOf" srcId="{894931DE-4272-4CD0-A363-89DA7B0CCCC2}" destId="{8787B290-7439-4E06-91F9-78814D005CA6}" srcOrd="0" destOrd="0" presId="urn:microsoft.com/office/officeart/2005/8/layout/orgChart1"/>
    <dgm:cxn modelId="{58EA07A5-AE34-4343-AFF5-F0D569968D53}" type="presParOf" srcId="{894931DE-4272-4CD0-A363-89DA7B0CCCC2}" destId="{1F3A5AEA-B88E-4823-AA81-C93A1FA7BCC7}" srcOrd="1" destOrd="0" presId="urn:microsoft.com/office/officeart/2005/8/layout/orgChart1"/>
    <dgm:cxn modelId="{0D4BDE33-9E14-4939-83D8-83216BE68D8C}" type="presParOf" srcId="{50340F86-7C72-4653-B9F4-A6C1FA409AA1}" destId="{3E3399BB-2D94-490A-8A38-D15A20D1075C}" srcOrd="1" destOrd="0" presId="urn:microsoft.com/office/officeart/2005/8/layout/orgChart1"/>
    <dgm:cxn modelId="{D2DBEC68-A436-405D-8193-D0AE8F301B92}" type="presParOf" srcId="{3E3399BB-2D94-490A-8A38-D15A20D1075C}" destId="{3DC4AE26-07B1-4A01-9192-FF6EAF8CDC21}" srcOrd="0" destOrd="0" presId="urn:microsoft.com/office/officeart/2005/8/layout/orgChart1"/>
    <dgm:cxn modelId="{3FEE4E0C-8294-429C-96BE-0D3A99B0CFD2}" type="presParOf" srcId="{3E3399BB-2D94-490A-8A38-D15A20D1075C}" destId="{2CA6E4A0-9929-4CCB-90E4-2A0609E026EE}" srcOrd="1" destOrd="0" presId="urn:microsoft.com/office/officeart/2005/8/layout/orgChart1"/>
    <dgm:cxn modelId="{DF51B854-CB3E-402E-9F77-F21809ACCACD}" type="presParOf" srcId="{2CA6E4A0-9929-4CCB-90E4-2A0609E026EE}" destId="{D09D3FC6-771A-4A74-A1BE-FA2193941249}" srcOrd="0" destOrd="0" presId="urn:microsoft.com/office/officeart/2005/8/layout/orgChart1"/>
    <dgm:cxn modelId="{1E024FB4-D854-4D51-860D-C5481BF76E96}" type="presParOf" srcId="{D09D3FC6-771A-4A74-A1BE-FA2193941249}" destId="{512E3C15-EB8E-4C44-AE84-46AFCC6043AA}" srcOrd="0" destOrd="0" presId="urn:microsoft.com/office/officeart/2005/8/layout/orgChart1"/>
    <dgm:cxn modelId="{6491BF34-AE54-45AD-B2CC-B94E511BE78F}" type="presParOf" srcId="{D09D3FC6-771A-4A74-A1BE-FA2193941249}" destId="{30696BE0-CF4A-4A62-9F4F-65F053C93FCB}" srcOrd="1" destOrd="0" presId="urn:microsoft.com/office/officeart/2005/8/layout/orgChart1"/>
    <dgm:cxn modelId="{EBF59284-81AE-4E15-8662-20EDB1CD94F0}" type="presParOf" srcId="{2CA6E4A0-9929-4CCB-90E4-2A0609E026EE}" destId="{75E8BF53-9860-447B-8C46-9B105A2099F7}" srcOrd="1" destOrd="0" presId="urn:microsoft.com/office/officeart/2005/8/layout/orgChart1"/>
    <dgm:cxn modelId="{4CAF9BF2-6D33-405C-81E6-F60ADC6C6242}" type="presParOf" srcId="{2CA6E4A0-9929-4CCB-90E4-2A0609E026EE}" destId="{FF5A2681-AF59-49AF-8D4B-7055F1FB2E3F}" srcOrd="2" destOrd="0" presId="urn:microsoft.com/office/officeart/2005/8/layout/orgChart1"/>
    <dgm:cxn modelId="{54E6ABD5-2D30-4F82-91B3-D7C291378B2B}" type="presParOf" srcId="{3E3399BB-2D94-490A-8A38-D15A20D1075C}" destId="{7739EF17-666F-4BF8-83E4-C3C0C55A51AA}" srcOrd="2" destOrd="0" presId="urn:microsoft.com/office/officeart/2005/8/layout/orgChart1"/>
    <dgm:cxn modelId="{7931F95A-76E1-455F-8FBD-3E5B9893883A}" type="presParOf" srcId="{3E3399BB-2D94-490A-8A38-D15A20D1075C}" destId="{E0B11F8D-9923-405C-B77A-21E0D31F4F26}" srcOrd="3" destOrd="0" presId="urn:microsoft.com/office/officeart/2005/8/layout/orgChart1"/>
    <dgm:cxn modelId="{6FE27E6F-DD10-428D-AE67-A500295A2DC8}" type="presParOf" srcId="{E0B11F8D-9923-405C-B77A-21E0D31F4F26}" destId="{1950C1F7-D0BF-491F-88B6-FA950BE18D4A}" srcOrd="0" destOrd="0" presId="urn:microsoft.com/office/officeart/2005/8/layout/orgChart1"/>
    <dgm:cxn modelId="{32CDC630-D4EB-4CEB-BF3A-FB6166821690}" type="presParOf" srcId="{1950C1F7-D0BF-491F-88B6-FA950BE18D4A}" destId="{5B9711CC-1433-4934-8F34-088E931DFC55}" srcOrd="0" destOrd="0" presId="urn:microsoft.com/office/officeart/2005/8/layout/orgChart1"/>
    <dgm:cxn modelId="{97966CD9-F08E-461A-8A2F-9D05EA90D75C}" type="presParOf" srcId="{1950C1F7-D0BF-491F-88B6-FA950BE18D4A}" destId="{451D3A2E-752A-4382-99D2-CFBBDB2D98D8}" srcOrd="1" destOrd="0" presId="urn:microsoft.com/office/officeart/2005/8/layout/orgChart1"/>
    <dgm:cxn modelId="{2F4CF018-8376-4639-A4F4-DD6BBB69F7A8}" type="presParOf" srcId="{E0B11F8D-9923-405C-B77A-21E0D31F4F26}" destId="{E6341E2A-D5AC-4DE0-95F6-A5F41F404B0B}" srcOrd="1" destOrd="0" presId="urn:microsoft.com/office/officeart/2005/8/layout/orgChart1"/>
    <dgm:cxn modelId="{FE9BF304-0EDA-4AA6-9723-0C95C78411D8}" type="presParOf" srcId="{E0B11F8D-9923-405C-B77A-21E0D31F4F26}" destId="{6ED145F0-8892-4C61-A9D0-5BA1BAF59C36}" srcOrd="2" destOrd="0" presId="urn:microsoft.com/office/officeart/2005/8/layout/orgChart1"/>
    <dgm:cxn modelId="{B8C95F82-433D-43B2-A29B-F3CFFA17A06E}" type="presParOf" srcId="{3E3399BB-2D94-490A-8A38-D15A20D1075C}" destId="{4158941F-B93D-420A-994F-8683C29E555B}" srcOrd="4" destOrd="0" presId="urn:microsoft.com/office/officeart/2005/8/layout/orgChart1"/>
    <dgm:cxn modelId="{5EFAED0A-F372-4789-B801-57C8815D35B7}" type="presParOf" srcId="{3E3399BB-2D94-490A-8A38-D15A20D1075C}" destId="{0EACFCBE-0F4B-482E-88CE-03C729DD4B6F}" srcOrd="5" destOrd="0" presId="urn:microsoft.com/office/officeart/2005/8/layout/orgChart1"/>
    <dgm:cxn modelId="{3A721187-EA1D-405A-89E7-7A8AA52A8C78}" type="presParOf" srcId="{0EACFCBE-0F4B-482E-88CE-03C729DD4B6F}" destId="{8BB2EB93-4324-4A53-84FD-4CE597BA6CDE}" srcOrd="0" destOrd="0" presId="urn:microsoft.com/office/officeart/2005/8/layout/orgChart1"/>
    <dgm:cxn modelId="{CE5E9B36-C5DB-4581-BC02-7A719436EF0C}" type="presParOf" srcId="{8BB2EB93-4324-4A53-84FD-4CE597BA6CDE}" destId="{6DE00271-C74C-43CE-990D-A8A75D4A6C25}" srcOrd="0" destOrd="0" presId="urn:microsoft.com/office/officeart/2005/8/layout/orgChart1"/>
    <dgm:cxn modelId="{667B0F6B-76F2-46F7-AF4B-C9A5CBFF07DA}" type="presParOf" srcId="{8BB2EB93-4324-4A53-84FD-4CE597BA6CDE}" destId="{4847B86C-A93D-49BC-974A-C8710FD84DE9}" srcOrd="1" destOrd="0" presId="urn:microsoft.com/office/officeart/2005/8/layout/orgChart1"/>
    <dgm:cxn modelId="{D12E087C-D6F0-4AA0-AEF9-E8B5F6925494}" type="presParOf" srcId="{0EACFCBE-0F4B-482E-88CE-03C729DD4B6F}" destId="{E956C7C5-39FE-479A-AC93-18FF540CB3EA}" srcOrd="1" destOrd="0" presId="urn:microsoft.com/office/officeart/2005/8/layout/orgChart1"/>
    <dgm:cxn modelId="{74B625D5-281A-4F9B-BD43-C28EC62C55DE}" type="presParOf" srcId="{0EACFCBE-0F4B-482E-88CE-03C729DD4B6F}" destId="{FAD77613-6989-4381-892F-A0BE777C0057}" srcOrd="2" destOrd="0" presId="urn:microsoft.com/office/officeart/2005/8/layout/orgChart1"/>
    <dgm:cxn modelId="{21608BA0-E986-44BD-B55E-1FFC2038B5C7}" type="presParOf" srcId="{3E3399BB-2D94-490A-8A38-D15A20D1075C}" destId="{954E6C9B-ED90-4C66-903B-CDC762F45577}" srcOrd="6" destOrd="0" presId="urn:microsoft.com/office/officeart/2005/8/layout/orgChart1"/>
    <dgm:cxn modelId="{D17FB895-B779-433B-A414-4CA49AE5EC3D}" type="presParOf" srcId="{3E3399BB-2D94-490A-8A38-D15A20D1075C}" destId="{9BCE708F-334B-45C8-9587-9DEB9F630FE4}" srcOrd="7" destOrd="0" presId="urn:microsoft.com/office/officeart/2005/8/layout/orgChart1"/>
    <dgm:cxn modelId="{55ECC8BF-7A37-472B-A356-E04D466229A2}" type="presParOf" srcId="{9BCE708F-334B-45C8-9587-9DEB9F630FE4}" destId="{296FA938-ADC1-4EA3-AC23-1E99F6461D64}" srcOrd="0" destOrd="0" presId="urn:microsoft.com/office/officeart/2005/8/layout/orgChart1"/>
    <dgm:cxn modelId="{09387603-F36E-4BA3-8A0F-36E9F7693E55}" type="presParOf" srcId="{296FA938-ADC1-4EA3-AC23-1E99F6461D64}" destId="{8B9318CC-D9A7-440E-B7E8-A9999566D107}" srcOrd="0" destOrd="0" presId="urn:microsoft.com/office/officeart/2005/8/layout/orgChart1"/>
    <dgm:cxn modelId="{A75DD9EE-783B-46EB-B7A9-86B5BB9DAD72}" type="presParOf" srcId="{296FA938-ADC1-4EA3-AC23-1E99F6461D64}" destId="{34BCA3A7-C9CD-48F1-8B24-8E4E854A1898}" srcOrd="1" destOrd="0" presId="urn:microsoft.com/office/officeart/2005/8/layout/orgChart1"/>
    <dgm:cxn modelId="{0A7DB13B-3464-4FED-9ED7-B12C6955F8F0}" type="presParOf" srcId="{9BCE708F-334B-45C8-9587-9DEB9F630FE4}" destId="{E9FEC9A8-F2B7-40C9-A9A0-CDCF907E2316}" srcOrd="1" destOrd="0" presId="urn:microsoft.com/office/officeart/2005/8/layout/orgChart1"/>
    <dgm:cxn modelId="{4507D857-395D-4E0E-A6B0-A1CA693EDB2D}" type="presParOf" srcId="{9BCE708F-334B-45C8-9587-9DEB9F630FE4}" destId="{5EA42B4B-7781-497D-8FC0-7E08044BA1F9}" srcOrd="2" destOrd="0" presId="urn:microsoft.com/office/officeart/2005/8/layout/orgChart1"/>
    <dgm:cxn modelId="{C7E889DB-DE9B-4B5A-9EB0-B1FA4B0A8C55}" type="presParOf" srcId="{3E3399BB-2D94-490A-8A38-D15A20D1075C}" destId="{62565753-6558-481D-9323-D94E79A9B7E0}" srcOrd="8" destOrd="0" presId="urn:microsoft.com/office/officeart/2005/8/layout/orgChart1"/>
    <dgm:cxn modelId="{F83A9CFD-5C69-4C88-AED4-25855FA24451}" type="presParOf" srcId="{3E3399BB-2D94-490A-8A38-D15A20D1075C}" destId="{C543F92A-0774-4B75-8A2F-D3A47164DF2E}" srcOrd="9" destOrd="0" presId="urn:microsoft.com/office/officeart/2005/8/layout/orgChart1"/>
    <dgm:cxn modelId="{ADDE984F-E307-45FB-B894-CC6EF7FB347E}" type="presParOf" srcId="{C543F92A-0774-4B75-8A2F-D3A47164DF2E}" destId="{31A2B446-0B51-4725-80DE-B667D08AECE8}" srcOrd="0" destOrd="0" presId="urn:microsoft.com/office/officeart/2005/8/layout/orgChart1"/>
    <dgm:cxn modelId="{2DC0F04F-0884-479D-B7E3-64C77B730673}" type="presParOf" srcId="{31A2B446-0B51-4725-80DE-B667D08AECE8}" destId="{23FD0E3D-AD98-4236-8CB1-9E6572F08C6B}" srcOrd="0" destOrd="0" presId="urn:microsoft.com/office/officeart/2005/8/layout/orgChart1"/>
    <dgm:cxn modelId="{08708533-77C0-4E73-A38A-95FBC62F9329}" type="presParOf" srcId="{31A2B446-0B51-4725-80DE-B667D08AECE8}" destId="{8FE05326-281A-4711-A0AB-A3764AD58282}" srcOrd="1" destOrd="0" presId="urn:microsoft.com/office/officeart/2005/8/layout/orgChart1"/>
    <dgm:cxn modelId="{4DDE046F-781A-459A-8C46-BDA2F46B672D}" type="presParOf" srcId="{C543F92A-0774-4B75-8A2F-D3A47164DF2E}" destId="{828BEA62-E886-406A-A257-D5A323AE00A8}" srcOrd="1" destOrd="0" presId="urn:microsoft.com/office/officeart/2005/8/layout/orgChart1"/>
    <dgm:cxn modelId="{B265E1F8-FAFD-4006-B2D0-9EB40DCB362D}" type="presParOf" srcId="{C543F92A-0774-4B75-8A2F-D3A47164DF2E}" destId="{5BC95F3C-71A7-41D0-8271-8019DB1D4542}" srcOrd="2" destOrd="0" presId="urn:microsoft.com/office/officeart/2005/8/layout/orgChart1"/>
    <dgm:cxn modelId="{CB8C297E-BD47-4001-8235-3DBD5BD2296C}" type="presParOf" srcId="{3E3399BB-2D94-490A-8A38-D15A20D1075C}" destId="{DBA81F4C-99B1-432F-93E5-D400D4F00316}" srcOrd="10" destOrd="0" presId="urn:microsoft.com/office/officeart/2005/8/layout/orgChart1"/>
    <dgm:cxn modelId="{B281905F-B49A-48DC-9B59-434BC49B1830}" type="presParOf" srcId="{3E3399BB-2D94-490A-8A38-D15A20D1075C}" destId="{5BF3016A-F44C-444A-8B20-891C9F7D8ABC}" srcOrd="11" destOrd="0" presId="urn:microsoft.com/office/officeart/2005/8/layout/orgChart1"/>
    <dgm:cxn modelId="{374EE794-2038-4190-9CC1-8BB51A3F0C7B}" type="presParOf" srcId="{5BF3016A-F44C-444A-8B20-891C9F7D8ABC}" destId="{A75DD4ED-B3BB-45A1-AA3F-15EEE8BCA016}" srcOrd="0" destOrd="0" presId="urn:microsoft.com/office/officeart/2005/8/layout/orgChart1"/>
    <dgm:cxn modelId="{2AF0EF05-C645-413A-B372-311C5693DA74}" type="presParOf" srcId="{A75DD4ED-B3BB-45A1-AA3F-15EEE8BCA016}" destId="{EF6FD973-FDE3-415C-A2FB-77E66DEFA0E1}" srcOrd="0" destOrd="0" presId="urn:microsoft.com/office/officeart/2005/8/layout/orgChart1"/>
    <dgm:cxn modelId="{0B294CA8-D94D-4945-ADEB-A71B4A99459B}" type="presParOf" srcId="{A75DD4ED-B3BB-45A1-AA3F-15EEE8BCA016}" destId="{657EE2A5-74A8-4AA7-87DC-8DCF626A3ED2}" srcOrd="1" destOrd="0" presId="urn:microsoft.com/office/officeart/2005/8/layout/orgChart1"/>
    <dgm:cxn modelId="{B81DD4EB-DB99-4622-A9FC-D0EE0F9359E0}" type="presParOf" srcId="{5BF3016A-F44C-444A-8B20-891C9F7D8ABC}" destId="{38EDE0F7-0B4E-4096-BC62-CAEAC047872D}" srcOrd="1" destOrd="0" presId="urn:microsoft.com/office/officeart/2005/8/layout/orgChart1"/>
    <dgm:cxn modelId="{9B5C9C8A-11F1-49D2-9DFE-8F7F86B77EB3}" type="presParOf" srcId="{5BF3016A-F44C-444A-8B20-891C9F7D8ABC}" destId="{2DEF4ADB-4A45-4EC5-8796-6282E251E8B5}" srcOrd="2" destOrd="0" presId="urn:microsoft.com/office/officeart/2005/8/layout/orgChart1"/>
    <dgm:cxn modelId="{042D1983-181C-478A-8306-DA1E8014DCE6}" type="presParOf" srcId="{50340F86-7C72-4653-B9F4-A6C1FA409AA1}" destId="{3411986C-347A-48FE-9864-585F8F2405C3}" srcOrd="2" destOrd="0" presId="urn:microsoft.com/office/officeart/2005/8/layout/orgChart1"/>
    <dgm:cxn modelId="{2D6E8E8F-D09E-4342-84E0-38FEA9EE652B}" type="presParOf" srcId="{3411986C-347A-48FE-9864-585F8F2405C3}" destId="{4932E7B5-5DA6-46BB-BB19-8BC0D76802D9}" srcOrd="0" destOrd="0" presId="urn:microsoft.com/office/officeart/2005/8/layout/orgChart1"/>
    <dgm:cxn modelId="{7A59B7F6-E756-4260-A488-346774E1A3E5}" type="presParOf" srcId="{3411986C-347A-48FE-9864-585F8F2405C3}" destId="{C6B9307D-0319-48D8-BFD8-3F584E283AFB}" srcOrd="1" destOrd="0" presId="urn:microsoft.com/office/officeart/2005/8/layout/orgChart1"/>
    <dgm:cxn modelId="{EC5CBCFD-AA4A-4C9D-8D1A-8C2AFF1EE073}" type="presParOf" srcId="{C6B9307D-0319-48D8-BFD8-3F584E283AFB}" destId="{A429DB09-3322-463C-94D5-8C7CAAFF9970}" srcOrd="0" destOrd="0" presId="urn:microsoft.com/office/officeart/2005/8/layout/orgChart1"/>
    <dgm:cxn modelId="{D0537032-E705-43CB-A083-099817101988}" type="presParOf" srcId="{A429DB09-3322-463C-94D5-8C7CAAFF9970}" destId="{7EF5008E-FC1D-4067-91A0-F4CAB90963F7}" srcOrd="0" destOrd="0" presId="urn:microsoft.com/office/officeart/2005/8/layout/orgChart1"/>
    <dgm:cxn modelId="{1A378595-A175-4F43-8250-44F4D746ECE2}" type="presParOf" srcId="{A429DB09-3322-463C-94D5-8C7CAAFF9970}" destId="{DA9DD668-9EE3-4096-A353-034F4110FB71}" srcOrd="1" destOrd="0" presId="urn:microsoft.com/office/officeart/2005/8/layout/orgChart1"/>
    <dgm:cxn modelId="{1EAA7AE4-E6AD-4FFA-A6F1-49EDD5661318}" type="presParOf" srcId="{C6B9307D-0319-48D8-BFD8-3F584E283AFB}" destId="{5BFEEB0F-8D58-4A0A-BB1F-4FAA8338FEBE}" srcOrd="1" destOrd="0" presId="urn:microsoft.com/office/officeart/2005/8/layout/orgChart1"/>
    <dgm:cxn modelId="{110767A5-679E-427F-9EDE-5660AC4145C1}" type="presParOf" srcId="{C6B9307D-0319-48D8-BFD8-3F584E283AFB}" destId="{07E4B6D4-B672-4517-B8F6-06CBEC68FFAB}" srcOrd="2" destOrd="0" presId="urn:microsoft.com/office/officeart/2005/8/layout/orgChart1"/>
    <dgm:cxn modelId="{D1D18A2A-6BCD-4EE5-B59D-EC25FD8CCE79}" type="presParOf" srcId="{3411986C-347A-48FE-9864-585F8F2405C3}" destId="{A94B78DE-3513-42EF-8939-CB29E994125E}" srcOrd="2" destOrd="0" presId="urn:microsoft.com/office/officeart/2005/8/layout/orgChart1"/>
    <dgm:cxn modelId="{0C9932E0-B575-49DC-925C-280EC691DCC3}" type="presParOf" srcId="{3411986C-347A-48FE-9864-585F8F2405C3}" destId="{EFD1AF28-75E1-40B4-9E48-9E93AD3B4715}" srcOrd="3" destOrd="0" presId="urn:microsoft.com/office/officeart/2005/8/layout/orgChart1"/>
    <dgm:cxn modelId="{CC6328FF-A25B-40E6-9F30-721E3CE85AFC}" type="presParOf" srcId="{EFD1AF28-75E1-40B4-9E48-9E93AD3B4715}" destId="{AE342699-E291-4F33-9395-60D5B46593EB}" srcOrd="0" destOrd="0" presId="urn:microsoft.com/office/officeart/2005/8/layout/orgChart1"/>
    <dgm:cxn modelId="{5742A5DB-2FA2-455E-9210-3571B2BC2BE1}" type="presParOf" srcId="{AE342699-E291-4F33-9395-60D5B46593EB}" destId="{41FD54FB-A674-4D17-97F3-1798AB9E492E}" srcOrd="0" destOrd="0" presId="urn:microsoft.com/office/officeart/2005/8/layout/orgChart1"/>
    <dgm:cxn modelId="{4A55A50E-2BE0-43C2-83A6-1DFCDBF56C4D}" type="presParOf" srcId="{AE342699-E291-4F33-9395-60D5B46593EB}" destId="{B58D29A9-CF10-49CC-BB31-3C3B8EC3272F}" srcOrd="1" destOrd="0" presId="urn:microsoft.com/office/officeart/2005/8/layout/orgChart1"/>
    <dgm:cxn modelId="{D796F099-7CD3-47A3-BFFD-0491276F854A}" type="presParOf" srcId="{EFD1AF28-75E1-40B4-9E48-9E93AD3B4715}" destId="{1D0BC3E0-561E-4620-A397-1663A9EBE7BE}" srcOrd="1" destOrd="0" presId="urn:microsoft.com/office/officeart/2005/8/layout/orgChart1"/>
    <dgm:cxn modelId="{898E0214-3794-487A-819E-BA9EA7328196}" type="presParOf" srcId="{EFD1AF28-75E1-40B4-9E48-9E93AD3B4715}" destId="{BC96CF1C-A92C-44D5-996F-4C32984E521F}" srcOrd="2" destOrd="0" presId="urn:microsoft.com/office/officeart/2005/8/layout/orgChart1"/>
    <dgm:cxn modelId="{E4E9E1E9-A451-4C57-92DC-80A22EC536D8}" type="presParOf" srcId="{3411986C-347A-48FE-9864-585F8F2405C3}" destId="{5CC4AA5C-A28B-432A-9F7C-0558AB97EAA1}" srcOrd="4" destOrd="0" presId="urn:microsoft.com/office/officeart/2005/8/layout/orgChart1"/>
    <dgm:cxn modelId="{3443BD0F-833E-4546-8FEE-7F1B11EDACC1}" type="presParOf" srcId="{3411986C-347A-48FE-9864-585F8F2405C3}" destId="{3716BE6E-DE9A-439A-8436-89B45103989E}" srcOrd="5" destOrd="0" presId="urn:microsoft.com/office/officeart/2005/8/layout/orgChart1"/>
    <dgm:cxn modelId="{38E9D8A0-3D3F-4221-9E41-FAA7C0ADE6FA}" type="presParOf" srcId="{3716BE6E-DE9A-439A-8436-89B45103989E}" destId="{9608DD27-3683-4E36-98E3-68236D9A76D7}" srcOrd="0" destOrd="0" presId="urn:microsoft.com/office/officeart/2005/8/layout/orgChart1"/>
    <dgm:cxn modelId="{97631C25-C9C3-41C4-A451-076F43CEC87C}" type="presParOf" srcId="{9608DD27-3683-4E36-98E3-68236D9A76D7}" destId="{2CA3F819-B852-4DC1-9F6F-9EEF34C765F6}" srcOrd="0" destOrd="0" presId="urn:microsoft.com/office/officeart/2005/8/layout/orgChart1"/>
    <dgm:cxn modelId="{1F35AB63-4ACC-4E83-9E39-7B33B19FC4A0}" type="presParOf" srcId="{9608DD27-3683-4E36-98E3-68236D9A76D7}" destId="{D78FFF53-FB0B-4C03-9B77-A2137E27374B}" srcOrd="1" destOrd="0" presId="urn:microsoft.com/office/officeart/2005/8/layout/orgChart1"/>
    <dgm:cxn modelId="{F756DA5B-6BB1-4D05-ABFA-D887046061F4}" type="presParOf" srcId="{3716BE6E-DE9A-439A-8436-89B45103989E}" destId="{E2F5BCA4-B9ED-481F-8D9E-D1F18A92AFA1}" srcOrd="1" destOrd="0" presId="urn:microsoft.com/office/officeart/2005/8/layout/orgChart1"/>
    <dgm:cxn modelId="{0FDAA8F9-E5FE-409A-B884-60C908C34C38}" type="presParOf" srcId="{3716BE6E-DE9A-439A-8436-89B45103989E}" destId="{34D7C1BB-CD65-4E4B-A4F3-4E7E99365799}" srcOrd="2" destOrd="0" presId="urn:microsoft.com/office/officeart/2005/8/layout/orgChart1"/>
    <dgm:cxn modelId="{036C3207-803C-4A40-905F-A9C3814F087E}" type="presParOf" srcId="{3411986C-347A-48FE-9864-585F8F2405C3}" destId="{A9A26138-37CB-48F4-8D97-B3C6BA1C7D47}" srcOrd="6" destOrd="0" presId="urn:microsoft.com/office/officeart/2005/8/layout/orgChart1"/>
    <dgm:cxn modelId="{108B1D08-F407-448B-82F1-2A2DB3C02DBF}" type="presParOf" srcId="{3411986C-347A-48FE-9864-585F8F2405C3}" destId="{F8BB7541-8A7F-444A-B06C-19D8DE3DA6C6}" srcOrd="7" destOrd="0" presId="urn:microsoft.com/office/officeart/2005/8/layout/orgChart1"/>
    <dgm:cxn modelId="{514D75FC-ECB4-4D47-AB01-432B63DFDDD3}" type="presParOf" srcId="{F8BB7541-8A7F-444A-B06C-19D8DE3DA6C6}" destId="{916B3B04-B66D-4E06-A875-125975DF7FA2}" srcOrd="0" destOrd="0" presId="urn:microsoft.com/office/officeart/2005/8/layout/orgChart1"/>
    <dgm:cxn modelId="{4CF60C26-731E-4E6F-BE69-690A33ED219D}" type="presParOf" srcId="{916B3B04-B66D-4E06-A875-125975DF7FA2}" destId="{ADEC90D5-F072-4533-9CE1-924A6E7514F9}" srcOrd="0" destOrd="0" presId="urn:microsoft.com/office/officeart/2005/8/layout/orgChart1"/>
    <dgm:cxn modelId="{BC7E9D71-CE15-46EA-8015-908401F7D914}" type="presParOf" srcId="{916B3B04-B66D-4E06-A875-125975DF7FA2}" destId="{3D13A546-C7FE-4891-9C6F-923EA4E9F22B}" srcOrd="1" destOrd="0" presId="urn:microsoft.com/office/officeart/2005/8/layout/orgChart1"/>
    <dgm:cxn modelId="{AA7BF3E9-3625-4AAA-9266-79462D8F161B}" type="presParOf" srcId="{F8BB7541-8A7F-444A-B06C-19D8DE3DA6C6}" destId="{13C5B8A0-8A8D-467D-B48F-6710116238D9}" srcOrd="1" destOrd="0" presId="urn:microsoft.com/office/officeart/2005/8/layout/orgChart1"/>
    <dgm:cxn modelId="{6DF5CA08-1D77-4DD0-A528-EE14DAF06761}" type="presParOf" srcId="{F8BB7541-8A7F-444A-B06C-19D8DE3DA6C6}" destId="{52B3AB0C-B0B2-4805-B736-88E3E58D1A0C}" srcOrd="2" destOrd="0" presId="urn:microsoft.com/office/officeart/2005/8/layout/orgChart1"/>
    <dgm:cxn modelId="{4F049595-2B96-424C-9906-934F303F7075}" type="presParOf" srcId="{3411986C-347A-48FE-9864-585F8F2405C3}" destId="{A4F0E480-E6AE-4500-A2FA-E348913769BD}" srcOrd="8" destOrd="0" presId="urn:microsoft.com/office/officeart/2005/8/layout/orgChart1"/>
    <dgm:cxn modelId="{1B6828FC-532B-43F6-AA3F-75272CEC8774}" type="presParOf" srcId="{3411986C-347A-48FE-9864-585F8F2405C3}" destId="{B440F235-027C-4EFF-9EC5-917B804C3585}" srcOrd="9" destOrd="0" presId="urn:microsoft.com/office/officeart/2005/8/layout/orgChart1"/>
    <dgm:cxn modelId="{DB6136FD-04A4-442F-97B3-1245A3E20CEF}" type="presParOf" srcId="{B440F235-027C-4EFF-9EC5-917B804C3585}" destId="{F71C19A2-828B-4EED-AACE-034C8C649F16}" srcOrd="0" destOrd="0" presId="urn:microsoft.com/office/officeart/2005/8/layout/orgChart1"/>
    <dgm:cxn modelId="{07F0AC54-A472-47C4-8386-EB7C794E6355}" type="presParOf" srcId="{F71C19A2-828B-4EED-AACE-034C8C649F16}" destId="{D581DC49-CFCB-499E-A5CA-8FB7EAC333AA}" srcOrd="0" destOrd="0" presId="urn:microsoft.com/office/officeart/2005/8/layout/orgChart1"/>
    <dgm:cxn modelId="{62BCD905-7792-4597-B5CE-163A9689230D}" type="presParOf" srcId="{F71C19A2-828B-4EED-AACE-034C8C649F16}" destId="{58E1B181-4F0A-4D8F-8351-6AC28C4B4B71}" srcOrd="1" destOrd="0" presId="urn:microsoft.com/office/officeart/2005/8/layout/orgChart1"/>
    <dgm:cxn modelId="{7683B79B-8992-47A6-811B-21F826B7E1BE}" type="presParOf" srcId="{B440F235-027C-4EFF-9EC5-917B804C3585}" destId="{322595F0-6DDB-41AD-9F15-CAD6EAF4BD88}" srcOrd="1" destOrd="0" presId="urn:microsoft.com/office/officeart/2005/8/layout/orgChart1"/>
    <dgm:cxn modelId="{F13E6E26-6585-47A3-A84C-065C146BEF8F}" type="presParOf" srcId="{B440F235-027C-4EFF-9EC5-917B804C3585}" destId="{250B0E3B-26A6-4E27-94BA-5E38805BCFD3}" srcOrd="2" destOrd="0" presId="urn:microsoft.com/office/officeart/2005/8/layout/orgChart1"/>
    <dgm:cxn modelId="{6A573590-3822-4822-BCC5-41D0AD6AB98C}" type="presParOf" srcId="{3411986C-347A-48FE-9864-585F8F2405C3}" destId="{823E1444-E311-4FFF-9E1C-7033A2514C13}" srcOrd="10" destOrd="0" presId="urn:microsoft.com/office/officeart/2005/8/layout/orgChart1"/>
    <dgm:cxn modelId="{9C250028-48DB-4113-9B14-9C8A5569410D}" type="presParOf" srcId="{3411986C-347A-48FE-9864-585F8F2405C3}" destId="{052E1C47-B44B-495D-8761-535C2BE623D1}" srcOrd="11" destOrd="0" presId="urn:microsoft.com/office/officeart/2005/8/layout/orgChart1"/>
    <dgm:cxn modelId="{023935A2-7A65-4216-9A49-7390D07484BD}" type="presParOf" srcId="{052E1C47-B44B-495D-8761-535C2BE623D1}" destId="{82088592-E727-4EAB-AEDA-F7E6F0373B60}" srcOrd="0" destOrd="0" presId="urn:microsoft.com/office/officeart/2005/8/layout/orgChart1"/>
    <dgm:cxn modelId="{8A7BE6FA-0E82-4C16-9DDA-2F85145DDC3E}" type="presParOf" srcId="{82088592-E727-4EAB-AEDA-F7E6F0373B60}" destId="{D2DE49A5-3EF5-46F0-AC83-143AC07A02F4}" srcOrd="0" destOrd="0" presId="urn:microsoft.com/office/officeart/2005/8/layout/orgChart1"/>
    <dgm:cxn modelId="{7443B7AD-6FBE-4272-9549-C5A002C5165C}" type="presParOf" srcId="{82088592-E727-4EAB-AEDA-F7E6F0373B60}" destId="{C049D33D-6592-4663-949F-9E5645245FAC}" srcOrd="1" destOrd="0" presId="urn:microsoft.com/office/officeart/2005/8/layout/orgChart1"/>
    <dgm:cxn modelId="{C1A313EF-E639-42BA-9651-238B51C5C3DC}" type="presParOf" srcId="{052E1C47-B44B-495D-8761-535C2BE623D1}" destId="{A0649EC7-E6D7-46FC-BBBF-BC0D67C9BDBA}" srcOrd="1" destOrd="0" presId="urn:microsoft.com/office/officeart/2005/8/layout/orgChart1"/>
    <dgm:cxn modelId="{36FBD630-28D3-463F-80D5-F99EE39B9E08}" type="presParOf" srcId="{052E1C47-B44B-495D-8761-535C2BE623D1}" destId="{CC3C8F21-8421-41E1-A121-A4E5C3747F9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B2502A-F35C-4D7D-8E6F-06072A2A0FF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B35D421-FD79-4AE7-A1FF-469FA4F21417}">
      <dgm:prSet phldrT="[Text]"/>
      <dgm:spPr>
        <a:solidFill>
          <a:schemeClr val="bg1"/>
        </a:solidFill>
        <a:ln w="25400">
          <a:solidFill>
            <a:srgbClr val="A4522E"/>
          </a:solidFill>
        </a:ln>
      </dgm:spPr>
      <dgm:t>
        <a:bodyPr/>
        <a:lstStyle/>
        <a:p>
          <a:r>
            <a:rPr lang="en-US" dirty="0" smtClean="0">
              <a:solidFill>
                <a:srgbClr val="A4522E"/>
              </a:solidFill>
            </a:rPr>
            <a:t>Downtown</a:t>
          </a:r>
          <a:endParaRPr lang="en-US" dirty="0">
            <a:solidFill>
              <a:srgbClr val="A4522E"/>
            </a:solidFill>
          </a:endParaRPr>
        </a:p>
      </dgm:t>
    </dgm:pt>
    <dgm:pt modelId="{DECED941-89B8-4562-8F23-BE68D04345D8}" type="parTrans" cxnId="{1FB0EEF5-8B79-4F96-A0FD-A0D25788E0BD}">
      <dgm:prSet/>
      <dgm:spPr/>
      <dgm:t>
        <a:bodyPr/>
        <a:lstStyle/>
        <a:p>
          <a:endParaRPr lang="en-US"/>
        </a:p>
      </dgm:t>
    </dgm:pt>
    <dgm:pt modelId="{93846616-77E1-4C5A-9159-BB6B1CF03123}" type="sibTrans" cxnId="{1FB0EEF5-8B79-4F96-A0FD-A0D25788E0BD}">
      <dgm:prSet/>
      <dgm:spPr/>
      <dgm:t>
        <a:bodyPr/>
        <a:lstStyle/>
        <a:p>
          <a:endParaRPr lang="en-US"/>
        </a:p>
      </dgm:t>
    </dgm:pt>
    <dgm:pt modelId="{2795988A-33D1-4A33-AF31-AB2D491651B1}">
      <dgm:prSet phldrT="[Text]"/>
      <dgm:spPr>
        <a:solidFill>
          <a:schemeClr val="bg1"/>
        </a:solidFill>
        <a:ln w="25400">
          <a:solidFill>
            <a:srgbClr val="A4522E"/>
          </a:solidFill>
        </a:ln>
      </dgm:spPr>
      <dgm:t>
        <a:bodyPr/>
        <a:lstStyle/>
        <a:p>
          <a:r>
            <a:rPr lang="en-US" dirty="0" smtClean="0">
              <a:solidFill>
                <a:srgbClr val="A4522E"/>
              </a:solidFill>
            </a:rPr>
            <a:t>Neighborhoods</a:t>
          </a:r>
          <a:endParaRPr lang="en-US" dirty="0">
            <a:solidFill>
              <a:srgbClr val="A4522E"/>
            </a:solidFill>
          </a:endParaRPr>
        </a:p>
      </dgm:t>
    </dgm:pt>
    <dgm:pt modelId="{EFA03D12-4D6F-4B71-89EF-4250CA966155}" type="parTrans" cxnId="{77804DF9-6F1C-427D-AB56-E906A110542B}">
      <dgm:prSet/>
      <dgm:spPr/>
      <dgm:t>
        <a:bodyPr/>
        <a:lstStyle/>
        <a:p>
          <a:endParaRPr lang="en-US"/>
        </a:p>
      </dgm:t>
    </dgm:pt>
    <dgm:pt modelId="{9168FD0F-8703-4EC1-95C5-F7CE89751C06}" type="sibTrans" cxnId="{77804DF9-6F1C-427D-AB56-E906A110542B}">
      <dgm:prSet/>
      <dgm:spPr/>
      <dgm:t>
        <a:bodyPr/>
        <a:lstStyle/>
        <a:p>
          <a:endParaRPr lang="en-US"/>
        </a:p>
      </dgm:t>
    </dgm:pt>
    <dgm:pt modelId="{3DD1C1A8-AE31-41D3-8D11-C680C35981EB}">
      <dgm:prSet phldrT="[Text]"/>
      <dgm:spPr>
        <a:solidFill>
          <a:schemeClr val="bg1"/>
        </a:solidFill>
        <a:ln w="25400">
          <a:solidFill>
            <a:srgbClr val="A4522E"/>
          </a:solidFill>
        </a:ln>
      </dgm:spPr>
      <dgm:t>
        <a:bodyPr/>
        <a:lstStyle/>
        <a:p>
          <a:r>
            <a:rPr lang="en-US" dirty="0" smtClean="0">
              <a:solidFill>
                <a:srgbClr val="A4522E"/>
              </a:solidFill>
            </a:rPr>
            <a:t>Highway Corridors</a:t>
          </a:r>
          <a:endParaRPr lang="en-US" dirty="0">
            <a:solidFill>
              <a:srgbClr val="A4522E"/>
            </a:solidFill>
          </a:endParaRPr>
        </a:p>
      </dgm:t>
    </dgm:pt>
    <dgm:pt modelId="{7CECF416-C3F1-4F4A-B80C-165111E28CAD}" type="parTrans" cxnId="{757994D0-3D47-4D48-8239-931650F8D6DC}">
      <dgm:prSet/>
      <dgm:spPr/>
      <dgm:t>
        <a:bodyPr/>
        <a:lstStyle/>
        <a:p>
          <a:endParaRPr lang="en-US"/>
        </a:p>
      </dgm:t>
    </dgm:pt>
    <dgm:pt modelId="{B8694C91-C9F8-4064-9A17-ED88E2B554FD}" type="sibTrans" cxnId="{757994D0-3D47-4D48-8239-931650F8D6DC}">
      <dgm:prSet/>
      <dgm:spPr/>
      <dgm:t>
        <a:bodyPr/>
        <a:lstStyle/>
        <a:p>
          <a:endParaRPr lang="en-US"/>
        </a:p>
      </dgm:t>
    </dgm:pt>
    <dgm:pt modelId="{DEBC75BB-C31F-42A8-BA48-2E296D00A2B3}">
      <dgm:prSet phldrT="[Text]"/>
      <dgm:spPr>
        <a:solidFill>
          <a:schemeClr val="bg1"/>
        </a:solidFill>
        <a:ln w="25400">
          <a:solidFill>
            <a:srgbClr val="A4522E"/>
          </a:solidFill>
        </a:ln>
      </dgm:spPr>
      <dgm:t>
        <a:bodyPr/>
        <a:lstStyle/>
        <a:p>
          <a:r>
            <a:rPr lang="en-US" dirty="0" smtClean="0">
              <a:solidFill>
                <a:srgbClr val="A4522E"/>
              </a:solidFill>
            </a:rPr>
            <a:t>Specific Districts</a:t>
          </a:r>
          <a:endParaRPr lang="en-US" dirty="0">
            <a:solidFill>
              <a:srgbClr val="A4522E"/>
            </a:solidFill>
          </a:endParaRPr>
        </a:p>
      </dgm:t>
    </dgm:pt>
    <dgm:pt modelId="{499C4719-865C-446A-90C0-65D7CC598A71}" type="parTrans" cxnId="{1064E36C-B3E1-4286-9B6E-FA8AE6109857}">
      <dgm:prSet/>
      <dgm:spPr/>
      <dgm:t>
        <a:bodyPr/>
        <a:lstStyle/>
        <a:p>
          <a:endParaRPr lang="en-US"/>
        </a:p>
      </dgm:t>
    </dgm:pt>
    <dgm:pt modelId="{A3724934-44E1-4457-A34A-2F97B5785E57}" type="sibTrans" cxnId="{1064E36C-B3E1-4286-9B6E-FA8AE6109857}">
      <dgm:prSet/>
      <dgm:spPr/>
      <dgm:t>
        <a:bodyPr/>
        <a:lstStyle/>
        <a:p>
          <a:endParaRPr lang="en-US"/>
        </a:p>
      </dgm:t>
    </dgm:pt>
    <dgm:pt modelId="{25411B32-6A82-45F8-ABD8-72E1221211B9}" type="pres">
      <dgm:prSet presAssocID="{1AB2502A-F35C-4D7D-8E6F-06072A2A0FF9}" presName="hierChild1" presStyleCnt="0">
        <dgm:presLayoutVars>
          <dgm:orgChart val="1"/>
          <dgm:chPref val="1"/>
          <dgm:dir/>
          <dgm:animOne val="branch"/>
          <dgm:animLvl val="lvl"/>
          <dgm:resizeHandles/>
        </dgm:presLayoutVars>
      </dgm:prSet>
      <dgm:spPr/>
      <dgm:t>
        <a:bodyPr/>
        <a:lstStyle/>
        <a:p>
          <a:endParaRPr lang="en-US"/>
        </a:p>
      </dgm:t>
    </dgm:pt>
    <dgm:pt modelId="{2C2D2AC5-B3E0-45BF-B633-C78DFB084606}" type="pres">
      <dgm:prSet presAssocID="{3B35D421-FD79-4AE7-A1FF-469FA4F21417}" presName="hierRoot1" presStyleCnt="0">
        <dgm:presLayoutVars>
          <dgm:hierBranch val="init"/>
        </dgm:presLayoutVars>
      </dgm:prSet>
      <dgm:spPr/>
    </dgm:pt>
    <dgm:pt modelId="{2A1B25BE-590A-4307-A67D-86339AFAB77C}" type="pres">
      <dgm:prSet presAssocID="{3B35D421-FD79-4AE7-A1FF-469FA4F21417}" presName="rootComposite1" presStyleCnt="0"/>
      <dgm:spPr/>
    </dgm:pt>
    <dgm:pt modelId="{EA388862-EB8C-4B7B-BC85-F43CA74AB149}" type="pres">
      <dgm:prSet presAssocID="{3B35D421-FD79-4AE7-A1FF-469FA4F21417}" presName="rootText1" presStyleLbl="node0" presStyleIdx="0" presStyleCnt="4" custLinFactNeighborX="1980" custLinFactNeighborY="1618">
        <dgm:presLayoutVars>
          <dgm:chPref val="3"/>
        </dgm:presLayoutVars>
      </dgm:prSet>
      <dgm:spPr/>
      <dgm:t>
        <a:bodyPr/>
        <a:lstStyle/>
        <a:p>
          <a:endParaRPr lang="en-US"/>
        </a:p>
      </dgm:t>
    </dgm:pt>
    <dgm:pt modelId="{07643E87-176E-4251-93EA-0C931AF2B1F1}" type="pres">
      <dgm:prSet presAssocID="{3B35D421-FD79-4AE7-A1FF-469FA4F21417}" presName="rootConnector1" presStyleLbl="node1" presStyleIdx="0" presStyleCnt="0"/>
      <dgm:spPr/>
      <dgm:t>
        <a:bodyPr/>
        <a:lstStyle/>
        <a:p>
          <a:endParaRPr lang="en-US"/>
        </a:p>
      </dgm:t>
    </dgm:pt>
    <dgm:pt modelId="{74DC4CE2-42E9-4DAE-A27E-B231D419855D}" type="pres">
      <dgm:prSet presAssocID="{3B35D421-FD79-4AE7-A1FF-469FA4F21417}" presName="hierChild2" presStyleCnt="0"/>
      <dgm:spPr/>
    </dgm:pt>
    <dgm:pt modelId="{EBBFDFE8-7FC7-4F71-8F2E-9629C8D58376}" type="pres">
      <dgm:prSet presAssocID="{3B35D421-FD79-4AE7-A1FF-469FA4F21417}" presName="hierChild3" presStyleCnt="0"/>
      <dgm:spPr/>
    </dgm:pt>
    <dgm:pt modelId="{DCE2CDB3-92B1-44E8-BBE7-493A78387C51}" type="pres">
      <dgm:prSet presAssocID="{2795988A-33D1-4A33-AF31-AB2D491651B1}" presName="hierRoot1" presStyleCnt="0">
        <dgm:presLayoutVars>
          <dgm:hierBranch val="init"/>
        </dgm:presLayoutVars>
      </dgm:prSet>
      <dgm:spPr/>
    </dgm:pt>
    <dgm:pt modelId="{D88210FE-E2C7-47F3-A7BD-8B7948F340DA}" type="pres">
      <dgm:prSet presAssocID="{2795988A-33D1-4A33-AF31-AB2D491651B1}" presName="rootComposite1" presStyleCnt="0"/>
      <dgm:spPr/>
    </dgm:pt>
    <dgm:pt modelId="{21557484-40BD-428C-BBDC-B246BFBE1255}" type="pres">
      <dgm:prSet presAssocID="{2795988A-33D1-4A33-AF31-AB2D491651B1}" presName="rootText1" presStyleLbl="node0" presStyleIdx="1" presStyleCnt="4" custLinFactNeighborX="497" custLinFactNeighborY="1023">
        <dgm:presLayoutVars>
          <dgm:chPref val="3"/>
        </dgm:presLayoutVars>
      </dgm:prSet>
      <dgm:spPr/>
      <dgm:t>
        <a:bodyPr/>
        <a:lstStyle/>
        <a:p>
          <a:endParaRPr lang="en-US"/>
        </a:p>
      </dgm:t>
    </dgm:pt>
    <dgm:pt modelId="{02ACB32B-A63A-482E-A214-2AA23F17D4C3}" type="pres">
      <dgm:prSet presAssocID="{2795988A-33D1-4A33-AF31-AB2D491651B1}" presName="rootConnector1" presStyleLbl="node1" presStyleIdx="0" presStyleCnt="0"/>
      <dgm:spPr/>
      <dgm:t>
        <a:bodyPr/>
        <a:lstStyle/>
        <a:p>
          <a:endParaRPr lang="en-US"/>
        </a:p>
      </dgm:t>
    </dgm:pt>
    <dgm:pt modelId="{765A0C77-34E9-4DDF-8E43-9F29A94D77D6}" type="pres">
      <dgm:prSet presAssocID="{2795988A-33D1-4A33-AF31-AB2D491651B1}" presName="hierChild2" presStyleCnt="0"/>
      <dgm:spPr/>
    </dgm:pt>
    <dgm:pt modelId="{E43DB2BB-7830-4690-9C3C-5E012A90DD0F}" type="pres">
      <dgm:prSet presAssocID="{2795988A-33D1-4A33-AF31-AB2D491651B1}" presName="hierChild3" presStyleCnt="0"/>
      <dgm:spPr/>
    </dgm:pt>
    <dgm:pt modelId="{545C538A-2BAF-4641-B413-4B7735E2E611}" type="pres">
      <dgm:prSet presAssocID="{3DD1C1A8-AE31-41D3-8D11-C680C35981EB}" presName="hierRoot1" presStyleCnt="0">
        <dgm:presLayoutVars>
          <dgm:hierBranch val="init"/>
        </dgm:presLayoutVars>
      </dgm:prSet>
      <dgm:spPr/>
    </dgm:pt>
    <dgm:pt modelId="{5C345F74-819C-4912-B9D0-B72B4608EFD6}" type="pres">
      <dgm:prSet presAssocID="{3DD1C1A8-AE31-41D3-8D11-C680C35981EB}" presName="rootComposite1" presStyleCnt="0"/>
      <dgm:spPr/>
    </dgm:pt>
    <dgm:pt modelId="{C2FF7D68-A3FC-420F-AEEC-E26EAC6ADACC}" type="pres">
      <dgm:prSet presAssocID="{3DD1C1A8-AE31-41D3-8D11-C680C35981EB}" presName="rootText1" presStyleLbl="node0" presStyleIdx="2" presStyleCnt="4">
        <dgm:presLayoutVars>
          <dgm:chPref val="3"/>
        </dgm:presLayoutVars>
      </dgm:prSet>
      <dgm:spPr/>
      <dgm:t>
        <a:bodyPr/>
        <a:lstStyle/>
        <a:p>
          <a:endParaRPr lang="en-US"/>
        </a:p>
      </dgm:t>
    </dgm:pt>
    <dgm:pt modelId="{4419E302-643A-4BA3-BC17-E7276A32264E}" type="pres">
      <dgm:prSet presAssocID="{3DD1C1A8-AE31-41D3-8D11-C680C35981EB}" presName="rootConnector1" presStyleLbl="node1" presStyleIdx="0" presStyleCnt="0"/>
      <dgm:spPr/>
      <dgm:t>
        <a:bodyPr/>
        <a:lstStyle/>
        <a:p>
          <a:endParaRPr lang="en-US"/>
        </a:p>
      </dgm:t>
    </dgm:pt>
    <dgm:pt modelId="{BA0C3CE8-6431-4FD2-92AA-1AE0B9B93329}" type="pres">
      <dgm:prSet presAssocID="{3DD1C1A8-AE31-41D3-8D11-C680C35981EB}" presName="hierChild2" presStyleCnt="0"/>
      <dgm:spPr/>
    </dgm:pt>
    <dgm:pt modelId="{FC7AF339-5EE1-4488-BAC3-E739F97B2615}" type="pres">
      <dgm:prSet presAssocID="{3DD1C1A8-AE31-41D3-8D11-C680C35981EB}" presName="hierChild3" presStyleCnt="0"/>
      <dgm:spPr/>
    </dgm:pt>
    <dgm:pt modelId="{E3D2781F-6D39-4AF8-96D9-8B4404D4B012}" type="pres">
      <dgm:prSet presAssocID="{DEBC75BB-C31F-42A8-BA48-2E296D00A2B3}" presName="hierRoot1" presStyleCnt="0">
        <dgm:presLayoutVars>
          <dgm:hierBranch val="init"/>
        </dgm:presLayoutVars>
      </dgm:prSet>
      <dgm:spPr/>
    </dgm:pt>
    <dgm:pt modelId="{4746475F-DA5C-4668-8740-305B1B1974B7}" type="pres">
      <dgm:prSet presAssocID="{DEBC75BB-C31F-42A8-BA48-2E296D00A2B3}" presName="rootComposite1" presStyleCnt="0"/>
      <dgm:spPr/>
    </dgm:pt>
    <dgm:pt modelId="{11142DF9-BCCC-4291-A506-34A5D694F218}" type="pres">
      <dgm:prSet presAssocID="{DEBC75BB-C31F-42A8-BA48-2E296D00A2B3}" presName="rootText1" presStyleLbl="node0" presStyleIdx="3" presStyleCnt="4">
        <dgm:presLayoutVars>
          <dgm:chPref val="3"/>
        </dgm:presLayoutVars>
      </dgm:prSet>
      <dgm:spPr/>
      <dgm:t>
        <a:bodyPr/>
        <a:lstStyle/>
        <a:p>
          <a:endParaRPr lang="en-US"/>
        </a:p>
      </dgm:t>
    </dgm:pt>
    <dgm:pt modelId="{A009B283-66C8-4CB0-A40C-D7116963E303}" type="pres">
      <dgm:prSet presAssocID="{DEBC75BB-C31F-42A8-BA48-2E296D00A2B3}" presName="rootConnector1" presStyleLbl="node1" presStyleIdx="0" presStyleCnt="0"/>
      <dgm:spPr/>
      <dgm:t>
        <a:bodyPr/>
        <a:lstStyle/>
        <a:p>
          <a:endParaRPr lang="en-US"/>
        </a:p>
      </dgm:t>
    </dgm:pt>
    <dgm:pt modelId="{CFD93B5B-0FD2-40CC-9D82-7038CCFEC2F7}" type="pres">
      <dgm:prSet presAssocID="{DEBC75BB-C31F-42A8-BA48-2E296D00A2B3}" presName="hierChild2" presStyleCnt="0"/>
      <dgm:spPr/>
    </dgm:pt>
    <dgm:pt modelId="{08614632-EF13-4141-AE5D-1FEB9CCBDFCB}" type="pres">
      <dgm:prSet presAssocID="{DEBC75BB-C31F-42A8-BA48-2E296D00A2B3}" presName="hierChild3" presStyleCnt="0"/>
      <dgm:spPr/>
    </dgm:pt>
  </dgm:ptLst>
  <dgm:cxnLst>
    <dgm:cxn modelId="{82FC8555-78A7-40CF-A722-F8D4A241DEAB}" type="presOf" srcId="{3B35D421-FD79-4AE7-A1FF-469FA4F21417}" destId="{07643E87-176E-4251-93EA-0C931AF2B1F1}" srcOrd="1" destOrd="0" presId="urn:microsoft.com/office/officeart/2005/8/layout/orgChart1"/>
    <dgm:cxn modelId="{18EEF931-F395-48A6-AB39-5625EF83050F}" type="presOf" srcId="{2795988A-33D1-4A33-AF31-AB2D491651B1}" destId="{21557484-40BD-428C-BBDC-B246BFBE1255}" srcOrd="0" destOrd="0" presId="urn:microsoft.com/office/officeart/2005/8/layout/orgChart1"/>
    <dgm:cxn modelId="{1FB0EEF5-8B79-4F96-A0FD-A0D25788E0BD}" srcId="{1AB2502A-F35C-4D7D-8E6F-06072A2A0FF9}" destId="{3B35D421-FD79-4AE7-A1FF-469FA4F21417}" srcOrd="0" destOrd="0" parTransId="{DECED941-89B8-4562-8F23-BE68D04345D8}" sibTransId="{93846616-77E1-4C5A-9159-BB6B1CF03123}"/>
    <dgm:cxn modelId="{EC227BF7-A602-4F5A-B4E7-5649238F1532}" type="presOf" srcId="{DEBC75BB-C31F-42A8-BA48-2E296D00A2B3}" destId="{11142DF9-BCCC-4291-A506-34A5D694F218}" srcOrd="0" destOrd="0" presId="urn:microsoft.com/office/officeart/2005/8/layout/orgChart1"/>
    <dgm:cxn modelId="{1064E36C-B3E1-4286-9B6E-FA8AE6109857}" srcId="{1AB2502A-F35C-4D7D-8E6F-06072A2A0FF9}" destId="{DEBC75BB-C31F-42A8-BA48-2E296D00A2B3}" srcOrd="3" destOrd="0" parTransId="{499C4719-865C-446A-90C0-65D7CC598A71}" sibTransId="{A3724934-44E1-4457-A34A-2F97B5785E57}"/>
    <dgm:cxn modelId="{F64F8FBE-6CCF-42AF-9CCE-90A376760B4F}" type="presOf" srcId="{2795988A-33D1-4A33-AF31-AB2D491651B1}" destId="{02ACB32B-A63A-482E-A214-2AA23F17D4C3}" srcOrd="1" destOrd="0" presId="urn:microsoft.com/office/officeart/2005/8/layout/orgChart1"/>
    <dgm:cxn modelId="{A171B50A-2265-4905-ACDE-72248E4ED587}" type="presOf" srcId="{3DD1C1A8-AE31-41D3-8D11-C680C35981EB}" destId="{C2FF7D68-A3FC-420F-AEEC-E26EAC6ADACC}" srcOrd="0" destOrd="0" presId="urn:microsoft.com/office/officeart/2005/8/layout/orgChart1"/>
    <dgm:cxn modelId="{757994D0-3D47-4D48-8239-931650F8D6DC}" srcId="{1AB2502A-F35C-4D7D-8E6F-06072A2A0FF9}" destId="{3DD1C1A8-AE31-41D3-8D11-C680C35981EB}" srcOrd="2" destOrd="0" parTransId="{7CECF416-C3F1-4F4A-B80C-165111E28CAD}" sibTransId="{B8694C91-C9F8-4064-9A17-ED88E2B554FD}"/>
    <dgm:cxn modelId="{64893D35-C241-4269-A09C-E933226BE994}" type="presOf" srcId="{3B35D421-FD79-4AE7-A1FF-469FA4F21417}" destId="{EA388862-EB8C-4B7B-BC85-F43CA74AB149}" srcOrd="0" destOrd="0" presId="urn:microsoft.com/office/officeart/2005/8/layout/orgChart1"/>
    <dgm:cxn modelId="{EB990BCB-0A78-4C64-BE66-3B39B646CF2D}" type="presOf" srcId="{DEBC75BB-C31F-42A8-BA48-2E296D00A2B3}" destId="{A009B283-66C8-4CB0-A40C-D7116963E303}" srcOrd="1" destOrd="0" presId="urn:microsoft.com/office/officeart/2005/8/layout/orgChart1"/>
    <dgm:cxn modelId="{7B4FC642-E1FD-4462-9DEB-ABC7BF0AFEF9}" type="presOf" srcId="{1AB2502A-F35C-4D7D-8E6F-06072A2A0FF9}" destId="{25411B32-6A82-45F8-ABD8-72E1221211B9}" srcOrd="0" destOrd="0" presId="urn:microsoft.com/office/officeart/2005/8/layout/orgChart1"/>
    <dgm:cxn modelId="{B493E35D-56C3-40EE-B831-1820D13E237A}" type="presOf" srcId="{3DD1C1A8-AE31-41D3-8D11-C680C35981EB}" destId="{4419E302-643A-4BA3-BC17-E7276A32264E}" srcOrd="1" destOrd="0" presId="urn:microsoft.com/office/officeart/2005/8/layout/orgChart1"/>
    <dgm:cxn modelId="{77804DF9-6F1C-427D-AB56-E906A110542B}" srcId="{1AB2502A-F35C-4D7D-8E6F-06072A2A0FF9}" destId="{2795988A-33D1-4A33-AF31-AB2D491651B1}" srcOrd="1" destOrd="0" parTransId="{EFA03D12-4D6F-4B71-89EF-4250CA966155}" sibTransId="{9168FD0F-8703-4EC1-95C5-F7CE89751C06}"/>
    <dgm:cxn modelId="{877D1EFA-25A4-4CEE-BDCE-23965B10EE1A}" type="presParOf" srcId="{25411B32-6A82-45F8-ABD8-72E1221211B9}" destId="{2C2D2AC5-B3E0-45BF-B633-C78DFB084606}" srcOrd="0" destOrd="0" presId="urn:microsoft.com/office/officeart/2005/8/layout/orgChart1"/>
    <dgm:cxn modelId="{DBEFB8E2-A1FD-4467-92C0-7529679C5B49}" type="presParOf" srcId="{2C2D2AC5-B3E0-45BF-B633-C78DFB084606}" destId="{2A1B25BE-590A-4307-A67D-86339AFAB77C}" srcOrd="0" destOrd="0" presId="urn:microsoft.com/office/officeart/2005/8/layout/orgChart1"/>
    <dgm:cxn modelId="{F1783629-D0D8-4DBC-83DB-DBBE8670DA42}" type="presParOf" srcId="{2A1B25BE-590A-4307-A67D-86339AFAB77C}" destId="{EA388862-EB8C-4B7B-BC85-F43CA74AB149}" srcOrd="0" destOrd="0" presId="urn:microsoft.com/office/officeart/2005/8/layout/orgChart1"/>
    <dgm:cxn modelId="{F9DB05D4-462F-4471-A2A7-CAFF46A21D00}" type="presParOf" srcId="{2A1B25BE-590A-4307-A67D-86339AFAB77C}" destId="{07643E87-176E-4251-93EA-0C931AF2B1F1}" srcOrd="1" destOrd="0" presId="urn:microsoft.com/office/officeart/2005/8/layout/orgChart1"/>
    <dgm:cxn modelId="{88922EBF-2FD9-483E-A4CD-27ECBCE57418}" type="presParOf" srcId="{2C2D2AC5-B3E0-45BF-B633-C78DFB084606}" destId="{74DC4CE2-42E9-4DAE-A27E-B231D419855D}" srcOrd="1" destOrd="0" presId="urn:microsoft.com/office/officeart/2005/8/layout/orgChart1"/>
    <dgm:cxn modelId="{E0F31948-3743-4B6B-A06B-6CB6A8EAAE93}" type="presParOf" srcId="{2C2D2AC5-B3E0-45BF-B633-C78DFB084606}" destId="{EBBFDFE8-7FC7-4F71-8F2E-9629C8D58376}" srcOrd="2" destOrd="0" presId="urn:microsoft.com/office/officeart/2005/8/layout/orgChart1"/>
    <dgm:cxn modelId="{69C00876-4887-4FE0-8322-84D5DB511D68}" type="presParOf" srcId="{25411B32-6A82-45F8-ABD8-72E1221211B9}" destId="{DCE2CDB3-92B1-44E8-BBE7-493A78387C51}" srcOrd="1" destOrd="0" presId="urn:microsoft.com/office/officeart/2005/8/layout/orgChart1"/>
    <dgm:cxn modelId="{88A94F5D-6396-4CEC-8480-9C8401FA80FE}" type="presParOf" srcId="{DCE2CDB3-92B1-44E8-BBE7-493A78387C51}" destId="{D88210FE-E2C7-47F3-A7BD-8B7948F340DA}" srcOrd="0" destOrd="0" presId="urn:microsoft.com/office/officeart/2005/8/layout/orgChart1"/>
    <dgm:cxn modelId="{3146131E-44CB-486C-97B6-AE2555CBDD56}" type="presParOf" srcId="{D88210FE-E2C7-47F3-A7BD-8B7948F340DA}" destId="{21557484-40BD-428C-BBDC-B246BFBE1255}" srcOrd="0" destOrd="0" presId="urn:microsoft.com/office/officeart/2005/8/layout/orgChart1"/>
    <dgm:cxn modelId="{D80BB7C0-8D5F-426E-A5F2-00F1325A2C4B}" type="presParOf" srcId="{D88210FE-E2C7-47F3-A7BD-8B7948F340DA}" destId="{02ACB32B-A63A-482E-A214-2AA23F17D4C3}" srcOrd="1" destOrd="0" presId="urn:microsoft.com/office/officeart/2005/8/layout/orgChart1"/>
    <dgm:cxn modelId="{86A8C55C-6346-4F2D-939E-A7ECA7F21D77}" type="presParOf" srcId="{DCE2CDB3-92B1-44E8-BBE7-493A78387C51}" destId="{765A0C77-34E9-4DDF-8E43-9F29A94D77D6}" srcOrd="1" destOrd="0" presId="urn:microsoft.com/office/officeart/2005/8/layout/orgChart1"/>
    <dgm:cxn modelId="{4205A87D-A718-4251-845A-A627DDF9B4C5}" type="presParOf" srcId="{DCE2CDB3-92B1-44E8-BBE7-493A78387C51}" destId="{E43DB2BB-7830-4690-9C3C-5E012A90DD0F}" srcOrd="2" destOrd="0" presId="urn:microsoft.com/office/officeart/2005/8/layout/orgChart1"/>
    <dgm:cxn modelId="{A0422FF1-73E3-4C5A-961B-DCB2CAC58835}" type="presParOf" srcId="{25411B32-6A82-45F8-ABD8-72E1221211B9}" destId="{545C538A-2BAF-4641-B413-4B7735E2E611}" srcOrd="2" destOrd="0" presId="urn:microsoft.com/office/officeart/2005/8/layout/orgChart1"/>
    <dgm:cxn modelId="{74212614-3CAD-472C-B314-DE77E203390C}" type="presParOf" srcId="{545C538A-2BAF-4641-B413-4B7735E2E611}" destId="{5C345F74-819C-4912-B9D0-B72B4608EFD6}" srcOrd="0" destOrd="0" presId="urn:microsoft.com/office/officeart/2005/8/layout/orgChart1"/>
    <dgm:cxn modelId="{82CF7EC1-CCCC-44E1-B7C6-51F91561A3F8}" type="presParOf" srcId="{5C345F74-819C-4912-B9D0-B72B4608EFD6}" destId="{C2FF7D68-A3FC-420F-AEEC-E26EAC6ADACC}" srcOrd="0" destOrd="0" presId="urn:microsoft.com/office/officeart/2005/8/layout/orgChart1"/>
    <dgm:cxn modelId="{A7F0F197-6F65-4726-AA63-B7068D34AD07}" type="presParOf" srcId="{5C345F74-819C-4912-B9D0-B72B4608EFD6}" destId="{4419E302-643A-4BA3-BC17-E7276A32264E}" srcOrd="1" destOrd="0" presId="urn:microsoft.com/office/officeart/2005/8/layout/orgChart1"/>
    <dgm:cxn modelId="{B52E8911-1B99-4B05-A293-E5760953A9FF}" type="presParOf" srcId="{545C538A-2BAF-4641-B413-4B7735E2E611}" destId="{BA0C3CE8-6431-4FD2-92AA-1AE0B9B93329}" srcOrd="1" destOrd="0" presId="urn:microsoft.com/office/officeart/2005/8/layout/orgChart1"/>
    <dgm:cxn modelId="{BA5946DC-B4A7-4F0B-85EA-56784AA3DEC3}" type="presParOf" srcId="{545C538A-2BAF-4641-B413-4B7735E2E611}" destId="{FC7AF339-5EE1-4488-BAC3-E739F97B2615}" srcOrd="2" destOrd="0" presId="urn:microsoft.com/office/officeart/2005/8/layout/orgChart1"/>
    <dgm:cxn modelId="{4BACA042-7940-4AF2-B156-8C499030CA4C}" type="presParOf" srcId="{25411B32-6A82-45F8-ABD8-72E1221211B9}" destId="{E3D2781F-6D39-4AF8-96D9-8B4404D4B012}" srcOrd="3" destOrd="0" presId="urn:microsoft.com/office/officeart/2005/8/layout/orgChart1"/>
    <dgm:cxn modelId="{2E17AB0D-1592-49B8-95DD-1E0C940184B4}" type="presParOf" srcId="{E3D2781F-6D39-4AF8-96D9-8B4404D4B012}" destId="{4746475F-DA5C-4668-8740-305B1B1974B7}" srcOrd="0" destOrd="0" presId="urn:microsoft.com/office/officeart/2005/8/layout/orgChart1"/>
    <dgm:cxn modelId="{A0F52324-7E1C-4D9C-9AD2-6ABE80FAD522}" type="presParOf" srcId="{4746475F-DA5C-4668-8740-305B1B1974B7}" destId="{11142DF9-BCCC-4291-A506-34A5D694F218}" srcOrd="0" destOrd="0" presId="urn:microsoft.com/office/officeart/2005/8/layout/orgChart1"/>
    <dgm:cxn modelId="{25E6C377-D36F-49F4-9AFB-881887E990B8}" type="presParOf" srcId="{4746475F-DA5C-4668-8740-305B1B1974B7}" destId="{A009B283-66C8-4CB0-A40C-D7116963E303}" srcOrd="1" destOrd="0" presId="urn:microsoft.com/office/officeart/2005/8/layout/orgChart1"/>
    <dgm:cxn modelId="{04830EA0-AAC8-47DE-8B4A-E38D14225E67}" type="presParOf" srcId="{E3D2781F-6D39-4AF8-96D9-8B4404D4B012}" destId="{CFD93B5B-0FD2-40CC-9D82-7038CCFEC2F7}" srcOrd="1" destOrd="0" presId="urn:microsoft.com/office/officeart/2005/8/layout/orgChart1"/>
    <dgm:cxn modelId="{F3C409AC-D1FE-47AC-8DA5-266104337536}" type="presParOf" srcId="{E3D2781F-6D39-4AF8-96D9-8B4404D4B012}" destId="{08614632-EF13-4141-AE5D-1FEB9CCBDFCB}"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5D584-4D60-4D4E-B70A-541F6C6440AC}">
      <dsp:nvSpPr>
        <dsp:cNvPr id="0" name=""/>
        <dsp:cNvSpPr/>
      </dsp:nvSpPr>
      <dsp:spPr>
        <a:xfrm>
          <a:off x="2804677" y="1633244"/>
          <a:ext cx="613179" cy="91440"/>
        </a:xfrm>
        <a:custGeom>
          <a:avLst/>
          <a:gdLst/>
          <a:ahLst/>
          <a:cxnLst/>
          <a:rect l="0" t="0" r="0" b="0"/>
          <a:pathLst>
            <a:path>
              <a:moveTo>
                <a:pt x="0" y="45720"/>
              </a:moveTo>
              <a:lnTo>
                <a:pt x="613179" y="45720"/>
              </a:lnTo>
            </a:path>
          </a:pathLst>
        </a:custGeom>
        <a:noFill/>
        <a:ln w="6350" cap="flat" cmpd="sng" algn="ctr">
          <a:solidFill>
            <a:schemeClr val="bg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95173" y="1675745"/>
        <a:ext cx="32188" cy="6437"/>
      </dsp:txXfrm>
    </dsp:sp>
    <dsp:sp modelId="{DC18A201-364C-44E0-87D0-E30D4E4D34B3}">
      <dsp:nvSpPr>
        <dsp:cNvPr id="0" name=""/>
        <dsp:cNvSpPr/>
      </dsp:nvSpPr>
      <dsp:spPr>
        <a:xfrm>
          <a:off x="7435" y="839251"/>
          <a:ext cx="2799042" cy="1679425"/>
        </a:xfrm>
        <a:prstGeom prst="rect">
          <a:avLst/>
        </a:prstGeom>
        <a:solidFill>
          <a:srgbClr val="A452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Introductions &amp; Experience</a:t>
          </a:r>
          <a:endParaRPr lang="en-US" sz="2400" kern="1200" dirty="0"/>
        </a:p>
      </dsp:txBody>
      <dsp:txXfrm>
        <a:off x="7435" y="839251"/>
        <a:ext cx="2799042" cy="1679425"/>
      </dsp:txXfrm>
    </dsp:sp>
    <dsp:sp modelId="{5E65BE8B-8CF5-4462-BDEC-C68FFCB49898}">
      <dsp:nvSpPr>
        <dsp:cNvPr id="0" name=""/>
        <dsp:cNvSpPr/>
      </dsp:nvSpPr>
      <dsp:spPr>
        <a:xfrm>
          <a:off x="6247499" y="1633244"/>
          <a:ext cx="613179" cy="91440"/>
        </a:xfrm>
        <a:custGeom>
          <a:avLst/>
          <a:gdLst/>
          <a:ahLst/>
          <a:cxnLst/>
          <a:rect l="0" t="0" r="0" b="0"/>
          <a:pathLst>
            <a:path>
              <a:moveTo>
                <a:pt x="0" y="45720"/>
              </a:moveTo>
              <a:lnTo>
                <a:pt x="613179" y="45720"/>
              </a:lnTo>
            </a:path>
          </a:pathLst>
        </a:custGeom>
        <a:noFill/>
        <a:ln w="6350" cap="flat" cmpd="sng" algn="ctr">
          <a:solidFill>
            <a:schemeClr val="bg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537994" y="1675745"/>
        <a:ext cx="32188" cy="6437"/>
      </dsp:txXfrm>
    </dsp:sp>
    <dsp:sp modelId="{AABAE9B6-B21F-45E0-8F80-10FFF1EB68F8}">
      <dsp:nvSpPr>
        <dsp:cNvPr id="0" name=""/>
        <dsp:cNvSpPr/>
      </dsp:nvSpPr>
      <dsp:spPr>
        <a:xfrm>
          <a:off x="3450257" y="839251"/>
          <a:ext cx="2799042" cy="1679425"/>
        </a:xfrm>
        <a:prstGeom prst="rect">
          <a:avLst/>
        </a:prstGeom>
        <a:solidFill>
          <a:srgbClr val="94B8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Issues with Comprehensive Planning</a:t>
          </a:r>
        </a:p>
      </dsp:txBody>
      <dsp:txXfrm>
        <a:off x="3450257" y="839251"/>
        <a:ext cx="2799042" cy="1679425"/>
      </dsp:txXfrm>
    </dsp:sp>
    <dsp:sp modelId="{6A63C72A-F73D-4D5B-A6D2-B55945F62A81}">
      <dsp:nvSpPr>
        <dsp:cNvPr id="0" name=""/>
        <dsp:cNvSpPr/>
      </dsp:nvSpPr>
      <dsp:spPr>
        <a:xfrm>
          <a:off x="1406956" y="2516877"/>
          <a:ext cx="6885643" cy="613179"/>
        </a:xfrm>
        <a:custGeom>
          <a:avLst/>
          <a:gdLst/>
          <a:ahLst/>
          <a:cxnLst/>
          <a:rect l="0" t="0" r="0" b="0"/>
          <a:pathLst>
            <a:path>
              <a:moveTo>
                <a:pt x="6885643" y="0"/>
              </a:moveTo>
              <a:lnTo>
                <a:pt x="6885643" y="323689"/>
              </a:lnTo>
              <a:lnTo>
                <a:pt x="0" y="323689"/>
              </a:lnTo>
              <a:lnTo>
                <a:pt x="0" y="613179"/>
              </a:lnTo>
            </a:path>
          </a:pathLst>
        </a:custGeom>
        <a:noFill/>
        <a:ln w="6350" cap="flat" cmpd="sng" algn="ctr">
          <a:solidFill>
            <a:schemeClr val="bg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76886" y="2820248"/>
        <a:ext cx="345783" cy="6437"/>
      </dsp:txXfrm>
    </dsp:sp>
    <dsp:sp modelId="{15112E3F-7C3C-4901-8A64-612C9021968B}">
      <dsp:nvSpPr>
        <dsp:cNvPr id="0" name=""/>
        <dsp:cNvSpPr/>
      </dsp:nvSpPr>
      <dsp:spPr>
        <a:xfrm>
          <a:off x="6893079" y="839251"/>
          <a:ext cx="2799042" cy="1679425"/>
        </a:xfrm>
        <a:prstGeom prst="rect">
          <a:avLst/>
        </a:prstGeom>
        <a:solidFill>
          <a:srgbClr val="B9AA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User Opinions - survey</a:t>
          </a:r>
        </a:p>
      </dsp:txBody>
      <dsp:txXfrm>
        <a:off x="6893079" y="839251"/>
        <a:ext cx="2799042" cy="1679425"/>
      </dsp:txXfrm>
    </dsp:sp>
    <dsp:sp modelId="{81A376D0-2EC9-44DD-8943-B05D239E95AE}">
      <dsp:nvSpPr>
        <dsp:cNvPr id="0" name=""/>
        <dsp:cNvSpPr/>
      </dsp:nvSpPr>
      <dsp:spPr>
        <a:xfrm>
          <a:off x="2804677" y="3956449"/>
          <a:ext cx="613179" cy="91440"/>
        </a:xfrm>
        <a:custGeom>
          <a:avLst/>
          <a:gdLst/>
          <a:ahLst/>
          <a:cxnLst/>
          <a:rect l="0" t="0" r="0" b="0"/>
          <a:pathLst>
            <a:path>
              <a:moveTo>
                <a:pt x="0" y="45720"/>
              </a:moveTo>
              <a:lnTo>
                <a:pt x="613179" y="45720"/>
              </a:lnTo>
            </a:path>
          </a:pathLst>
        </a:custGeom>
        <a:noFill/>
        <a:ln w="6350" cap="flat" cmpd="sng" algn="ctr">
          <a:solidFill>
            <a:schemeClr val="bg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95173" y="3998950"/>
        <a:ext cx="32188" cy="6437"/>
      </dsp:txXfrm>
    </dsp:sp>
    <dsp:sp modelId="{50D5168F-133B-4A3E-AEC2-AB247741BCC2}">
      <dsp:nvSpPr>
        <dsp:cNvPr id="0" name=""/>
        <dsp:cNvSpPr/>
      </dsp:nvSpPr>
      <dsp:spPr>
        <a:xfrm>
          <a:off x="7435" y="3162456"/>
          <a:ext cx="2799042" cy="1679425"/>
        </a:xfrm>
        <a:prstGeom prst="rect">
          <a:avLst/>
        </a:prstGeom>
        <a:solidFill>
          <a:srgbClr val="B9AA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smtClean="0"/>
            <a:t>State Statutes</a:t>
          </a:r>
          <a:endParaRPr lang="en-US" sz="2400" kern="1200" dirty="0" smtClean="0"/>
        </a:p>
      </dsp:txBody>
      <dsp:txXfrm>
        <a:off x="7435" y="3162456"/>
        <a:ext cx="2799042" cy="1679425"/>
      </dsp:txXfrm>
    </dsp:sp>
    <dsp:sp modelId="{8F884AF4-034A-43E8-BDAB-7B0D7345D32B}">
      <dsp:nvSpPr>
        <dsp:cNvPr id="0" name=""/>
        <dsp:cNvSpPr/>
      </dsp:nvSpPr>
      <dsp:spPr>
        <a:xfrm>
          <a:off x="6247499" y="3956449"/>
          <a:ext cx="613179" cy="91440"/>
        </a:xfrm>
        <a:custGeom>
          <a:avLst/>
          <a:gdLst/>
          <a:ahLst/>
          <a:cxnLst/>
          <a:rect l="0" t="0" r="0" b="0"/>
          <a:pathLst>
            <a:path>
              <a:moveTo>
                <a:pt x="0" y="45720"/>
              </a:moveTo>
              <a:lnTo>
                <a:pt x="613179" y="45720"/>
              </a:lnTo>
            </a:path>
          </a:pathLst>
        </a:custGeom>
        <a:noFill/>
        <a:ln w="6350" cap="flat" cmpd="sng" algn="ctr">
          <a:solidFill>
            <a:schemeClr val="bg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537994" y="3998950"/>
        <a:ext cx="32188" cy="6437"/>
      </dsp:txXfrm>
    </dsp:sp>
    <dsp:sp modelId="{B2B4E908-F7E2-43FD-8032-CDB110A7E7EF}">
      <dsp:nvSpPr>
        <dsp:cNvPr id="0" name=""/>
        <dsp:cNvSpPr/>
      </dsp:nvSpPr>
      <dsp:spPr>
        <a:xfrm>
          <a:off x="3450257" y="3162456"/>
          <a:ext cx="2799042" cy="1679425"/>
        </a:xfrm>
        <a:prstGeom prst="rect">
          <a:avLst/>
        </a:prstGeom>
        <a:solidFill>
          <a:srgbClr val="94B8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smtClean="0"/>
            <a:t>Why do we plan? - survey</a:t>
          </a:r>
          <a:endParaRPr lang="en-US" sz="2400" kern="1200" dirty="0" smtClean="0"/>
        </a:p>
      </dsp:txBody>
      <dsp:txXfrm>
        <a:off x="3450257" y="3162456"/>
        <a:ext cx="2799042" cy="1679425"/>
      </dsp:txXfrm>
    </dsp:sp>
    <dsp:sp modelId="{EB7D7363-656A-4F22-93C4-A5818B964D6B}">
      <dsp:nvSpPr>
        <dsp:cNvPr id="0" name=""/>
        <dsp:cNvSpPr/>
      </dsp:nvSpPr>
      <dsp:spPr>
        <a:xfrm>
          <a:off x="6893079" y="3162456"/>
          <a:ext cx="2799042" cy="1679425"/>
        </a:xfrm>
        <a:prstGeom prst="rect">
          <a:avLst/>
        </a:prstGeom>
        <a:solidFill>
          <a:srgbClr val="A452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Ideas for further study</a:t>
          </a:r>
        </a:p>
      </dsp:txBody>
      <dsp:txXfrm>
        <a:off x="6893079" y="3162456"/>
        <a:ext cx="2799042" cy="1679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E1444-E311-4FFF-9E1C-7033A2514C13}">
      <dsp:nvSpPr>
        <dsp:cNvPr id="0" name=""/>
        <dsp:cNvSpPr/>
      </dsp:nvSpPr>
      <dsp:spPr>
        <a:xfrm>
          <a:off x="5698120" y="957278"/>
          <a:ext cx="169623" cy="3037073"/>
        </a:xfrm>
        <a:custGeom>
          <a:avLst/>
          <a:gdLst/>
          <a:ahLst/>
          <a:cxnLst/>
          <a:rect l="0" t="0" r="0" b="0"/>
          <a:pathLst>
            <a:path>
              <a:moveTo>
                <a:pt x="0" y="0"/>
              </a:moveTo>
              <a:lnTo>
                <a:pt x="0" y="3037073"/>
              </a:lnTo>
              <a:lnTo>
                <a:pt x="169623" y="30370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A4F0E480-E6AE-4500-A2FA-E348913769BD}">
      <dsp:nvSpPr>
        <dsp:cNvPr id="0" name=""/>
        <dsp:cNvSpPr/>
      </dsp:nvSpPr>
      <dsp:spPr>
        <a:xfrm>
          <a:off x="5528496" y="957278"/>
          <a:ext cx="169623" cy="3037073"/>
        </a:xfrm>
        <a:custGeom>
          <a:avLst/>
          <a:gdLst/>
          <a:ahLst/>
          <a:cxnLst/>
          <a:rect l="0" t="0" r="0" b="0"/>
          <a:pathLst>
            <a:path>
              <a:moveTo>
                <a:pt x="169623" y="0"/>
              </a:moveTo>
              <a:lnTo>
                <a:pt x="169623" y="3037073"/>
              </a:lnTo>
              <a:lnTo>
                <a:pt x="0" y="30370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A9A26138-37CB-48F4-8D97-B3C6BA1C7D47}">
      <dsp:nvSpPr>
        <dsp:cNvPr id="0" name=""/>
        <dsp:cNvSpPr/>
      </dsp:nvSpPr>
      <dsp:spPr>
        <a:xfrm>
          <a:off x="5698120" y="957278"/>
          <a:ext cx="169623" cy="1890093"/>
        </a:xfrm>
        <a:custGeom>
          <a:avLst/>
          <a:gdLst/>
          <a:ahLst/>
          <a:cxnLst/>
          <a:rect l="0" t="0" r="0" b="0"/>
          <a:pathLst>
            <a:path>
              <a:moveTo>
                <a:pt x="0" y="0"/>
              </a:moveTo>
              <a:lnTo>
                <a:pt x="0" y="1890093"/>
              </a:lnTo>
              <a:lnTo>
                <a:pt x="169623" y="189009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CC4AA5C-A28B-432A-9F7C-0558AB97EAA1}">
      <dsp:nvSpPr>
        <dsp:cNvPr id="0" name=""/>
        <dsp:cNvSpPr/>
      </dsp:nvSpPr>
      <dsp:spPr>
        <a:xfrm>
          <a:off x="5528496" y="957278"/>
          <a:ext cx="169623" cy="1890093"/>
        </a:xfrm>
        <a:custGeom>
          <a:avLst/>
          <a:gdLst/>
          <a:ahLst/>
          <a:cxnLst/>
          <a:rect l="0" t="0" r="0" b="0"/>
          <a:pathLst>
            <a:path>
              <a:moveTo>
                <a:pt x="169623" y="0"/>
              </a:moveTo>
              <a:lnTo>
                <a:pt x="169623" y="1890093"/>
              </a:lnTo>
              <a:lnTo>
                <a:pt x="0" y="189009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A94B78DE-3513-42EF-8939-CB29E994125E}">
      <dsp:nvSpPr>
        <dsp:cNvPr id="0" name=""/>
        <dsp:cNvSpPr/>
      </dsp:nvSpPr>
      <dsp:spPr>
        <a:xfrm>
          <a:off x="5698120" y="957278"/>
          <a:ext cx="169623" cy="743113"/>
        </a:xfrm>
        <a:custGeom>
          <a:avLst/>
          <a:gdLst/>
          <a:ahLst/>
          <a:cxnLst/>
          <a:rect l="0" t="0" r="0" b="0"/>
          <a:pathLst>
            <a:path>
              <a:moveTo>
                <a:pt x="0" y="0"/>
              </a:moveTo>
              <a:lnTo>
                <a:pt x="0" y="743113"/>
              </a:lnTo>
              <a:lnTo>
                <a:pt x="169623" y="74311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4932E7B5-5DA6-46BB-BB19-8BC0D76802D9}">
      <dsp:nvSpPr>
        <dsp:cNvPr id="0" name=""/>
        <dsp:cNvSpPr/>
      </dsp:nvSpPr>
      <dsp:spPr>
        <a:xfrm>
          <a:off x="5528496" y="957278"/>
          <a:ext cx="169623" cy="743113"/>
        </a:xfrm>
        <a:custGeom>
          <a:avLst/>
          <a:gdLst/>
          <a:ahLst/>
          <a:cxnLst/>
          <a:rect l="0" t="0" r="0" b="0"/>
          <a:pathLst>
            <a:path>
              <a:moveTo>
                <a:pt x="169623" y="0"/>
              </a:moveTo>
              <a:lnTo>
                <a:pt x="169623" y="743113"/>
              </a:lnTo>
              <a:lnTo>
                <a:pt x="0" y="74311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DBA81F4C-99B1-432F-93E5-D400D4F00316}">
      <dsp:nvSpPr>
        <dsp:cNvPr id="0" name=""/>
        <dsp:cNvSpPr/>
      </dsp:nvSpPr>
      <dsp:spPr>
        <a:xfrm>
          <a:off x="5698120" y="957278"/>
          <a:ext cx="4886779" cy="3780186"/>
        </a:xfrm>
        <a:custGeom>
          <a:avLst/>
          <a:gdLst/>
          <a:ahLst/>
          <a:cxnLst/>
          <a:rect l="0" t="0" r="0" b="0"/>
          <a:pathLst>
            <a:path>
              <a:moveTo>
                <a:pt x="0" y="0"/>
              </a:moveTo>
              <a:lnTo>
                <a:pt x="0" y="3610563"/>
              </a:lnTo>
              <a:lnTo>
                <a:pt x="4886779" y="3610563"/>
              </a:lnTo>
              <a:lnTo>
                <a:pt x="4886779" y="378018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2565753-6558-481D-9323-D94E79A9B7E0}">
      <dsp:nvSpPr>
        <dsp:cNvPr id="0" name=""/>
        <dsp:cNvSpPr/>
      </dsp:nvSpPr>
      <dsp:spPr>
        <a:xfrm>
          <a:off x="5698120" y="957278"/>
          <a:ext cx="2932067" cy="3780186"/>
        </a:xfrm>
        <a:custGeom>
          <a:avLst/>
          <a:gdLst/>
          <a:ahLst/>
          <a:cxnLst/>
          <a:rect l="0" t="0" r="0" b="0"/>
          <a:pathLst>
            <a:path>
              <a:moveTo>
                <a:pt x="0" y="0"/>
              </a:moveTo>
              <a:lnTo>
                <a:pt x="0" y="3610563"/>
              </a:lnTo>
              <a:lnTo>
                <a:pt x="2932067" y="3610563"/>
              </a:lnTo>
              <a:lnTo>
                <a:pt x="2932067" y="378018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54E6C9B-ED90-4C66-903B-CDC762F45577}">
      <dsp:nvSpPr>
        <dsp:cNvPr id="0" name=""/>
        <dsp:cNvSpPr/>
      </dsp:nvSpPr>
      <dsp:spPr>
        <a:xfrm>
          <a:off x="5698120" y="957278"/>
          <a:ext cx="977355" cy="3780186"/>
        </a:xfrm>
        <a:custGeom>
          <a:avLst/>
          <a:gdLst/>
          <a:ahLst/>
          <a:cxnLst/>
          <a:rect l="0" t="0" r="0" b="0"/>
          <a:pathLst>
            <a:path>
              <a:moveTo>
                <a:pt x="0" y="0"/>
              </a:moveTo>
              <a:lnTo>
                <a:pt x="0" y="3610563"/>
              </a:lnTo>
              <a:lnTo>
                <a:pt x="977355" y="3610563"/>
              </a:lnTo>
              <a:lnTo>
                <a:pt x="977355" y="378018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4158941F-B93D-420A-994F-8683C29E555B}">
      <dsp:nvSpPr>
        <dsp:cNvPr id="0" name=""/>
        <dsp:cNvSpPr/>
      </dsp:nvSpPr>
      <dsp:spPr>
        <a:xfrm>
          <a:off x="4720764" y="957278"/>
          <a:ext cx="977355" cy="3780186"/>
        </a:xfrm>
        <a:custGeom>
          <a:avLst/>
          <a:gdLst/>
          <a:ahLst/>
          <a:cxnLst/>
          <a:rect l="0" t="0" r="0" b="0"/>
          <a:pathLst>
            <a:path>
              <a:moveTo>
                <a:pt x="977355" y="0"/>
              </a:moveTo>
              <a:lnTo>
                <a:pt x="977355" y="3610563"/>
              </a:lnTo>
              <a:lnTo>
                <a:pt x="0" y="3610563"/>
              </a:lnTo>
              <a:lnTo>
                <a:pt x="0" y="378018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739EF17-666F-4BF8-83E4-C3C0C55A51AA}">
      <dsp:nvSpPr>
        <dsp:cNvPr id="0" name=""/>
        <dsp:cNvSpPr/>
      </dsp:nvSpPr>
      <dsp:spPr>
        <a:xfrm>
          <a:off x="2766052" y="957278"/>
          <a:ext cx="2932067" cy="3780186"/>
        </a:xfrm>
        <a:custGeom>
          <a:avLst/>
          <a:gdLst/>
          <a:ahLst/>
          <a:cxnLst/>
          <a:rect l="0" t="0" r="0" b="0"/>
          <a:pathLst>
            <a:path>
              <a:moveTo>
                <a:pt x="2932067" y="0"/>
              </a:moveTo>
              <a:lnTo>
                <a:pt x="2932067" y="3610563"/>
              </a:lnTo>
              <a:lnTo>
                <a:pt x="0" y="3610563"/>
              </a:lnTo>
              <a:lnTo>
                <a:pt x="0" y="378018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3DC4AE26-07B1-4A01-9192-FF6EAF8CDC21}">
      <dsp:nvSpPr>
        <dsp:cNvPr id="0" name=""/>
        <dsp:cNvSpPr/>
      </dsp:nvSpPr>
      <dsp:spPr>
        <a:xfrm>
          <a:off x="811340" y="957278"/>
          <a:ext cx="4886779" cy="3780186"/>
        </a:xfrm>
        <a:custGeom>
          <a:avLst/>
          <a:gdLst/>
          <a:ahLst/>
          <a:cxnLst/>
          <a:rect l="0" t="0" r="0" b="0"/>
          <a:pathLst>
            <a:path>
              <a:moveTo>
                <a:pt x="4886779" y="0"/>
              </a:moveTo>
              <a:lnTo>
                <a:pt x="4886779" y="3610563"/>
              </a:lnTo>
              <a:lnTo>
                <a:pt x="0" y="3610563"/>
              </a:lnTo>
              <a:lnTo>
                <a:pt x="0" y="378018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8787B290-7439-4E06-91F9-78814D005CA6}">
      <dsp:nvSpPr>
        <dsp:cNvPr id="0" name=""/>
        <dsp:cNvSpPr/>
      </dsp:nvSpPr>
      <dsp:spPr>
        <a:xfrm>
          <a:off x="4890388" y="149546"/>
          <a:ext cx="1615464" cy="807732"/>
        </a:xfrm>
        <a:prstGeom prst="rect">
          <a:avLst/>
        </a:prstGeom>
        <a:solidFill>
          <a:srgbClr val="A452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Vision</a:t>
          </a:r>
          <a:endParaRPr lang="en-US" sz="1800" kern="1200" dirty="0"/>
        </a:p>
      </dsp:txBody>
      <dsp:txXfrm>
        <a:off x="4890388" y="149546"/>
        <a:ext cx="1615464" cy="807732"/>
      </dsp:txXfrm>
    </dsp:sp>
    <dsp:sp modelId="{512E3C15-EB8E-4C44-AE84-46AFCC6043AA}">
      <dsp:nvSpPr>
        <dsp:cNvPr id="0" name=""/>
        <dsp:cNvSpPr/>
      </dsp:nvSpPr>
      <dsp:spPr>
        <a:xfrm>
          <a:off x="3608" y="4737465"/>
          <a:ext cx="1615464" cy="807732"/>
        </a:xfrm>
        <a:prstGeom prst="rect">
          <a:avLst/>
        </a:prstGeom>
        <a:solidFill>
          <a:srgbClr val="94B8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Transportation</a:t>
          </a:r>
          <a:endParaRPr lang="en-US" sz="1800" kern="1200" dirty="0"/>
        </a:p>
      </dsp:txBody>
      <dsp:txXfrm>
        <a:off x="3608" y="4737465"/>
        <a:ext cx="1615464" cy="807732"/>
      </dsp:txXfrm>
    </dsp:sp>
    <dsp:sp modelId="{5B9711CC-1433-4934-8F34-088E931DFC55}">
      <dsp:nvSpPr>
        <dsp:cNvPr id="0" name=""/>
        <dsp:cNvSpPr/>
      </dsp:nvSpPr>
      <dsp:spPr>
        <a:xfrm>
          <a:off x="1958320" y="4737465"/>
          <a:ext cx="1615464" cy="807732"/>
        </a:xfrm>
        <a:prstGeom prst="rect">
          <a:avLst/>
        </a:prstGeom>
        <a:solidFill>
          <a:srgbClr val="94B8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Housing</a:t>
          </a:r>
          <a:endParaRPr lang="en-US" sz="1800" kern="1200" dirty="0"/>
        </a:p>
      </dsp:txBody>
      <dsp:txXfrm>
        <a:off x="1958320" y="4737465"/>
        <a:ext cx="1615464" cy="807732"/>
      </dsp:txXfrm>
    </dsp:sp>
    <dsp:sp modelId="{6DE00271-C74C-43CE-990D-A8A75D4A6C25}">
      <dsp:nvSpPr>
        <dsp:cNvPr id="0" name=""/>
        <dsp:cNvSpPr/>
      </dsp:nvSpPr>
      <dsp:spPr>
        <a:xfrm>
          <a:off x="3913032" y="4737465"/>
          <a:ext cx="1615464" cy="807732"/>
        </a:xfrm>
        <a:prstGeom prst="rect">
          <a:avLst/>
        </a:prstGeom>
        <a:solidFill>
          <a:srgbClr val="94B8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Parks</a:t>
          </a:r>
          <a:endParaRPr lang="en-US" sz="1800" kern="1200" dirty="0"/>
        </a:p>
      </dsp:txBody>
      <dsp:txXfrm>
        <a:off x="3913032" y="4737465"/>
        <a:ext cx="1615464" cy="807732"/>
      </dsp:txXfrm>
    </dsp:sp>
    <dsp:sp modelId="{8B9318CC-D9A7-440E-B7E8-A9999566D107}">
      <dsp:nvSpPr>
        <dsp:cNvPr id="0" name=""/>
        <dsp:cNvSpPr/>
      </dsp:nvSpPr>
      <dsp:spPr>
        <a:xfrm>
          <a:off x="5867744" y="4737465"/>
          <a:ext cx="1615464" cy="807732"/>
        </a:xfrm>
        <a:prstGeom prst="rect">
          <a:avLst/>
        </a:prstGeom>
        <a:solidFill>
          <a:srgbClr val="94B8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Utilities &amp; Facilities</a:t>
          </a:r>
          <a:endParaRPr lang="en-US" sz="1800" kern="1200" dirty="0"/>
        </a:p>
      </dsp:txBody>
      <dsp:txXfrm>
        <a:off x="5867744" y="4737465"/>
        <a:ext cx="1615464" cy="807732"/>
      </dsp:txXfrm>
    </dsp:sp>
    <dsp:sp modelId="{23FD0E3D-AD98-4236-8CB1-9E6572F08C6B}">
      <dsp:nvSpPr>
        <dsp:cNvPr id="0" name=""/>
        <dsp:cNvSpPr/>
      </dsp:nvSpPr>
      <dsp:spPr>
        <a:xfrm>
          <a:off x="7822456" y="4737465"/>
          <a:ext cx="1615464" cy="807732"/>
        </a:xfrm>
        <a:prstGeom prst="rect">
          <a:avLst/>
        </a:prstGeom>
        <a:solidFill>
          <a:srgbClr val="94B8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Economic Development</a:t>
          </a:r>
          <a:endParaRPr lang="en-US" sz="1800" kern="1200" dirty="0"/>
        </a:p>
      </dsp:txBody>
      <dsp:txXfrm>
        <a:off x="7822456" y="4737465"/>
        <a:ext cx="1615464" cy="807732"/>
      </dsp:txXfrm>
    </dsp:sp>
    <dsp:sp modelId="{EF6FD973-FDE3-415C-A2FB-77E66DEFA0E1}">
      <dsp:nvSpPr>
        <dsp:cNvPr id="0" name=""/>
        <dsp:cNvSpPr/>
      </dsp:nvSpPr>
      <dsp:spPr>
        <a:xfrm>
          <a:off x="9777168" y="4737465"/>
          <a:ext cx="1615464" cy="807732"/>
        </a:xfrm>
        <a:prstGeom prst="rect">
          <a:avLst/>
        </a:prstGeom>
        <a:solidFill>
          <a:srgbClr val="94B8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Hazard Mitigation</a:t>
          </a:r>
          <a:endParaRPr lang="en-US" sz="1800" kern="1200" dirty="0"/>
        </a:p>
      </dsp:txBody>
      <dsp:txXfrm>
        <a:off x="9777168" y="4737465"/>
        <a:ext cx="1615464" cy="807732"/>
      </dsp:txXfrm>
    </dsp:sp>
    <dsp:sp modelId="{7EF5008E-FC1D-4067-91A0-F4CAB90963F7}">
      <dsp:nvSpPr>
        <dsp:cNvPr id="0" name=""/>
        <dsp:cNvSpPr/>
      </dsp:nvSpPr>
      <dsp:spPr>
        <a:xfrm>
          <a:off x="3913032" y="1296526"/>
          <a:ext cx="1615464" cy="807732"/>
        </a:xfrm>
        <a:prstGeom prst="rect">
          <a:avLst/>
        </a:prstGeom>
        <a:solidFill>
          <a:srgbClr val="B9AA9A"/>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Future Land Use</a:t>
          </a:r>
          <a:endParaRPr lang="en-US" sz="1800" kern="1200" dirty="0"/>
        </a:p>
      </dsp:txBody>
      <dsp:txXfrm>
        <a:off x="3913032" y="1296526"/>
        <a:ext cx="1615464" cy="807732"/>
      </dsp:txXfrm>
    </dsp:sp>
    <dsp:sp modelId="{41FD54FB-A674-4D17-97F3-1798AB9E492E}">
      <dsp:nvSpPr>
        <dsp:cNvPr id="0" name=""/>
        <dsp:cNvSpPr/>
      </dsp:nvSpPr>
      <dsp:spPr>
        <a:xfrm>
          <a:off x="5867744" y="1296526"/>
          <a:ext cx="1615464" cy="807732"/>
        </a:xfrm>
        <a:prstGeom prst="rect">
          <a:avLst/>
        </a:prstGeom>
        <a:solidFill>
          <a:srgbClr val="B9AA9A"/>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Health</a:t>
          </a:r>
          <a:endParaRPr lang="en-US" sz="1800" kern="1200" dirty="0"/>
        </a:p>
      </dsp:txBody>
      <dsp:txXfrm>
        <a:off x="5867744" y="1296526"/>
        <a:ext cx="1615464" cy="807732"/>
      </dsp:txXfrm>
    </dsp:sp>
    <dsp:sp modelId="{2CA3F819-B852-4DC1-9F6F-9EEF34C765F6}">
      <dsp:nvSpPr>
        <dsp:cNvPr id="0" name=""/>
        <dsp:cNvSpPr/>
      </dsp:nvSpPr>
      <dsp:spPr>
        <a:xfrm>
          <a:off x="3913032" y="2443505"/>
          <a:ext cx="1615464" cy="807732"/>
        </a:xfrm>
        <a:prstGeom prst="rect">
          <a:avLst/>
        </a:prstGeom>
        <a:solidFill>
          <a:srgbClr val="B9AA9A"/>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Sustainability / Resilience</a:t>
          </a:r>
          <a:endParaRPr lang="en-US" sz="1800" kern="1200" dirty="0"/>
        </a:p>
      </dsp:txBody>
      <dsp:txXfrm>
        <a:off x="3913032" y="2443505"/>
        <a:ext cx="1615464" cy="807732"/>
      </dsp:txXfrm>
    </dsp:sp>
    <dsp:sp modelId="{ADEC90D5-F072-4533-9CE1-924A6E7514F9}">
      <dsp:nvSpPr>
        <dsp:cNvPr id="0" name=""/>
        <dsp:cNvSpPr/>
      </dsp:nvSpPr>
      <dsp:spPr>
        <a:xfrm>
          <a:off x="5867744" y="2443505"/>
          <a:ext cx="1615464" cy="807732"/>
        </a:xfrm>
        <a:prstGeom prst="rect">
          <a:avLst/>
        </a:prstGeom>
        <a:solidFill>
          <a:srgbClr val="B9AA9A"/>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Character / Art</a:t>
          </a:r>
          <a:endParaRPr lang="en-US" sz="1800" kern="1200" dirty="0"/>
        </a:p>
      </dsp:txBody>
      <dsp:txXfrm>
        <a:off x="5867744" y="2443505"/>
        <a:ext cx="1615464" cy="807732"/>
      </dsp:txXfrm>
    </dsp:sp>
    <dsp:sp modelId="{D581DC49-CFCB-499E-A5CA-8FB7EAC333AA}">
      <dsp:nvSpPr>
        <dsp:cNvPr id="0" name=""/>
        <dsp:cNvSpPr/>
      </dsp:nvSpPr>
      <dsp:spPr>
        <a:xfrm>
          <a:off x="3913032" y="3590485"/>
          <a:ext cx="1615464" cy="807732"/>
        </a:xfrm>
        <a:prstGeom prst="rect">
          <a:avLst/>
        </a:prstGeom>
        <a:solidFill>
          <a:srgbClr val="B9AA9A"/>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Equity</a:t>
          </a:r>
          <a:endParaRPr lang="en-US" sz="1800" kern="1200" dirty="0"/>
        </a:p>
      </dsp:txBody>
      <dsp:txXfrm>
        <a:off x="3913032" y="3590485"/>
        <a:ext cx="1615464" cy="807732"/>
      </dsp:txXfrm>
    </dsp:sp>
    <dsp:sp modelId="{D2DE49A5-3EF5-46F0-AC83-143AC07A02F4}">
      <dsp:nvSpPr>
        <dsp:cNvPr id="0" name=""/>
        <dsp:cNvSpPr/>
      </dsp:nvSpPr>
      <dsp:spPr>
        <a:xfrm>
          <a:off x="5867744" y="3590485"/>
          <a:ext cx="1615464" cy="807732"/>
        </a:xfrm>
        <a:prstGeom prst="rect">
          <a:avLst/>
        </a:prstGeom>
        <a:solidFill>
          <a:srgbClr val="B9AA9A"/>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Collaboration</a:t>
          </a:r>
          <a:endParaRPr lang="en-US" sz="1800" kern="1200" dirty="0"/>
        </a:p>
      </dsp:txBody>
      <dsp:txXfrm>
        <a:off x="5867744" y="3590485"/>
        <a:ext cx="1615464" cy="8077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E1444-E311-4FFF-9E1C-7033A2514C13}">
      <dsp:nvSpPr>
        <dsp:cNvPr id="0" name=""/>
        <dsp:cNvSpPr/>
      </dsp:nvSpPr>
      <dsp:spPr>
        <a:xfrm>
          <a:off x="5278055" y="661292"/>
          <a:ext cx="138853" cy="2486136"/>
        </a:xfrm>
        <a:custGeom>
          <a:avLst/>
          <a:gdLst/>
          <a:ahLst/>
          <a:cxnLst/>
          <a:rect l="0" t="0" r="0" b="0"/>
          <a:pathLst>
            <a:path>
              <a:moveTo>
                <a:pt x="0" y="0"/>
              </a:moveTo>
              <a:lnTo>
                <a:pt x="0" y="2486136"/>
              </a:lnTo>
              <a:lnTo>
                <a:pt x="138853" y="248613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A4F0E480-E6AE-4500-A2FA-E348913769BD}">
      <dsp:nvSpPr>
        <dsp:cNvPr id="0" name=""/>
        <dsp:cNvSpPr/>
      </dsp:nvSpPr>
      <dsp:spPr>
        <a:xfrm>
          <a:off x="5139202" y="661292"/>
          <a:ext cx="138853" cy="2486136"/>
        </a:xfrm>
        <a:custGeom>
          <a:avLst/>
          <a:gdLst/>
          <a:ahLst/>
          <a:cxnLst/>
          <a:rect l="0" t="0" r="0" b="0"/>
          <a:pathLst>
            <a:path>
              <a:moveTo>
                <a:pt x="138853" y="0"/>
              </a:moveTo>
              <a:lnTo>
                <a:pt x="138853" y="2486136"/>
              </a:lnTo>
              <a:lnTo>
                <a:pt x="0" y="2486136"/>
              </a:lnTo>
            </a:path>
          </a:pathLst>
        </a:custGeom>
        <a:noFill/>
        <a:ln w="12700" cap="flat" cmpd="sng" algn="ctr">
          <a:solidFill>
            <a:srgbClr val="B9AA9A"/>
          </a:solidFill>
          <a:prstDash val="solid"/>
          <a:miter lim="800000"/>
        </a:ln>
        <a:effectLst/>
      </dsp:spPr>
      <dsp:style>
        <a:lnRef idx="2">
          <a:scrgbClr r="0" g="0" b="0"/>
        </a:lnRef>
        <a:fillRef idx="0">
          <a:scrgbClr r="0" g="0" b="0"/>
        </a:fillRef>
        <a:effectRef idx="0">
          <a:scrgbClr r="0" g="0" b="0"/>
        </a:effectRef>
        <a:fontRef idx="minor"/>
      </dsp:style>
    </dsp:sp>
    <dsp:sp modelId="{A9A26138-37CB-48F4-8D97-B3C6BA1C7D47}">
      <dsp:nvSpPr>
        <dsp:cNvPr id="0" name=""/>
        <dsp:cNvSpPr/>
      </dsp:nvSpPr>
      <dsp:spPr>
        <a:xfrm>
          <a:off x="5278055" y="661292"/>
          <a:ext cx="138853" cy="1547223"/>
        </a:xfrm>
        <a:custGeom>
          <a:avLst/>
          <a:gdLst/>
          <a:ahLst/>
          <a:cxnLst/>
          <a:rect l="0" t="0" r="0" b="0"/>
          <a:pathLst>
            <a:path>
              <a:moveTo>
                <a:pt x="0" y="0"/>
              </a:moveTo>
              <a:lnTo>
                <a:pt x="0" y="1547223"/>
              </a:lnTo>
              <a:lnTo>
                <a:pt x="138853" y="154722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CC4AA5C-A28B-432A-9F7C-0558AB97EAA1}">
      <dsp:nvSpPr>
        <dsp:cNvPr id="0" name=""/>
        <dsp:cNvSpPr/>
      </dsp:nvSpPr>
      <dsp:spPr>
        <a:xfrm>
          <a:off x="5139202" y="661292"/>
          <a:ext cx="138853" cy="1547223"/>
        </a:xfrm>
        <a:custGeom>
          <a:avLst/>
          <a:gdLst/>
          <a:ahLst/>
          <a:cxnLst/>
          <a:rect l="0" t="0" r="0" b="0"/>
          <a:pathLst>
            <a:path>
              <a:moveTo>
                <a:pt x="138853" y="0"/>
              </a:moveTo>
              <a:lnTo>
                <a:pt x="138853" y="1547223"/>
              </a:lnTo>
              <a:lnTo>
                <a:pt x="0" y="154722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A94B78DE-3513-42EF-8939-CB29E994125E}">
      <dsp:nvSpPr>
        <dsp:cNvPr id="0" name=""/>
        <dsp:cNvSpPr/>
      </dsp:nvSpPr>
      <dsp:spPr>
        <a:xfrm>
          <a:off x="5278055" y="661292"/>
          <a:ext cx="138853" cy="608310"/>
        </a:xfrm>
        <a:custGeom>
          <a:avLst/>
          <a:gdLst/>
          <a:ahLst/>
          <a:cxnLst/>
          <a:rect l="0" t="0" r="0" b="0"/>
          <a:pathLst>
            <a:path>
              <a:moveTo>
                <a:pt x="0" y="0"/>
              </a:moveTo>
              <a:lnTo>
                <a:pt x="0" y="608310"/>
              </a:lnTo>
              <a:lnTo>
                <a:pt x="138853" y="608310"/>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4932E7B5-5DA6-46BB-BB19-8BC0D76802D9}">
      <dsp:nvSpPr>
        <dsp:cNvPr id="0" name=""/>
        <dsp:cNvSpPr/>
      </dsp:nvSpPr>
      <dsp:spPr>
        <a:xfrm>
          <a:off x="5139202" y="661292"/>
          <a:ext cx="138853" cy="608310"/>
        </a:xfrm>
        <a:custGeom>
          <a:avLst/>
          <a:gdLst/>
          <a:ahLst/>
          <a:cxnLst/>
          <a:rect l="0" t="0" r="0" b="0"/>
          <a:pathLst>
            <a:path>
              <a:moveTo>
                <a:pt x="138853" y="0"/>
              </a:moveTo>
              <a:lnTo>
                <a:pt x="138853" y="608310"/>
              </a:lnTo>
              <a:lnTo>
                <a:pt x="0" y="608310"/>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DBA81F4C-99B1-432F-93E5-D400D4F00316}">
      <dsp:nvSpPr>
        <dsp:cNvPr id="0" name=""/>
        <dsp:cNvSpPr/>
      </dsp:nvSpPr>
      <dsp:spPr>
        <a:xfrm>
          <a:off x="5278055" y="661292"/>
          <a:ext cx="4000299" cy="3094446"/>
        </a:xfrm>
        <a:custGeom>
          <a:avLst/>
          <a:gdLst/>
          <a:ahLst/>
          <a:cxnLst/>
          <a:rect l="0" t="0" r="0" b="0"/>
          <a:pathLst>
            <a:path>
              <a:moveTo>
                <a:pt x="0" y="0"/>
              </a:moveTo>
              <a:lnTo>
                <a:pt x="0" y="2955593"/>
              </a:lnTo>
              <a:lnTo>
                <a:pt x="4000299" y="2955593"/>
              </a:lnTo>
              <a:lnTo>
                <a:pt x="4000299" y="309444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2565753-6558-481D-9323-D94E79A9B7E0}">
      <dsp:nvSpPr>
        <dsp:cNvPr id="0" name=""/>
        <dsp:cNvSpPr/>
      </dsp:nvSpPr>
      <dsp:spPr>
        <a:xfrm>
          <a:off x="5278055" y="661292"/>
          <a:ext cx="2400179" cy="3094446"/>
        </a:xfrm>
        <a:custGeom>
          <a:avLst/>
          <a:gdLst/>
          <a:ahLst/>
          <a:cxnLst/>
          <a:rect l="0" t="0" r="0" b="0"/>
          <a:pathLst>
            <a:path>
              <a:moveTo>
                <a:pt x="0" y="0"/>
              </a:moveTo>
              <a:lnTo>
                <a:pt x="0" y="2955593"/>
              </a:lnTo>
              <a:lnTo>
                <a:pt x="2400179" y="2955593"/>
              </a:lnTo>
              <a:lnTo>
                <a:pt x="2400179" y="309444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54E6C9B-ED90-4C66-903B-CDC762F45577}">
      <dsp:nvSpPr>
        <dsp:cNvPr id="0" name=""/>
        <dsp:cNvSpPr/>
      </dsp:nvSpPr>
      <dsp:spPr>
        <a:xfrm>
          <a:off x="5278055" y="661292"/>
          <a:ext cx="800059" cy="3094446"/>
        </a:xfrm>
        <a:custGeom>
          <a:avLst/>
          <a:gdLst/>
          <a:ahLst/>
          <a:cxnLst/>
          <a:rect l="0" t="0" r="0" b="0"/>
          <a:pathLst>
            <a:path>
              <a:moveTo>
                <a:pt x="0" y="0"/>
              </a:moveTo>
              <a:lnTo>
                <a:pt x="0" y="2955593"/>
              </a:lnTo>
              <a:lnTo>
                <a:pt x="800059" y="2955593"/>
              </a:lnTo>
              <a:lnTo>
                <a:pt x="800059" y="309444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4158941F-B93D-420A-994F-8683C29E555B}">
      <dsp:nvSpPr>
        <dsp:cNvPr id="0" name=""/>
        <dsp:cNvSpPr/>
      </dsp:nvSpPr>
      <dsp:spPr>
        <a:xfrm>
          <a:off x="4477995" y="661292"/>
          <a:ext cx="800059" cy="3094446"/>
        </a:xfrm>
        <a:custGeom>
          <a:avLst/>
          <a:gdLst/>
          <a:ahLst/>
          <a:cxnLst/>
          <a:rect l="0" t="0" r="0" b="0"/>
          <a:pathLst>
            <a:path>
              <a:moveTo>
                <a:pt x="800059" y="0"/>
              </a:moveTo>
              <a:lnTo>
                <a:pt x="800059" y="2955593"/>
              </a:lnTo>
              <a:lnTo>
                <a:pt x="0" y="2955593"/>
              </a:lnTo>
              <a:lnTo>
                <a:pt x="0" y="309444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739EF17-666F-4BF8-83E4-C3C0C55A51AA}">
      <dsp:nvSpPr>
        <dsp:cNvPr id="0" name=""/>
        <dsp:cNvSpPr/>
      </dsp:nvSpPr>
      <dsp:spPr>
        <a:xfrm>
          <a:off x="2877875" y="661292"/>
          <a:ext cx="2400179" cy="3094446"/>
        </a:xfrm>
        <a:custGeom>
          <a:avLst/>
          <a:gdLst/>
          <a:ahLst/>
          <a:cxnLst/>
          <a:rect l="0" t="0" r="0" b="0"/>
          <a:pathLst>
            <a:path>
              <a:moveTo>
                <a:pt x="2400179" y="0"/>
              </a:moveTo>
              <a:lnTo>
                <a:pt x="2400179" y="2955593"/>
              </a:lnTo>
              <a:lnTo>
                <a:pt x="0" y="2955593"/>
              </a:lnTo>
              <a:lnTo>
                <a:pt x="0" y="309444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3DC4AE26-07B1-4A01-9192-FF6EAF8CDC21}">
      <dsp:nvSpPr>
        <dsp:cNvPr id="0" name=""/>
        <dsp:cNvSpPr/>
      </dsp:nvSpPr>
      <dsp:spPr>
        <a:xfrm>
          <a:off x="1277755" y="661292"/>
          <a:ext cx="4000299" cy="3094446"/>
        </a:xfrm>
        <a:custGeom>
          <a:avLst/>
          <a:gdLst/>
          <a:ahLst/>
          <a:cxnLst/>
          <a:rect l="0" t="0" r="0" b="0"/>
          <a:pathLst>
            <a:path>
              <a:moveTo>
                <a:pt x="4000299" y="0"/>
              </a:moveTo>
              <a:lnTo>
                <a:pt x="4000299" y="2955593"/>
              </a:lnTo>
              <a:lnTo>
                <a:pt x="0" y="2955593"/>
              </a:lnTo>
              <a:lnTo>
                <a:pt x="0" y="309444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8787B290-7439-4E06-91F9-78814D005CA6}">
      <dsp:nvSpPr>
        <dsp:cNvPr id="0" name=""/>
        <dsp:cNvSpPr/>
      </dsp:nvSpPr>
      <dsp:spPr>
        <a:xfrm>
          <a:off x="4616848" y="85"/>
          <a:ext cx="1322413" cy="661206"/>
        </a:xfrm>
        <a:prstGeom prst="rect">
          <a:avLst/>
        </a:prstGeom>
        <a:solidFill>
          <a:srgbClr val="A452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Vision</a:t>
          </a:r>
          <a:endParaRPr lang="en-US" sz="1400" kern="1200" dirty="0"/>
        </a:p>
      </dsp:txBody>
      <dsp:txXfrm>
        <a:off x="4616848" y="85"/>
        <a:ext cx="1322413" cy="661206"/>
      </dsp:txXfrm>
    </dsp:sp>
    <dsp:sp modelId="{512E3C15-EB8E-4C44-AE84-46AFCC6043AA}">
      <dsp:nvSpPr>
        <dsp:cNvPr id="0" name=""/>
        <dsp:cNvSpPr/>
      </dsp:nvSpPr>
      <dsp:spPr>
        <a:xfrm>
          <a:off x="616548" y="3755739"/>
          <a:ext cx="1322413" cy="661206"/>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Transportation</a:t>
          </a:r>
          <a:endParaRPr lang="en-US" sz="1400" kern="1200" dirty="0"/>
        </a:p>
      </dsp:txBody>
      <dsp:txXfrm>
        <a:off x="616548" y="3755739"/>
        <a:ext cx="1322413" cy="661206"/>
      </dsp:txXfrm>
    </dsp:sp>
    <dsp:sp modelId="{5B9711CC-1433-4934-8F34-088E931DFC55}">
      <dsp:nvSpPr>
        <dsp:cNvPr id="0" name=""/>
        <dsp:cNvSpPr/>
      </dsp:nvSpPr>
      <dsp:spPr>
        <a:xfrm>
          <a:off x="2216668" y="3755739"/>
          <a:ext cx="1322413" cy="661206"/>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Housing</a:t>
          </a:r>
          <a:endParaRPr lang="en-US" sz="1400" kern="1200" dirty="0"/>
        </a:p>
      </dsp:txBody>
      <dsp:txXfrm>
        <a:off x="2216668" y="3755739"/>
        <a:ext cx="1322413" cy="661206"/>
      </dsp:txXfrm>
    </dsp:sp>
    <dsp:sp modelId="{6DE00271-C74C-43CE-990D-A8A75D4A6C25}">
      <dsp:nvSpPr>
        <dsp:cNvPr id="0" name=""/>
        <dsp:cNvSpPr/>
      </dsp:nvSpPr>
      <dsp:spPr>
        <a:xfrm>
          <a:off x="3816788" y="3755739"/>
          <a:ext cx="1322413" cy="661206"/>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Parks</a:t>
          </a:r>
          <a:endParaRPr lang="en-US" sz="1400" kern="1200" dirty="0"/>
        </a:p>
      </dsp:txBody>
      <dsp:txXfrm>
        <a:off x="3816788" y="3755739"/>
        <a:ext cx="1322413" cy="661206"/>
      </dsp:txXfrm>
    </dsp:sp>
    <dsp:sp modelId="{8B9318CC-D9A7-440E-B7E8-A9999566D107}">
      <dsp:nvSpPr>
        <dsp:cNvPr id="0" name=""/>
        <dsp:cNvSpPr/>
      </dsp:nvSpPr>
      <dsp:spPr>
        <a:xfrm>
          <a:off x="5416908" y="3755739"/>
          <a:ext cx="1322413" cy="661206"/>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Utilities &amp; Facilities</a:t>
          </a:r>
          <a:endParaRPr lang="en-US" sz="1400" kern="1200" dirty="0"/>
        </a:p>
      </dsp:txBody>
      <dsp:txXfrm>
        <a:off x="5416908" y="3755739"/>
        <a:ext cx="1322413" cy="661206"/>
      </dsp:txXfrm>
    </dsp:sp>
    <dsp:sp modelId="{23FD0E3D-AD98-4236-8CB1-9E6572F08C6B}">
      <dsp:nvSpPr>
        <dsp:cNvPr id="0" name=""/>
        <dsp:cNvSpPr/>
      </dsp:nvSpPr>
      <dsp:spPr>
        <a:xfrm>
          <a:off x="7017028" y="3755739"/>
          <a:ext cx="1322413" cy="661206"/>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Economic Development</a:t>
          </a:r>
          <a:endParaRPr lang="en-US" sz="1400" kern="1200" dirty="0"/>
        </a:p>
      </dsp:txBody>
      <dsp:txXfrm>
        <a:off x="7017028" y="3755739"/>
        <a:ext cx="1322413" cy="661206"/>
      </dsp:txXfrm>
    </dsp:sp>
    <dsp:sp modelId="{EF6FD973-FDE3-415C-A2FB-77E66DEFA0E1}">
      <dsp:nvSpPr>
        <dsp:cNvPr id="0" name=""/>
        <dsp:cNvSpPr/>
      </dsp:nvSpPr>
      <dsp:spPr>
        <a:xfrm>
          <a:off x="8617148" y="3755739"/>
          <a:ext cx="1322413" cy="661206"/>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Hazard Mitigation</a:t>
          </a:r>
          <a:endParaRPr lang="en-US" sz="1400" kern="1200" dirty="0"/>
        </a:p>
      </dsp:txBody>
      <dsp:txXfrm>
        <a:off x="8617148" y="3755739"/>
        <a:ext cx="1322413" cy="661206"/>
      </dsp:txXfrm>
    </dsp:sp>
    <dsp:sp modelId="{7EF5008E-FC1D-4067-91A0-F4CAB90963F7}">
      <dsp:nvSpPr>
        <dsp:cNvPr id="0" name=""/>
        <dsp:cNvSpPr/>
      </dsp:nvSpPr>
      <dsp:spPr>
        <a:xfrm>
          <a:off x="3816788" y="938999"/>
          <a:ext cx="1322413" cy="661206"/>
        </a:xfrm>
        <a:prstGeom prst="rect">
          <a:avLst/>
        </a:prstGeom>
        <a:solidFill>
          <a:srgbClr val="B9AA9A"/>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Future Land Use</a:t>
          </a:r>
          <a:endParaRPr lang="en-US" sz="1400" kern="1200" dirty="0"/>
        </a:p>
      </dsp:txBody>
      <dsp:txXfrm>
        <a:off x="3816788" y="938999"/>
        <a:ext cx="1322413" cy="661206"/>
      </dsp:txXfrm>
    </dsp:sp>
    <dsp:sp modelId="{41FD54FB-A674-4D17-97F3-1798AB9E492E}">
      <dsp:nvSpPr>
        <dsp:cNvPr id="0" name=""/>
        <dsp:cNvSpPr/>
      </dsp:nvSpPr>
      <dsp:spPr>
        <a:xfrm>
          <a:off x="5416908" y="938999"/>
          <a:ext cx="1322413" cy="661206"/>
        </a:xfrm>
        <a:prstGeom prst="rect">
          <a:avLst/>
        </a:prstGeom>
        <a:solidFill>
          <a:srgbClr val="B9AA9A"/>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Health</a:t>
          </a:r>
          <a:endParaRPr lang="en-US" sz="1400" kern="1200" dirty="0"/>
        </a:p>
      </dsp:txBody>
      <dsp:txXfrm>
        <a:off x="5416908" y="938999"/>
        <a:ext cx="1322413" cy="661206"/>
      </dsp:txXfrm>
    </dsp:sp>
    <dsp:sp modelId="{2CA3F819-B852-4DC1-9F6F-9EEF34C765F6}">
      <dsp:nvSpPr>
        <dsp:cNvPr id="0" name=""/>
        <dsp:cNvSpPr/>
      </dsp:nvSpPr>
      <dsp:spPr>
        <a:xfrm>
          <a:off x="3816788" y="1877912"/>
          <a:ext cx="1322413" cy="661206"/>
        </a:xfrm>
        <a:prstGeom prst="rect">
          <a:avLst/>
        </a:prstGeom>
        <a:solidFill>
          <a:srgbClr val="B9AA9A"/>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Sustainability / Resilience</a:t>
          </a:r>
          <a:endParaRPr lang="en-US" sz="1400" kern="1200" dirty="0"/>
        </a:p>
      </dsp:txBody>
      <dsp:txXfrm>
        <a:off x="3816788" y="1877912"/>
        <a:ext cx="1322413" cy="661206"/>
      </dsp:txXfrm>
    </dsp:sp>
    <dsp:sp modelId="{ADEC90D5-F072-4533-9CE1-924A6E7514F9}">
      <dsp:nvSpPr>
        <dsp:cNvPr id="0" name=""/>
        <dsp:cNvSpPr/>
      </dsp:nvSpPr>
      <dsp:spPr>
        <a:xfrm>
          <a:off x="5416908" y="1877912"/>
          <a:ext cx="1322413" cy="661206"/>
        </a:xfrm>
        <a:prstGeom prst="rect">
          <a:avLst/>
        </a:prstGeom>
        <a:solidFill>
          <a:srgbClr val="B9AA9A"/>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Character / Art</a:t>
          </a:r>
          <a:endParaRPr lang="en-US" sz="1400" kern="1200" dirty="0"/>
        </a:p>
      </dsp:txBody>
      <dsp:txXfrm>
        <a:off x="5416908" y="1877912"/>
        <a:ext cx="1322413" cy="661206"/>
      </dsp:txXfrm>
    </dsp:sp>
    <dsp:sp modelId="{D581DC49-CFCB-499E-A5CA-8FB7EAC333AA}">
      <dsp:nvSpPr>
        <dsp:cNvPr id="0" name=""/>
        <dsp:cNvSpPr/>
      </dsp:nvSpPr>
      <dsp:spPr>
        <a:xfrm>
          <a:off x="3816788" y="2816826"/>
          <a:ext cx="1322413" cy="661206"/>
        </a:xfrm>
        <a:prstGeom prst="rect">
          <a:avLst/>
        </a:prstGeom>
        <a:solidFill>
          <a:srgbClr val="B9AA9A"/>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Equity</a:t>
          </a:r>
          <a:endParaRPr lang="en-US" sz="1400" kern="1200" dirty="0"/>
        </a:p>
      </dsp:txBody>
      <dsp:txXfrm>
        <a:off x="3816788" y="2816826"/>
        <a:ext cx="1322413" cy="661206"/>
      </dsp:txXfrm>
    </dsp:sp>
    <dsp:sp modelId="{D2DE49A5-3EF5-46F0-AC83-143AC07A02F4}">
      <dsp:nvSpPr>
        <dsp:cNvPr id="0" name=""/>
        <dsp:cNvSpPr/>
      </dsp:nvSpPr>
      <dsp:spPr>
        <a:xfrm>
          <a:off x="5416908" y="2816826"/>
          <a:ext cx="1322413" cy="661206"/>
        </a:xfrm>
        <a:prstGeom prst="rect">
          <a:avLst/>
        </a:prstGeom>
        <a:solidFill>
          <a:srgbClr val="B9AA9A"/>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Collaboration</a:t>
          </a:r>
          <a:endParaRPr lang="en-US" sz="1400" kern="1200" dirty="0"/>
        </a:p>
      </dsp:txBody>
      <dsp:txXfrm>
        <a:off x="5416908" y="2816826"/>
        <a:ext cx="1322413" cy="661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88862-EB8C-4B7B-BC85-F43CA74AB149}">
      <dsp:nvSpPr>
        <dsp:cNvPr id="0" name=""/>
        <dsp:cNvSpPr/>
      </dsp:nvSpPr>
      <dsp:spPr>
        <a:xfrm>
          <a:off x="38927" y="79263"/>
          <a:ext cx="1753691" cy="876845"/>
        </a:xfrm>
        <a:prstGeom prst="rect">
          <a:avLst/>
        </a:prstGeom>
        <a:solidFill>
          <a:schemeClr val="bg1"/>
        </a:solidFill>
        <a:ln w="25400" cap="flat" cmpd="sng" algn="ctr">
          <a:solidFill>
            <a:srgbClr val="A4522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solidFill>
                <a:srgbClr val="A4522E"/>
              </a:solidFill>
            </a:rPr>
            <a:t>Downtown</a:t>
          </a:r>
          <a:endParaRPr lang="en-US" sz="1800" kern="1200" dirty="0">
            <a:solidFill>
              <a:srgbClr val="A4522E"/>
            </a:solidFill>
          </a:endParaRPr>
        </a:p>
      </dsp:txBody>
      <dsp:txXfrm>
        <a:off x="38927" y="79263"/>
        <a:ext cx="1753691" cy="876845"/>
      </dsp:txXfrm>
    </dsp:sp>
    <dsp:sp modelId="{21557484-40BD-428C-BBDC-B246BFBE1255}">
      <dsp:nvSpPr>
        <dsp:cNvPr id="0" name=""/>
        <dsp:cNvSpPr/>
      </dsp:nvSpPr>
      <dsp:spPr>
        <a:xfrm>
          <a:off x="2134886" y="74045"/>
          <a:ext cx="1753691" cy="876845"/>
        </a:xfrm>
        <a:prstGeom prst="rect">
          <a:avLst/>
        </a:prstGeom>
        <a:solidFill>
          <a:schemeClr val="bg1"/>
        </a:solidFill>
        <a:ln w="25400" cap="flat" cmpd="sng" algn="ctr">
          <a:solidFill>
            <a:srgbClr val="A4522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solidFill>
                <a:srgbClr val="A4522E"/>
              </a:solidFill>
            </a:rPr>
            <a:t>Neighborhoods</a:t>
          </a:r>
          <a:endParaRPr lang="en-US" sz="1800" kern="1200" dirty="0">
            <a:solidFill>
              <a:srgbClr val="A4522E"/>
            </a:solidFill>
          </a:endParaRPr>
        </a:p>
      </dsp:txBody>
      <dsp:txXfrm>
        <a:off x="2134886" y="74045"/>
        <a:ext cx="1753691" cy="876845"/>
      </dsp:txXfrm>
    </dsp:sp>
    <dsp:sp modelId="{C2FF7D68-A3FC-420F-AEEC-E26EAC6ADACC}">
      <dsp:nvSpPr>
        <dsp:cNvPr id="0" name=""/>
        <dsp:cNvSpPr/>
      </dsp:nvSpPr>
      <dsp:spPr>
        <a:xfrm>
          <a:off x="4248137" y="65075"/>
          <a:ext cx="1753691" cy="876845"/>
        </a:xfrm>
        <a:prstGeom prst="rect">
          <a:avLst/>
        </a:prstGeom>
        <a:solidFill>
          <a:schemeClr val="bg1"/>
        </a:solidFill>
        <a:ln w="25400" cap="flat" cmpd="sng" algn="ctr">
          <a:solidFill>
            <a:srgbClr val="A4522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solidFill>
                <a:srgbClr val="A4522E"/>
              </a:solidFill>
            </a:rPr>
            <a:t>Highway Corridors</a:t>
          </a:r>
          <a:endParaRPr lang="en-US" sz="1800" kern="1200" dirty="0">
            <a:solidFill>
              <a:srgbClr val="A4522E"/>
            </a:solidFill>
          </a:endParaRPr>
        </a:p>
      </dsp:txBody>
      <dsp:txXfrm>
        <a:off x="4248137" y="65075"/>
        <a:ext cx="1753691" cy="876845"/>
      </dsp:txXfrm>
    </dsp:sp>
    <dsp:sp modelId="{11142DF9-BCCC-4291-A506-34A5D694F218}">
      <dsp:nvSpPr>
        <dsp:cNvPr id="0" name=""/>
        <dsp:cNvSpPr/>
      </dsp:nvSpPr>
      <dsp:spPr>
        <a:xfrm>
          <a:off x="6370104" y="65075"/>
          <a:ext cx="1753691" cy="876845"/>
        </a:xfrm>
        <a:prstGeom prst="rect">
          <a:avLst/>
        </a:prstGeom>
        <a:solidFill>
          <a:schemeClr val="bg1"/>
        </a:solidFill>
        <a:ln w="25400" cap="flat" cmpd="sng" algn="ctr">
          <a:solidFill>
            <a:srgbClr val="A4522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solidFill>
                <a:srgbClr val="A4522E"/>
              </a:solidFill>
            </a:rPr>
            <a:t>Specific Districts</a:t>
          </a:r>
          <a:endParaRPr lang="en-US" sz="1800" kern="1200" dirty="0">
            <a:solidFill>
              <a:srgbClr val="A4522E"/>
            </a:solidFill>
          </a:endParaRPr>
        </a:p>
      </dsp:txBody>
      <dsp:txXfrm>
        <a:off x="6370104" y="65075"/>
        <a:ext cx="1753691" cy="87684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78E9B-D988-45D2-A8F1-CA9378F933FA}" type="datetimeFigureOut">
              <a:rPr lang="en-US" smtClean="0"/>
              <a:t>10/12/2020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ABEBB-1973-44BC-A8B2-4D5AFCEB343B}" type="slidenum">
              <a:rPr lang="en-US" smtClean="0"/>
              <a:t>‹#›</a:t>
            </a:fld>
            <a:endParaRPr lang="en-US"/>
          </a:p>
        </p:txBody>
      </p:sp>
    </p:spTree>
    <p:extLst>
      <p:ext uri="{BB962C8B-B14F-4D97-AF65-F5344CB8AC3E}">
        <p14:creationId xmlns:p14="http://schemas.microsoft.com/office/powerpoint/2010/main" val="3218160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Mindy – </a:t>
            </a:r>
          </a:p>
          <a:p>
            <a:endParaRPr lang="en-US" dirty="0" smtClean="0"/>
          </a:p>
        </p:txBody>
      </p:sp>
      <p:sp>
        <p:nvSpPr>
          <p:cNvPr id="4" name="Slide Number Placeholder 3"/>
          <p:cNvSpPr>
            <a:spLocks noGrp="1"/>
          </p:cNvSpPr>
          <p:nvPr>
            <p:ph type="sldNum" sz="quarter" idx="10"/>
          </p:nvPr>
        </p:nvSpPr>
        <p:spPr/>
        <p:txBody>
          <a:bodyPr/>
          <a:lstStyle/>
          <a:p>
            <a:fld id="{FEEABEBB-1973-44BC-A8B2-4D5AFCEB343B}" type="slidenum">
              <a:rPr lang="en-US" smtClean="0"/>
              <a:t>1</a:t>
            </a:fld>
            <a:endParaRPr lang="en-US"/>
          </a:p>
        </p:txBody>
      </p:sp>
    </p:spTree>
    <p:extLst>
      <p:ext uri="{BB962C8B-B14F-4D97-AF65-F5344CB8AC3E}">
        <p14:creationId xmlns:p14="http://schemas.microsoft.com/office/powerpoint/2010/main" val="2243770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Mindy – It</a:t>
            </a:r>
            <a:r>
              <a:rPr lang="en-US" baseline="0" dirty="0" smtClean="0"/>
              <a:t> was reassuring to see that these plans were NOT just sitting on the shelf.  They are being used.  However, some staff were finding it hard to make time for it.</a:t>
            </a:r>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10</a:t>
            </a:fld>
            <a:endParaRPr lang="en-US"/>
          </a:p>
        </p:txBody>
      </p:sp>
    </p:spTree>
    <p:extLst>
      <p:ext uri="{BB962C8B-B14F-4D97-AF65-F5344CB8AC3E}">
        <p14:creationId xmlns:p14="http://schemas.microsoft.com/office/powerpoint/2010/main" val="3829525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Mindy</a:t>
            </a:r>
            <a:r>
              <a:rPr lang="en-US" baseline="0" dirty="0" smtClean="0"/>
              <a:t> – It was also reassuring to see that other departments were using the plan.  There were a couple of comments that indicated there were some issues with involvement from other departments.</a:t>
            </a:r>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11</a:t>
            </a:fld>
            <a:endParaRPr lang="en-US"/>
          </a:p>
        </p:txBody>
      </p:sp>
    </p:spTree>
    <p:extLst>
      <p:ext uri="{BB962C8B-B14F-4D97-AF65-F5344CB8AC3E}">
        <p14:creationId xmlns:p14="http://schemas.microsoft.com/office/powerpoint/2010/main" val="3018889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Mindy -</a:t>
            </a:r>
            <a:r>
              <a:rPr lang="en-US" baseline="0" dirty="0" smtClean="0"/>
              <a:t> </a:t>
            </a:r>
            <a:r>
              <a:rPr lang="en-US" dirty="0" smtClean="0"/>
              <a:t>On</a:t>
            </a:r>
            <a:r>
              <a:rPr lang="en-US" baseline="0" dirty="0" smtClean="0"/>
              <a:t> this question, respondents were asked to select the three most commonly used elements.  This is the total number of times that each item was selected.</a:t>
            </a:r>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12</a:t>
            </a:fld>
            <a:endParaRPr lang="en-US"/>
          </a:p>
        </p:txBody>
      </p:sp>
    </p:spTree>
    <p:extLst>
      <p:ext uri="{BB962C8B-B14F-4D97-AF65-F5344CB8AC3E}">
        <p14:creationId xmlns:p14="http://schemas.microsoft.com/office/powerpoint/2010/main" val="2198363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Jared</a:t>
            </a:r>
            <a:r>
              <a:rPr lang="en-US" baseline="0" dirty="0" smtClean="0"/>
              <a:t> – </a:t>
            </a:r>
          </a:p>
          <a:p>
            <a:endParaRPr lang="en-US" baseline="0" dirty="0" smtClean="0"/>
          </a:p>
        </p:txBody>
      </p:sp>
      <p:sp>
        <p:nvSpPr>
          <p:cNvPr id="4" name="Slide Number Placeholder 3"/>
          <p:cNvSpPr>
            <a:spLocks noGrp="1"/>
          </p:cNvSpPr>
          <p:nvPr>
            <p:ph type="sldNum" sz="quarter" idx="10"/>
          </p:nvPr>
        </p:nvSpPr>
        <p:spPr/>
        <p:txBody>
          <a:bodyPr/>
          <a:lstStyle/>
          <a:p>
            <a:fld id="{FEEABEBB-1973-44BC-A8B2-4D5AFCEB343B}" type="slidenum">
              <a:rPr lang="en-US" smtClean="0"/>
              <a:t>13</a:t>
            </a:fld>
            <a:endParaRPr lang="en-US"/>
          </a:p>
        </p:txBody>
      </p:sp>
    </p:spTree>
    <p:extLst>
      <p:ext uri="{BB962C8B-B14F-4D97-AF65-F5344CB8AC3E}">
        <p14:creationId xmlns:p14="http://schemas.microsoft.com/office/powerpoint/2010/main" val="1565705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Jared –   Before we attempt to tackle those questions, let’s do a quick refresher on what is required by Code.</a:t>
            </a:r>
          </a:p>
          <a:p>
            <a:endParaRPr lang="en-US" dirty="0" smtClean="0"/>
          </a:p>
          <a:p>
            <a:r>
              <a:rPr lang="en-US" dirty="0" smtClean="0"/>
              <a:t>About 10 years ago</a:t>
            </a:r>
            <a:r>
              <a:rPr lang="en-US" baseline="0" dirty="0" smtClean="0"/>
              <a:t>, Iowa Planners worked hard to get these smart planning principles put in place and codified by the State.</a:t>
            </a:r>
            <a:endParaRPr lang="en-US" dirty="0" smtClean="0"/>
          </a:p>
          <a:p>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14</a:t>
            </a:fld>
            <a:endParaRPr lang="en-US"/>
          </a:p>
        </p:txBody>
      </p:sp>
    </p:spTree>
    <p:extLst>
      <p:ext uri="{BB962C8B-B14F-4D97-AF65-F5344CB8AC3E}">
        <p14:creationId xmlns:p14="http://schemas.microsoft.com/office/powerpoint/2010/main" val="4286752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Jared – </a:t>
            </a:r>
          </a:p>
          <a:p>
            <a:endParaRPr lang="en-US" dirty="0" smtClean="0"/>
          </a:p>
          <a:p>
            <a:r>
              <a:rPr lang="en-US" dirty="0" smtClean="0"/>
              <a:t>Iowa communities shall consider those smart</a:t>
            </a:r>
            <a:r>
              <a:rPr lang="en-US" baseline="0" dirty="0" smtClean="0"/>
              <a:t> planning principles when creating their comp plans.  They do not have to address all of them in the plan.  We really only need to have a land use component so that we an also have a zoning ordinance, which must be ibn accordance with the future land use.</a:t>
            </a:r>
            <a:endParaRPr lang="en-US" dirty="0" smtClean="0"/>
          </a:p>
          <a:p>
            <a:endParaRPr lang="en-US" dirty="0" smtClean="0"/>
          </a:p>
          <a:p>
            <a:r>
              <a:rPr lang="en-US" dirty="0" smtClean="0"/>
              <a:t>Minnesota shall consider, but not require…</a:t>
            </a:r>
          </a:p>
          <a:p>
            <a:endParaRPr lang="en-US" dirty="0" smtClean="0"/>
          </a:p>
          <a:p>
            <a:r>
              <a:rPr lang="en-US" dirty="0" smtClean="0"/>
              <a:t>Wisconsin shall</a:t>
            </a:r>
            <a:r>
              <a:rPr lang="en-US" baseline="0" dirty="0" smtClean="0"/>
              <a:t> contain…</a:t>
            </a:r>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15</a:t>
            </a:fld>
            <a:endParaRPr lang="en-US"/>
          </a:p>
        </p:txBody>
      </p:sp>
    </p:spTree>
    <p:extLst>
      <p:ext uri="{BB962C8B-B14F-4D97-AF65-F5344CB8AC3E}">
        <p14:creationId xmlns:p14="http://schemas.microsoft.com/office/powerpoint/2010/main" val="3353440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Charlie – </a:t>
            </a:r>
          </a:p>
          <a:p>
            <a:endParaRPr lang="en-US" dirty="0" smtClean="0"/>
          </a:p>
          <a:p>
            <a:r>
              <a:rPr lang="en-US" dirty="0" smtClean="0"/>
              <a:t>This</a:t>
            </a:r>
            <a:r>
              <a:rPr lang="en-US" baseline="0" dirty="0" smtClean="0"/>
              <a:t> brings us to the big picture question of what is the purpose of the comp plan in the first place? </a:t>
            </a:r>
          </a:p>
          <a:p>
            <a:endParaRPr lang="en-US" dirty="0" smtClean="0"/>
          </a:p>
          <a:p>
            <a:r>
              <a:rPr lang="en-US" dirty="0" smtClean="0"/>
              <a:t>On this question, respondents</a:t>
            </a:r>
            <a:r>
              <a:rPr lang="en-US" baseline="0" dirty="0" smtClean="0"/>
              <a:t> were given 100 stars to distribute amongst the different categories noted above based upon what they though was the most important purpose of the comp plan.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16</a:t>
            </a:fld>
            <a:endParaRPr lang="en-US"/>
          </a:p>
        </p:txBody>
      </p:sp>
    </p:spTree>
    <p:extLst>
      <p:ext uri="{BB962C8B-B14F-4D97-AF65-F5344CB8AC3E}">
        <p14:creationId xmlns:p14="http://schemas.microsoft.com/office/powerpoint/2010/main" val="3937936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Charlie (each comment comes in on a click) – Here are a few more comments from</a:t>
            </a:r>
            <a:r>
              <a:rPr lang="en-US" baseline="0" dirty="0" smtClean="0"/>
              <a:t> survey respondents that address the structure of the comp plan:</a:t>
            </a:r>
          </a:p>
          <a:p>
            <a:endParaRPr lang="en-US" baseline="0" dirty="0" smtClean="0"/>
          </a:p>
          <a:p>
            <a:pPr marL="228600" indent="-228600">
              <a:buAutoNum type="arabicParenR"/>
            </a:pPr>
            <a:r>
              <a:rPr lang="en-US" baseline="0" dirty="0" smtClean="0"/>
              <a:t>The first comment notes that the community can decide for itself what role the comp plan should take.  And they also note that strategic, shorter term planning, needs to be done as well.</a:t>
            </a:r>
          </a:p>
          <a:p>
            <a:pPr marL="228600" indent="-228600">
              <a:buAutoNum type="arabicParenR"/>
            </a:pPr>
            <a:r>
              <a:rPr lang="en-US" baseline="0" dirty="0" smtClean="0"/>
              <a:t>The second comment notes that having both the comp plan and strategic plans is one of the issues with planning overall… it can be confusing…</a:t>
            </a:r>
          </a:p>
          <a:p>
            <a:pPr marL="228600" indent="-228600">
              <a:buAutoNum type="arabicParenR"/>
            </a:pPr>
            <a:r>
              <a:rPr lang="en-US" baseline="0" dirty="0" smtClean="0"/>
              <a:t>The third comment notes that often comp plans fail to show how to move forward, and when they do have a implementation section, it can still be confusing on how to manage the recommended changes.</a:t>
            </a:r>
          </a:p>
          <a:p>
            <a:pPr marL="228600" indent="-228600">
              <a:buAutoNum type="arabicParenR"/>
            </a:pPr>
            <a:r>
              <a:rPr lang="en-US" baseline="0" dirty="0" smtClean="0"/>
              <a:t>The fourth comment notes that shorter term planning, and possibly plans that are smaller-scale in terms of geographic area, would be easier to implement.  (This sounds more like strategic planning.)</a:t>
            </a:r>
          </a:p>
          <a:p>
            <a:pPr marL="228600" indent="-228600">
              <a:buAutoNum type="arabicParenR"/>
            </a:pPr>
            <a:r>
              <a:rPr lang="en-US" baseline="0" dirty="0" smtClean="0"/>
              <a:t>And finally, someone noted that….hey, don’t forget that the “P” in “planning” stands for “politics.” The plan may be more informed by politics than by the public or even the expertise of planners or other professions.</a:t>
            </a:r>
          </a:p>
          <a:p>
            <a:pPr marL="0" indent="0">
              <a:buNone/>
            </a:pPr>
            <a:endParaRPr lang="en-US" baseline="0" dirty="0" smtClean="0"/>
          </a:p>
          <a:p>
            <a:pPr marL="0" indent="0">
              <a:buNone/>
            </a:pPr>
            <a:r>
              <a:rPr lang="en-US" b="1" baseline="0" dirty="0" smtClean="0"/>
              <a:t>Maybe this is where Lorin could make her point about things that get implemented are really those things that have a passionate leader pushing them forward.  That can be an elected official or staff, but also can be a member of the public.</a:t>
            </a:r>
            <a:endParaRPr lang="en-US" b="1" dirty="0"/>
          </a:p>
        </p:txBody>
      </p:sp>
      <p:sp>
        <p:nvSpPr>
          <p:cNvPr id="4" name="Slide Number Placeholder 3"/>
          <p:cNvSpPr>
            <a:spLocks noGrp="1"/>
          </p:cNvSpPr>
          <p:nvPr>
            <p:ph type="sldNum" sz="quarter" idx="10"/>
          </p:nvPr>
        </p:nvSpPr>
        <p:spPr/>
        <p:txBody>
          <a:bodyPr/>
          <a:lstStyle/>
          <a:p>
            <a:fld id="{FEEABEBB-1973-44BC-A8B2-4D5AFCEB343B}" type="slidenum">
              <a:rPr lang="en-US" smtClean="0"/>
              <a:t>17</a:t>
            </a:fld>
            <a:endParaRPr lang="en-US"/>
          </a:p>
        </p:txBody>
      </p:sp>
    </p:spTree>
    <p:extLst>
      <p:ext uri="{BB962C8B-B14F-4D97-AF65-F5344CB8AC3E}">
        <p14:creationId xmlns:p14="http://schemas.microsoft.com/office/powerpoint/2010/main" val="2500734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Charlie</a:t>
            </a:r>
            <a:r>
              <a:rPr lang="en-US" baseline="0" dirty="0" smtClean="0"/>
              <a:t>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18</a:t>
            </a:fld>
            <a:endParaRPr lang="en-US"/>
          </a:p>
        </p:txBody>
      </p:sp>
    </p:spTree>
    <p:extLst>
      <p:ext uri="{BB962C8B-B14F-4D97-AF65-F5344CB8AC3E}">
        <p14:creationId xmlns:p14="http://schemas.microsoft.com/office/powerpoint/2010/main" val="2464111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Mindy </a:t>
            </a:r>
            <a:r>
              <a:rPr lang="en-US" baseline="0" dirty="0" smtClean="0"/>
              <a:t> - I started to think about my experiences and the comments from the survey and wanted to explore a couple of other formats for comp plans.</a:t>
            </a:r>
          </a:p>
          <a:p>
            <a:endParaRPr lang="en-US" baseline="0" dirty="0" smtClean="0"/>
          </a:p>
          <a:p>
            <a:r>
              <a:rPr lang="en-US" dirty="0" smtClean="0"/>
              <a:t>Who is</a:t>
            </a:r>
            <a:r>
              <a:rPr lang="en-US" baseline="0" dirty="0" smtClean="0"/>
              <a:t> doing this already?</a:t>
            </a:r>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19</a:t>
            </a:fld>
            <a:endParaRPr lang="en-US"/>
          </a:p>
        </p:txBody>
      </p:sp>
    </p:spTree>
    <p:extLst>
      <p:ext uri="{BB962C8B-B14F-4D97-AF65-F5344CB8AC3E}">
        <p14:creationId xmlns:p14="http://schemas.microsoft.com/office/powerpoint/2010/main" val="4054370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Mindy – </a:t>
            </a:r>
          </a:p>
          <a:p>
            <a:endParaRPr lang="en-US" dirty="0" smtClean="0"/>
          </a:p>
          <a:p>
            <a:r>
              <a:rPr lang="en-US" dirty="0" smtClean="0"/>
              <a:t>Today</a:t>
            </a:r>
            <a:r>
              <a:rPr lang="en-US" baseline="0" dirty="0" smtClean="0"/>
              <a:t> we’re going to talk about some of the issues that we've encountered with planning and then take a step back to see if we should approach planning in a different way to mitigate some of those issues. </a:t>
            </a:r>
          </a:p>
          <a:p>
            <a:r>
              <a:rPr lang="en-US" baseline="0" dirty="0" smtClean="0"/>
              <a:t>We don’t have a solution, but hope to open the door for further discussion and if there are any students in the audience today, maybe there’s an idea here that you can pick up on for further research.  WE do want to have a discussion at the end, so please think of your comments and go ahead and type them in the chat.</a:t>
            </a:r>
            <a:endParaRPr lang="en-US" dirty="0" smtClean="0"/>
          </a:p>
        </p:txBody>
      </p:sp>
      <p:sp>
        <p:nvSpPr>
          <p:cNvPr id="4" name="Slide Number Placeholder 3"/>
          <p:cNvSpPr>
            <a:spLocks noGrp="1"/>
          </p:cNvSpPr>
          <p:nvPr>
            <p:ph type="sldNum" sz="quarter" idx="10"/>
          </p:nvPr>
        </p:nvSpPr>
        <p:spPr/>
        <p:txBody>
          <a:bodyPr/>
          <a:lstStyle/>
          <a:p>
            <a:fld id="{FEEABEBB-1973-44BC-A8B2-4D5AFCEB343B}" type="slidenum">
              <a:rPr lang="en-US" smtClean="0"/>
              <a:t>2</a:t>
            </a:fld>
            <a:endParaRPr lang="en-US"/>
          </a:p>
        </p:txBody>
      </p:sp>
    </p:spTree>
    <p:extLst>
      <p:ext uri="{BB962C8B-B14F-4D97-AF65-F5344CB8AC3E}">
        <p14:creationId xmlns:p14="http://schemas.microsoft.com/office/powerpoint/2010/main" val="4197112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solidFill>
                  <a:schemeClr val="bg1"/>
                </a:solidFill>
              </a:rPr>
              <a:t>Mindy – </a:t>
            </a:r>
          </a:p>
          <a:p>
            <a:pPr lvl="0"/>
            <a:r>
              <a:rPr lang="en-US" dirty="0" smtClean="0">
                <a:solidFill>
                  <a:schemeClr val="bg1"/>
                </a:solidFill>
              </a:rPr>
              <a:t>Two ideas consistent between</a:t>
            </a:r>
            <a:r>
              <a:rPr lang="en-US" baseline="0" dirty="0" smtClean="0">
                <a:solidFill>
                  <a:schemeClr val="bg1"/>
                </a:solidFill>
              </a:rPr>
              <a:t> these two models are:</a:t>
            </a:r>
            <a:r>
              <a:rPr lang="en-US" dirty="0" smtClean="0">
                <a:solidFill>
                  <a:schemeClr val="bg1"/>
                </a:solidFill>
              </a:rPr>
              <a:t> </a:t>
            </a:r>
          </a:p>
          <a:p>
            <a:pPr lvl="1"/>
            <a:r>
              <a:rPr lang="en-US" dirty="0" smtClean="0">
                <a:solidFill>
                  <a:schemeClr val="bg1"/>
                </a:solidFill>
              </a:rPr>
              <a:t>1) keep vision long range</a:t>
            </a:r>
          </a:p>
          <a:p>
            <a:pPr lvl="1"/>
            <a:r>
              <a:rPr lang="en-US" dirty="0" smtClean="0">
                <a:solidFill>
                  <a:schemeClr val="bg1"/>
                </a:solidFill>
              </a:rPr>
              <a:t>2) allow implementation to be shorter range and specific to either a topic or a geographic area</a:t>
            </a:r>
          </a:p>
        </p:txBody>
      </p:sp>
      <p:sp>
        <p:nvSpPr>
          <p:cNvPr id="4" name="Slide Number Placeholder 3"/>
          <p:cNvSpPr>
            <a:spLocks noGrp="1"/>
          </p:cNvSpPr>
          <p:nvPr>
            <p:ph type="sldNum" sz="quarter" idx="10"/>
          </p:nvPr>
        </p:nvSpPr>
        <p:spPr/>
        <p:txBody>
          <a:bodyPr/>
          <a:lstStyle/>
          <a:p>
            <a:fld id="{FEEABEBB-1973-44BC-A8B2-4D5AFCEB343B}" type="slidenum">
              <a:rPr lang="en-US" smtClean="0"/>
              <a:t>20</a:t>
            </a:fld>
            <a:endParaRPr lang="en-US"/>
          </a:p>
        </p:txBody>
      </p:sp>
    </p:spTree>
    <p:extLst>
      <p:ext uri="{BB962C8B-B14F-4D97-AF65-F5344CB8AC3E}">
        <p14:creationId xmlns:p14="http://schemas.microsoft.com/office/powerpoint/2010/main" val="1682064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r>
              <a:rPr lang="en-US" baseline="0" dirty="0" smtClean="0"/>
              <a:t>Additional questions if needed:</a:t>
            </a:r>
          </a:p>
          <a:p>
            <a:endParaRPr lang="en-US" baseline="0" dirty="0" smtClean="0"/>
          </a:p>
          <a:p>
            <a:r>
              <a:rPr lang="en-US" baseline="0" dirty="0" smtClean="0"/>
              <a:t>Have you experienced push back from communities who think that something you’re trying to address in the comp plan is not the role of government?</a:t>
            </a:r>
          </a:p>
          <a:p>
            <a:endParaRPr lang="en-US" baseline="0" dirty="0" smtClean="0"/>
          </a:p>
          <a:p>
            <a:pPr lvl="0"/>
            <a:r>
              <a:rPr lang="en-US" dirty="0" smtClean="0">
                <a:solidFill>
                  <a:schemeClr val="bg1"/>
                </a:solidFill>
              </a:rPr>
              <a:t>How should we address intergovernmental collaboration?  One survey comment noted that the county’s plan and the</a:t>
            </a:r>
            <a:r>
              <a:rPr lang="en-US" baseline="0" dirty="0" smtClean="0">
                <a:solidFill>
                  <a:schemeClr val="bg1"/>
                </a:solidFill>
              </a:rPr>
              <a:t> plans of the cities within the county did not always align.</a:t>
            </a:r>
          </a:p>
          <a:p>
            <a:pPr lvl="0"/>
            <a:endParaRPr lang="en-US" dirty="0" smtClean="0">
              <a:solidFill>
                <a:schemeClr val="bg1"/>
              </a:solidFill>
            </a:endParaRPr>
          </a:p>
          <a:p>
            <a:pPr lvl="0"/>
            <a:r>
              <a:rPr lang="en-US" dirty="0" smtClean="0">
                <a:solidFill>
                  <a:schemeClr val="bg1"/>
                </a:solidFill>
              </a:rPr>
              <a:t>How should we address goals and objectives related to entities outside the local government’s immediate control (e.g. schools, utilities, etc.)? </a:t>
            </a:r>
          </a:p>
          <a:p>
            <a:endParaRPr lang="en-US" dirty="0" smtClean="0">
              <a:solidFill>
                <a:schemeClr val="bg1"/>
              </a:solidFill>
            </a:endParaRPr>
          </a:p>
          <a:p>
            <a:r>
              <a:rPr lang="en-US" dirty="0" smtClean="0">
                <a:solidFill>
                  <a:schemeClr val="bg1"/>
                </a:solidFill>
              </a:rPr>
              <a:t>How do you see Covid-19 impacting future planning efforts?</a:t>
            </a:r>
            <a:endParaRPr lang="en-US" dirty="0" smtClean="0"/>
          </a:p>
          <a:p>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21</a:t>
            </a:fld>
            <a:endParaRPr lang="en-US"/>
          </a:p>
        </p:txBody>
      </p:sp>
    </p:spTree>
    <p:extLst>
      <p:ext uri="{BB962C8B-B14F-4D97-AF65-F5344CB8AC3E}">
        <p14:creationId xmlns:p14="http://schemas.microsoft.com/office/powerpoint/2010/main" val="3035883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Jared – </a:t>
            </a:r>
          </a:p>
          <a:p>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23</a:t>
            </a:fld>
            <a:endParaRPr lang="en-US"/>
          </a:p>
        </p:txBody>
      </p:sp>
    </p:spTree>
    <p:extLst>
      <p:ext uri="{BB962C8B-B14F-4D97-AF65-F5344CB8AC3E}">
        <p14:creationId xmlns:p14="http://schemas.microsoft.com/office/powerpoint/2010/main" val="2729873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lphaLcPeriod"/>
            </a:pPr>
            <a:r>
              <a:rPr lang="en-US" dirty="0" smtClean="0">
                <a:solidFill>
                  <a:schemeClr val="bg1"/>
                </a:solidFill>
              </a:rPr>
              <a:t>Information relating to public participation during the creation of the comprehensive plan....</a:t>
            </a:r>
          </a:p>
          <a:p>
            <a:pPr marL="514350" indent="-514350">
              <a:buFont typeface="+mj-lt"/>
              <a:buAutoNum type="alphaLcPeriod"/>
            </a:pPr>
            <a:r>
              <a:rPr lang="en-US" dirty="0" smtClean="0">
                <a:solidFill>
                  <a:schemeClr val="bg1"/>
                </a:solidFill>
              </a:rPr>
              <a:t>Information relating to the primary characteristics of the municipality and a description of how each of those characteristics impacts future development of the municipality...</a:t>
            </a:r>
          </a:p>
          <a:p>
            <a:pPr marL="514350" indent="-514350">
              <a:buFont typeface="+mj-lt"/>
              <a:buAutoNum type="alphaLcPeriod"/>
            </a:pPr>
            <a:r>
              <a:rPr lang="en-US" dirty="0" smtClean="0">
                <a:solidFill>
                  <a:schemeClr val="bg1"/>
                </a:solidFill>
              </a:rPr>
              <a:t>Objectives, information, and programs that identify current land uses within the municipality...</a:t>
            </a:r>
          </a:p>
          <a:p>
            <a:pPr marL="514350" indent="-514350">
              <a:buFont typeface="+mj-lt"/>
              <a:buAutoNum type="alphaLcPeriod"/>
            </a:pPr>
            <a:r>
              <a:rPr lang="en-US" dirty="0" smtClean="0">
                <a:solidFill>
                  <a:schemeClr val="bg1"/>
                </a:solidFill>
              </a:rPr>
              <a:t>Objectives, policies, and programs to further the vitality and character of established residential neighborhoods and new residential neighborhoods...</a:t>
            </a:r>
          </a:p>
          <a:p>
            <a:pPr marL="514350" indent="-514350">
              <a:buFont typeface="+mj-lt"/>
              <a:buAutoNum type="alphaLcPeriod" startAt="5"/>
            </a:pPr>
            <a:r>
              <a:rPr lang="en-US" dirty="0" smtClean="0">
                <a:solidFill>
                  <a:schemeClr val="bg1"/>
                </a:solidFill>
              </a:rPr>
              <a:t>Objectives, policies, and programs to guide future development of sanitary sewer service, storm water management, water supply, solid waste disposal, wastewater treatment technologies, recycling facilities, and telecommunications facilities...</a:t>
            </a:r>
          </a:p>
          <a:p>
            <a:pPr marL="514350" indent="-514350">
              <a:buFont typeface="+mj-lt"/>
              <a:buAutoNum type="alphaLcPeriod" startAt="5"/>
            </a:pPr>
            <a:r>
              <a:rPr lang="en-US" dirty="0" smtClean="0">
                <a:solidFill>
                  <a:schemeClr val="bg1"/>
                </a:solidFill>
              </a:rPr>
              <a:t>Objectives, policies, and programs to guide the future development of a safe, convenient, efficient, and economical transportation system...</a:t>
            </a:r>
          </a:p>
          <a:p>
            <a:pPr marL="514350" indent="-514350">
              <a:buFont typeface="+mj-lt"/>
              <a:buAutoNum type="alphaLcPeriod" startAt="5"/>
            </a:pPr>
            <a:r>
              <a:rPr lang="en-US" dirty="0" smtClean="0">
                <a:solidFill>
                  <a:schemeClr val="bg1"/>
                </a:solidFill>
              </a:rPr>
              <a:t>Objectives, policies, and programs to promote the stabilization, retention, or expansion of economic development and employment opportunities</a:t>
            </a:r>
          </a:p>
          <a:p>
            <a:pPr marL="514350" indent="-514350">
              <a:buFont typeface="+mj-lt"/>
              <a:buAutoNum type="alphaLcPeriod"/>
            </a:pP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25</a:t>
            </a:fld>
            <a:endParaRPr lang="en-US"/>
          </a:p>
        </p:txBody>
      </p:sp>
    </p:spTree>
    <p:extLst>
      <p:ext uri="{BB962C8B-B14F-4D97-AF65-F5344CB8AC3E}">
        <p14:creationId xmlns:p14="http://schemas.microsoft.com/office/powerpoint/2010/main" val="1981065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lphaLcPeriod" startAt="8"/>
            </a:pPr>
            <a:r>
              <a:rPr lang="en-US" dirty="0" smtClean="0">
                <a:solidFill>
                  <a:schemeClr val="bg1"/>
                </a:solidFill>
              </a:rPr>
              <a:t>Objectives, policies, and programs addressing preservation and protection of agricultural and natural resources...</a:t>
            </a:r>
          </a:p>
          <a:p>
            <a:pPr marL="514350" indent="-514350">
              <a:buFont typeface="+mj-lt"/>
              <a:buAutoNum type="alphaLcPeriod" startAt="8"/>
            </a:pPr>
            <a:r>
              <a:rPr lang="en-US" dirty="0" smtClean="0">
                <a:solidFill>
                  <a:schemeClr val="bg1"/>
                </a:solidFill>
              </a:rPr>
              <a:t>Objectives, policies, and programs to assist future development of educational facilities, cemeteries, health care facilities, child care facilities, law enforcement and fire protection facilities, libraries, and other governmental facilities that are necessary or desirable to meet the projected needs of the municipality...</a:t>
            </a:r>
          </a:p>
          <a:p>
            <a:pPr marL="514350" indent="-514350">
              <a:buFont typeface="+mj-lt"/>
              <a:buAutoNum type="alphaLcPeriod" startAt="8"/>
            </a:pPr>
            <a:r>
              <a:rPr lang="en-US" dirty="0" smtClean="0">
                <a:solidFill>
                  <a:schemeClr val="bg1"/>
                </a:solidFill>
              </a:rPr>
              <a:t>Objectives, policies, and programs to identify characteristics and qualities that make the municipality unique...</a:t>
            </a:r>
          </a:p>
          <a:p>
            <a:pPr marL="514350" indent="-514350">
              <a:buFont typeface="+mj-lt"/>
              <a:buAutoNum type="alphaLcPeriod" startAt="11"/>
            </a:pPr>
            <a:r>
              <a:rPr lang="en-US" dirty="0" smtClean="0">
                <a:solidFill>
                  <a:schemeClr val="bg1"/>
                </a:solidFill>
              </a:rPr>
              <a:t>Objectives, policies, and programs that identify the natural and other hazards that have the greatest likelihood of impacting the municipality or that pose a risk of catastrophic damage as such hazards relate to land use and development decisions...</a:t>
            </a:r>
          </a:p>
          <a:p>
            <a:pPr marL="514350" indent="-514350">
              <a:buFont typeface="+mj-lt"/>
              <a:buAutoNum type="alphaLcPeriod" startAt="11"/>
            </a:pPr>
            <a:r>
              <a:rPr lang="en-US" dirty="0" smtClean="0">
                <a:solidFill>
                  <a:schemeClr val="bg1"/>
                </a:solidFill>
              </a:rPr>
              <a:t>Objectives, policies, and programs for joint planning and joint decision making with other municipalities or governmental entities, including school districts and drainage districts, for siting and constructing public facilities and sharing public services...</a:t>
            </a:r>
          </a:p>
          <a:p>
            <a:pPr marL="514350" indent="-514350">
              <a:buFont typeface="+mj-lt"/>
              <a:buAutoNum type="alphaLcPeriod" startAt="11"/>
            </a:pPr>
            <a:r>
              <a:rPr lang="en-US" dirty="0" smtClean="0">
                <a:solidFill>
                  <a:schemeClr val="bg1"/>
                </a:solidFill>
              </a:rPr>
              <a:t>A compilation of programs and specific actions necessary to implement any provision of the comprehensive plan...</a:t>
            </a:r>
          </a:p>
          <a:p>
            <a:pPr marL="514350" indent="-514350">
              <a:buFont typeface="+mj-lt"/>
              <a:buAutoNum type="alphaLcPeriod" startAt="8"/>
            </a:pP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26</a:t>
            </a:fld>
            <a:endParaRPr lang="en-US"/>
          </a:p>
        </p:txBody>
      </p:sp>
    </p:spTree>
    <p:extLst>
      <p:ext uri="{BB962C8B-B14F-4D97-AF65-F5344CB8AC3E}">
        <p14:creationId xmlns:p14="http://schemas.microsoft.com/office/powerpoint/2010/main" val="2462492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lphaLcPeriod" startAt="8"/>
            </a:pPr>
            <a:r>
              <a:rPr lang="en-US" dirty="0" smtClean="0">
                <a:solidFill>
                  <a:schemeClr val="bg1"/>
                </a:solidFill>
              </a:rPr>
              <a:t>Objectives, policies, and programs addressing preservation and protection of agricultural and natural resources...</a:t>
            </a:r>
          </a:p>
          <a:p>
            <a:pPr marL="514350" indent="-514350">
              <a:buFont typeface="+mj-lt"/>
              <a:buAutoNum type="alphaLcPeriod" startAt="8"/>
            </a:pPr>
            <a:r>
              <a:rPr lang="en-US" dirty="0" smtClean="0">
                <a:solidFill>
                  <a:schemeClr val="bg1"/>
                </a:solidFill>
              </a:rPr>
              <a:t>Objectives, policies, and programs to assist future development of educational facilities, cemeteries, health care facilities, child care facilities, law enforcement and fire protection facilities, libraries, and other governmental facilities that are necessary or desirable to meet the projected needs of the municipality...</a:t>
            </a:r>
          </a:p>
          <a:p>
            <a:pPr marL="514350" indent="-514350">
              <a:buFont typeface="+mj-lt"/>
              <a:buAutoNum type="alphaLcPeriod" startAt="8"/>
            </a:pPr>
            <a:r>
              <a:rPr lang="en-US" dirty="0" smtClean="0">
                <a:solidFill>
                  <a:schemeClr val="bg1"/>
                </a:solidFill>
              </a:rPr>
              <a:t>Objectives, policies, and programs to identify characteristics and qualities that make the municipality unique...</a:t>
            </a:r>
          </a:p>
          <a:p>
            <a:pPr marL="514350" indent="-514350">
              <a:buFont typeface="+mj-lt"/>
              <a:buAutoNum type="alphaLcPeriod" startAt="11"/>
            </a:pPr>
            <a:r>
              <a:rPr lang="en-US" dirty="0" smtClean="0">
                <a:solidFill>
                  <a:schemeClr val="bg1"/>
                </a:solidFill>
              </a:rPr>
              <a:t>Objectives, policies, and programs that identify the natural and other hazards that have the greatest likelihood of impacting the municipality or that pose a risk of catastrophic damage as such hazards relate to land use and development decisions...</a:t>
            </a:r>
          </a:p>
          <a:p>
            <a:pPr marL="514350" indent="-514350">
              <a:buFont typeface="+mj-lt"/>
              <a:buAutoNum type="alphaLcPeriod" startAt="11"/>
            </a:pPr>
            <a:r>
              <a:rPr lang="en-US" dirty="0" smtClean="0">
                <a:solidFill>
                  <a:schemeClr val="bg1"/>
                </a:solidFill>
              </a:rPr>
              <a:t>Objectives, policies, and programs for joint planning and joint decision making with other municipalities or governmental entities, including school districts and drainage districts, for siting and constructing public facilities and sharing public services...</a:t>
            </a:r>
          </a:p>
          <a:p>
            <a:pPr marL="514350" indent="-514350">
              <a:buFont typeface="+mj-lt"/>
              <a:buAutoNum type="alphaLcPeriod" startAt="11"/>
            </a:pPr>
            <a:r>
              <a:rPr lang="en-US" dirty="0" smtClean="0">
                <a:solidFill>
                  <a:schemeClr val="bg1"/>
                </a:solidFill>
              </a:rPr>
              <a:t>A compilation of programs and specific actions necessary to implement any provision of the comprehensive plan...</a:t>
            </a:r>
          </a:p>
          <a:p>
            <a:pPr marL="514350" indent="-514350">
              <a:buFont typeface="+mj-lt"/>
              <a:buAutoNum type="alphaLcPeriod" startAt="8"/>
            </a:pP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27</a:t>
            </a:fld>
            <a:endParaRPr lang="en-US"/>
          </a:p>
        </p:txBody>
      </p:sp>
    </p:spTree>
    <p:extLst>
      <p:ext uri="{BB962C8B-B14F-4D97-AF65-F5344CB8AC3E}">
        <p14:creationId xmlns:p14="http://schemas.microsoft.com/office/powerpoint/2010/main" val="3653600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Mindy</a:t>
            </a:r>
          </a:p>
          <a:p>
            <a:r>
              <a:rPr lang="en-US" dirty="0" smtClean="0">
                <a:solidFill>
                  <a:schemeClr val="bg1"/>
                </a:solidFill>
              </a:rPr>
              <a:t>20 years of experience</a:t>
            </a:r>
            <a:r>
              <a:rPr lang="en-US" baseline="0" dirty="0" smtClean="0">
                <a:solidFill>
                  <a:schemeClr val="bg1"/>
                </a:solidFill>
              </a:rPr>
              <a:t> – the last 6 years at </a:t>
            </a:r>
            <a:r>
              <a:rPr lang="en-US" dirty="0" smtClean="0">
                <a:solidFill>
                  <a:schemeClr val="bg1"/>
                </a:solidFill>
              </a:rPr>
              <a:t>Snyder, worked on 4 comp plans for Iowa clients (plus strategic plan, bike plans, pedestrian plans, trail plans)</a:t>
            </a:r>
          </a:p>
          <a:p>
            <a:r>
              <a:rPr lang="en-US" dirty="0" smtClean="0">
                <a:solidFill>
                  <a:schemeClr val="bg1"/>
                </a:solidFill>
              </a:rPr>
              <a:t>Prior to that</a:t>
            </a:r>
            <a:r>
              <a:rPr lang="en-US" baseline="0" dirty="0" smtClean="0">
                <a:solidFill>
                  <a:schemeClr val="bg1"/>
                </a:solidFill>
              </a:rPr>
              <a:t> – in the public sector </a:t>
            </a:r>
            <a:endParaRPr lang="en-US" dirty="0" smtClean="0">
              <a:solidFill>
                <a:schemeClr val="bg1"/>
              </a:solidFill>
            </a:endParaRPr>
          </a:p>
          <a:p>
            <a:r>
              <a:rPr lang="en-US" dirty="0" smtClean="0">
                <a:solidFill>
                  <a:schemeClr val="bg1"/>
                </a:solidFill>
              </a:rPr>
              <a:t>In Des Moines, worked on bike master</a:t>
            </a:r>
            <a:r>
              <a:rPr lang="en-US" baseline="0" dirty="0" smtClean="0">
                <a:solidFill>
                  <a:schemeClr val="bg1"/>
                </a:solidFill>
              </a:rPr>
              <a:t> plan, park plans</a:t>
            </a:r>
            <a:endParaRPr lang="en-US" dirty="0" smtClean="0">
              <a:solidFill>
                <a:schemeClr val="bg1"/>
              </a:solidFill>
            </a:endParaRPr>
          </a:p>
          <a:p>
            <a:r>
              <a:rPr lang="en-US" dirty="0" smtClean="0">
                <a:solidFill>
                  <a:schemeClr val="bg1"/>
                </a:solidFill>
              </a:rPr>
              <a:t>In Deerfield Beach, FL, updated city’s comp plan</a:t>
            </a:r>
          </a:p>
          <a:p>
            <a:r>
              <a:rPr lang="en-US" dirty="0" smtClean="0">
                <a:solidFill>
                  <a:schemeClr val="bg1"/>
                </a:solidFill>
              </a:rPr>
              <a:t>In Peoria County, IL, worked on small town plan</a:t>
            </a:r>
          </a:p>
          <a:p>
            <a:endParaRPr lang="en-US" dirty="0" smtClean="0">
              <a:solidFill>
                <a:schemeClr val="bg1"/>
              </a:solidFill>
            </a:endParaRPr>
          </a:p>
          <a:p>
            <a:r>
              <a:rPr lang="en-US" dirty="0" smtClean="0">
                <a:solidFill>
                  <a:schemeClr val="bg1"/>
                </a:solidFill>
              </a:rPr>
              <a:t>Jared</a:t>
            </a:r>
          </a:p>
          <a:p>
            <a:pPr marL="0" indent="0">
              <a:buFont typeface="Arial" panose="020B0604020202020204" pitchFamily="34" charset="0"/>
              <a:buNone/>
            </a:pPr>
            <a:r>
              <a:rPr lang="en-US" sz="1200" dirty="0" smtClean="0">
                <a:solidFill>
                  <a:schemeClr val="bg1"/>
                </a:solidFill>
              </a:rPr>
              <a:t>At Snyder, worked on 4 comp plans for Iowa clients (bike plans, pedestrian plans, trail plans)</a:t>
            </a:r>
          </a:p>
          <a:p>
            <a:pPr marL="0" indent="0">
              <a:buFont typeface="Arial" panose="020B0604020202020204" pitchFamily="34" charset="0"/>
              <a:buNone/>
            </a:pPr>
            <a:r>
              <a:rPr lang="en-US" sz="1200" dirty="0" smtClean="0">
                <a:solidFill>
                  <a:schemeClr val="bg1"/>
                </a:solidFill>
              </a:rPr>
              <a:t>At Region XII COG, worked on 2 small town comp plans</a:t>
            </a:r>
          </a:p>
          <a:p>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3</a:t>
            </a:fld>
            <a:endParaRPr lang="en-US"/>
          </a:p>
        </p:txBody>
      </p:sp>
    </p:spTree>
    <p:extLst>
      <p:ext uri="{BB962C8B-B14F-4D97-AF65-F5344CB8AC3E}">
        <p14:creationId xmlns:p14="http://schemas.microsoft.com/office/powerpoint/2010/main" val="391461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Lorin</a:t>
            </a:r>
            <a:r>
              <a:rPr lang="en-US" sz="1200" kern="1200" baseline="0" dirty="0" smtClean="0">
                <a:solidFill>
                  <a:schemeClr val="tx1"/>
                </a:solidFill>
                <a:effectLst/>
                <a:latin typeface="+mn-lt"/>
                <a:ea typeface="+mn-ea"/>
                <a:cs typeface="+mn-cs"/>
              </a:rPr>
              <a:t> –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recent years, Comprehensive Plans have become more.... well, comprehensive. Traditional Comprehensive</a:t>
            </a:r>
            <a:r>
              <a:rPr lang="en-US" sz="1200" kern="1200" baseline="0" dirty="0" smtClean="0">
                <a:solidFill>
                  <a:schemeClr val="tx1"/>
                </a:solidFill>
                <a:effectLst/>
                <a:latin typeface="+mn-lt"/>
                <a:ea typeface="+mn-ea"/>
                <a:cs typeface="+mn-cs"/>
              </a:rPr>
              <a:t> Plans of yore included topics such as </a:t>
            </a:r>
            <a:r>
              <a:rPr lang="en-US" sz="1200" kern="1200" dirty="0" smtClean="0">
                <a:solidFill>
                  <a:schemeClr val="tx1"/>
                </a:solidFill>
                <a:effectLst/>
                <a:latin typeface="+mn-lt"/>
                <a:ea typeface="+mn-ea"/>
                <a:cs typeface="+mn-cs"/>
              </a:rPr>
              <a:t>land use, economic, housing, and transportation. Now they also include additional topics such as [click] collaboration, community character, and possibly climate change and equity issues, even art and food systems.  Planning</a:t>
            </a:r>
            <a:r>
              <a:rPr lang="en-US" sz="1200" kern="1200" baseline="0" dirty="0" smtClean="0">
                <a:solidFill>
                  <a:schemeClr val="tx1"/>
                </a:solidFill>
                <a:effectLst/>
                <a:latin typeface="+mn-lt"/>
                <a:ea typeface="+mn-ea"/>
                <a:cs typeface="+mn-cs"/>
              </a:rPr>
              <a:t> really can be used to address nearly everything that impacts a community.</a:t>
            </a:r>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4</a:t>
            </a:fld>
            <a:endParaRPr lang="en-US"/>
          </a:p>
        </p:txBody>
      </p:sp>
    </p:spTree>
    <p:extLst>
      <p:ext uri="{BB962C8B-B14F-4D97-AF65-F5344CB8AC3E}">
        <p14:creationId xmlns:p14="http://schemas.microsoft.com/office/powerpoint/2010/main" val="1958882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Lorin – </a:t>
            </a:r>
          </a:p>
          <a:p>
            <a:r>
              <a:rPr lang="en-US" dirty="0" smtClean="0"/>
              <a:t>And when we expand</a:t>
            </a:r>
            <a:r>
              <a:rPr lang="en-US" baseline="0" dirty="0" smtClean="0"/>
              <a:t> the number of topics that we cover, our engagement efforts also have to expand.</a:t>
            </a:r>
            <a:endParaRPr lang="en-US" dirty="0" smtClean="0"/>
          </a:p>
          <a:p>
            <a:r>
              <a:rPr lang="en-US" dirty="0" smtClean="0"/>
              <a:t>We</a:t>
            </a:r>
            <a:r>
              <a:rPr lang="en-US" baseline="0" dirty="0" smtClean="0"/>
              <a:t> have worked </a:t>
            </a:r>
            <a:r>
              <a:rPr lang="en-US" dirty="0" smtClean="0"/>
              <a:t>on a number comprehensive plans and has found that creating a truly COMPREHENSIVE plan requires more time and collaboration than many communities are able to fund and results in plans that are too overwhelming for busy local government staff. </a:t>
            </a:r>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5</a:t>
            </a:fld>
            <a:endParaRPr lang="en-US"/>
          </a:p>
        </p:txBody>
      </p:sp>
    </p:spTree>
    <p:extLst>
      <p:ext uri="{BB962C8B-B14F-4D97-AF65-F5344CB8AC3E}">
        <p14:creationId xmlns:p14="http://schemas.microsoft.com/office/powerpoint/2010/main" val="110241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Lorin 1</a:t>
            </a:r>
            <a:r>
              <a:rPr lang="en-US" baseline="30000" dirty="0" smtClean="0">
                <a:solidFill>
                  <a:schemeClr val="bg1"/>
                </a:solidFill>
              </a:rPr>
              <a:t>st</a:t>
            </a:r>
            <a:r>
              <a:rPr lang="en-US" dirty="0" smtClean="0">
                <a:solidFill>
                  <a:schemeClr val="bg1"/>
                </a:solidFill>
              </a:rPr>
              <a:t>…</a:t>
            </a:r>
          </a:p>
          <a:p>
            <a:endParaRPr lang="en-US" dirty="0" smtClean="0">
              <a:solidFill>
                <a:schemeClr val="bg1"/>
              </a:solidFill>
            </a:endParaRPr>
          </a:p>
          <a:p>
            <a:r>
              <a:rPr lang="en-US" dirty="0" smtClean="0">
                <a:solidFill>
                  <a:schemeClr val="bg1"/>
                </a:solidFill>
              </a:rPr>
              <a:t>Jared - </a:t>
            </a:r>
          </a:p>
          <a:p>
            <a:pPr marL="457200" indent="-457200">
              <a:buFont typeface="Arial" panose="020B0604020202020204" pitchFamily="34" charset="0"/>
              <a:buChar char="•"/>
            </a:pPr>
            <a:r>
              <a:rPr lang="en-US" sz="1200" dirty="0" smtClean="0">
                <a:solidFill>
                  <a:schemeClr val="bg1"/>
                </a:solidFill>
              </a:rPr>
              <a:t>Size of the community matters</a:t>
            </a:r>
          </a:p>
          <a:p>
            <a:pPr marL="457200" indent="-457200">
              <a:buFont typeface="Arial" panose="020B0604020202020204" pitchFamily="34" charset="0"/>
              <a:buChar char="•"/>
            </a:pPr>
            <a:r>
              <a:rPr lang="en-US" sz="1200" dirty="0" smtClean="0">
                <a:solidFill>
                  <a:schemeClr val="bg1"/>
                </a:solidFill>
              </a:rPr>
              <a:t>Accurate scope and education/Planning experience</a:t>
            </a:r>
          </a:p>
          <a:p>
            <a:pPr marL="457200" indent="-457200">
              <a:buFont typeface="Arial" panose="020B0604020202020204" pitchFamily="34" charset="0"/>
              <a:buChar char="•"/>
            </a:pPr>
            <a:r>
              <a:rPr lang="en-US" sz="1200" dirty="0" smtClean="0">
                <a:solidFill>
                  <a:schemeClr val="bg1"/>
                </a:solidFill>
              </a:rPr>
              <a:t>Evolving formats (PDF, Story Maps, Graphics, less text</a:t>
            </a:r>
          </a:p>
          <a:p>
            <a:r>
              <a:rPr lang="en-US" sz="1200" dirty="0" smtClean="0">
                <a:solidFill>
                  <a:schemeClr val="bg1"/>
                </a:solidFill>
              </a:rPr>
              <a:t>Age of the previous plan (what to keep/not keep)</a:t>
            </a:r>
            <a:r>
              <a:rPr lang="en-US" dirty="0" smtClean="0">
                <a:solidFill>
                  <a:schemeClr val="bg1"/>
                </a:solidFill>
              </a:rPr>
              <a:t> </a:t>
            </a:r>
          </a:p>
          <a:p>
            <a:endParaRPr lang="en-US" dirty="0" smtClean="0">
              <a:solidFill>
                <a:schemeClr val="bg1"/>
              </a:solidFill>
            </a:endParaRPr>
          </a:p>
          <a:p>
            <a:r>
              <a:rPr lang="en-US" dirty="0" smtClean="0">
                <a:solidFill>
                  <a:schemeClr val="bg1"/>
                </a:solidFill>
              </a:rPr>
              <a:t>Charlie - </a:t>
            </a:r>
          </a:p>
          <a:p>
            <a:endParaRPr lang="en-US" dirty="0" smtClean="0">
              <a:solidFill>
                <a:schemeClr val="bg1"/>
              </a:solidFill>
            </a:endParaRPr>
          </a:p>
          <a:p>
            <a:r>
              <a:rPr lang="en-US" dirty="0" smtClean="0">
                <a:solidFill>
                  <a:schemeClr val="bg1"/>
                </a:solidFill>
              </a:rPr>
              <a:t>Mindy</a:t>
            </a:r>
            <a:r>
              <a:rPr lang="en-US" baseline="0" dirty="0" smtClean="0">
                <a:solidFill>
                  <a:schemeClr val="bg1"/>
                </a:solidFill>
              </a:rPr>
              <a:t> – last…</a:t>
            </a:r>
            <a:endParaRPr lang="en-US" dirty="0" smtClean="0">
              <a:solidFill>
                <a:schemeClr val="bg1"/>
              </a:solidFill>
            </a:endParaRPr>
          </a:p>
          <a:p>
            <a:r>
              <a:rPr lang="en-US" dirty="0" smtClean="0">
                <a:solidFill>
                  <a:schemeClr val="bg1"/>
                </a:solidFill>
              </a:rPr>
              <a:t>Public engagement has evolved</a:t>
            </a:r>
          </a:p>
          <a:p>
            <a:pPr lvl="1"/>
            <a:r>
              <a:rPr lang="en-US" dirty="0" smtClean="0">
                <a:solidFill>
                  <a:schemeClr val="bg1"/>
                </a:solidFill>
              </a:rPr>
              <a:t>Social media – easier, but more competition</a:t>
            </a:r>
          </a:p>
          <a:p>
            <a:pPr lvl="1"/>
            <a:r>
              <a:rPr lang="en-US" dirty="0" smtClean="0">
                <a:solidFill>
                  <a:schemeClr val="bg1"/>
                </a:solidFill>
              </a:rPr>
              <a:t>Increased awareness of obstacles</a:t>
            </a:r>
          </a:p>
          <a:p>
            <a:r>
              <a:rPr lang="en-US" dirty="0" smtClean="0">
                <a:solidFill>
                  <a:schemeClr val="bg1"/>
                </a:solidFill>
              </a:rPr>
              <a:t>More graphics, less text</a:t>
            </a:r>
          </a:p>
          <a:p>
            <a:r>
              <a:rPr lang="en-US" dirty="0" smtClean="0">
                <a:solidFill>
                  <a:schemeClr val="bg1"/>
                </a:solidFill>
              </a:rPr>
              <a:t>Scope creep…</a:t>
            </a:r>
          </a:p>
          <a:p>
            <a:pPr marL="457200" indent="-457200">
              <a:buFont typeface="Arial" panose="020B0604020202020204" pitchFamily="34" charset="0"/>
              <a:buChar char="•"/>
            </a:pPr>
            <a:endParaRPr lang="en-US" sz="1200" dirty="0" smtClean="0">
              <a:solidFill>
                <a:schemeClr val="bg1"/>
              </a:solidFill>
            </a:endParaRPr>
          </a:p>
          <a:p>
            <a:pPr marL="457200" indent="-457200">
              <a:buFont typeface="Arial" panose="020B0604020202020204" pitchFamily="34" charset="0"/>
              <a:buChar char="•"/>
            </a:pPr>
            <a:r>
              <a:rPr lang="en-US" sz="1200" dirty="0" smtClean="0">
                <a:solidFill>
                  <a:schemeClr val="bg1"/>
                </a:solidFill>
              </a:rPr>
              <a:t>Public engagement expectations</a:t>
            </a:r>
          </a:p>
          <a:p>
            <a:pPr marL="457200" indent="-457200">
              <a:buFont typeface="Arial" panose="020B0604020202020204" pitchFamily="34" charset="0"/>
              <a:buChar char="•"/>
            </a:pPr>
            <a:r>
              <a:rPr lang="en-US" sz="1200" dirty="0" smtClean="0">
                <a:solidFill>
                  <a:schemeClr val="bg1"/>
                </a:solidFill>
              </a:rPr>
              <a:t>Plans to recommend plans</a:t>
            </a:r>
          </a:p>
          <a:p>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6</a:t>
            </a:fld>
            <a:endParaRPr lang="en-US"/>
          </a:p>
        </p:txBody>
      </p:sp>
    </p:spTree>
    <p:extLst>
      <p:ext uri="{BB962C8B-B14F-4D97-AF65-F5344CB8AC3E}">
        <p14:creationId xmlns:p14="http://schemas.microsoft.com/office/powerpoint/2010/main" val="356948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Mindy – Because of what we were experiencing</a:t>
            </a:r>
            <a:r>
              <a:rPr lang="en-US" baseline="0" dirty="0" smtClean="0"/>
              <a:t> with planning, we wondered if other planners were having similar issues.  We developed this quick survey to get an idea of how other planners and local government employees thought about these issues.</a:t>
            </a:r>
          </a:p>
          <a:p>
            <a:endParaRPr lang="en-US" baseline="0" dirty="0" smtClean="0"/>
          </a:p>
          <a:p>
            <a:r>
              <a:rPr lang="en-US" baseline="0" dirty="0" smtClean="0"/>
              <a:t>Summarize demographics</a:t>
            </a:r>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7</a:t>
            </a:fld>
            <a:endParaRPr lang="en-US"/>
          </a:p>
        </p:txBody>
      </p:sp>
    </p:spTree>
    <p:extLst>
      <p:ext uri="{BB962C8B-B14F-4D97-AF65-F5344CB8AC3E}">
        <p14:creationId xmlns:p14="http://schemas.microsoft.com/office/powerpoint/2010/main" val="331894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Mindy – </a:t>
            </a:r>
          </a:p>
          <a:p>
            <a:endParaRPr lang="en-US" dirty="0" smtClean="0"/>
          </a:p>
          <a:p>
            <a:r>
              <a:rPr lang="en-US" dirty="0" smtClean="0"/>
              <a:t>I tried to see if the people that</a:t>
            </a:r>
            <a:r>
              <a:rPr lang="en-US" baseline="0" dirty="0" smtClean="0"/>
              <a:t> were saying “no” had any similar demographics, such as a lot of experience or from a similar size community…. About half of them also marked that they were representing a community over 40,000 in population, but I saw no other demographic factor, such as those with more experience, that would indicate they were more likely to say no.</a:t>
            </a:r>
            <a:endParaRPr lang="en-US" dirty="0" smtClean="0"/>
          </a:p>
        </p:txBody>
      </p:sp>
      <p:sp>
        <p:nvSpPr>
          <p:cNvPr id="4" name="Slide Number Placeholder 3"/>
          <p:cNvSpPr>
            <a:spLocks noGrp="1"/>
          </p:cNvSpPr>
          <p:nvPr>
            <p:ph type="sldNum" sz="quarter" idx="10"/>
          </p:nvPr>
        </p:nvSpPr>
        <p:spPr/>
        <p:txBody>
          <a:bodyPr/>
          <a:lstStyle/>
          <a:p>
            <a:fld id="{FEEABEBB-1973-44BC-A8B2-4D5AFCEB343B}" type="slidenum">
              <a:rPr lang="en-US" smtClean="0"/>
              <a:t>8</a:t>
            </a:fld>
            <a:endParaRPr lang="en-US"/>
          </a:p>
        </p:txBody>
      </p:sp>
    </p:spTree>
    <p:extLst>
      <p:ext uri="{BB962C8B-B14F-4D97-AF65-F5344CB8AC3E}">
        <p14:creationId xmlns:p14="http://schemas.microsoft.com/office/powerpoint/2010/main" val="3642225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Mindy -   It’s possible</a:t>
            </a:r>
            <a:r>
              <a:rPr lang="en-US" baseline="0" dirty="0" smtClean="0"/>
              <a:t> to think the plan is overwhelming and ALSO think that everything in the plan needs to be there.</a:t>
            </a:r>
            <a:endParaRPr lang="en-US" dirty="0"/>
          </a:p>
        </p:txBody>
      </p:sp>
      <p:sp>
        <p:nvSpPr>
          <p:cNvPr id="4" name="Slide Number Placeholder 3"/>
          <p:cNvSpPr>
            <a:spLocks noGrp="1"/>
          </p:cNvSpPr>
          <p:nvPr>
            <p:ph type="sldNum" sz="quarter" idx="10"/>
          </p:nvPr>
        </p:nvSpPr>
        <p:spPr/>
        <p:txBody>
          <a:bodyPr/>
          <a:lstStyle/>
          <a:p>
            <a:fld id="{FEEABEBB-1973-44BC-A8B2-4D5AFCEB343B}" type="slidenum">
              <a:rPr lang="en-US" smtClean="0"/>
              <a:t>9</a:t>
            </a:fld>
            <a:endParaRPr lang="en-US"/>
          </a:p>
        </p:txBody>
      </p:sp>
    </p:spTree>
    <p:extLst>
      <p:ext uri="{BB962C8B-B14F-4D97-AF65-F5344CB8AC3E}">
        <p14:creationId xmlns:p14="http://schemas.microsoft.com/office/powerpoint/2010/main" val="30545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B3A824-1A51-4B26-AD58-A6D8E14F6C04}" type="datetimeFigureOut">
              <a:rPr lang="en-US" smtClean="0"/>
              <a:t>10/12/2020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8849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57E33E-8B18-4087-B112-809917729534}" type="datetimeFigureOut">
              <a:rPr lang="en-US" smtClean="0"/>
              <a:t>10/12/2020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0838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FFE419-2371-464F-8239-3959401C3561}" type="datetimeFigureOut">
              <a:rPr lang="en-US" smtClean="0"/>
              <a:t>10/12/2020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7007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D162C4-EDD9-4389-A98B-B87ECEA2A816}" type="datetimeFigureOut">
              <a:rPr lang="en-US" smtClean="0"/>
              <a:t>10/12/2020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1846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10/12/2020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358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954B2F-12DE-47F5-8894-472B206D2E1E}" type="datetimeFigureOut">
              <a:rPr lang="en-US" smtClean="0"/>
              <a:t>10/12/2020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4464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BC1C18-307B-4F68-A007-B5B542270E8D}" type="datetimeFigureOut">
              <a:rPr lang="en-US" smtClean="0"/>
              <a:t>10/12/2020</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6964829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AF3416-4057-4DAA-829D-4CA07428D088}" type="datetimeFigureOut">
              <a:rPr lang="en-US" smtClean="0"/>
              <a:t>10/12/2020</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32457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10/12/2020</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2727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10/12/2020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77644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10/12/2020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0559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42E1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C1C18-307B-4F68-A007-B5B542270E8D}" type="datetimeFigureOut">
              <a:rPr lang="en-US" smtClean="0"/>
              <a:t>10/12/2020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771661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revisor.mn.gov/statutes/cite/473.121#stat.473.121.2" TargetMode="External"/><Relationship Id="rId2" Type="http://schemas.openxmlformats.org/officeDocument/2006/relationships/hyperlink" Target="https://www.revisor.mn.gov/statutes/cite/103G.005#stat.103G.005.10b"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5894005"/>
            <a:ext cx="12192000" cy="1005840"/>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a:xfrm>
            <a:off x="0" y="460881"/>
            <a:ext cx="12192000" cy="1929062"/>
          </a:xfrm>
        </p:spPr>
        <p:txBody>
          <a:bodyPr>
            <a:normAutofit/>
          </a:bodyPr>
          <a:lstStyle/>
          <a:p>
            <a:r>
              <a:rPr lang="en-US" sz="4800" spc="-300" dirty="0" smtClean="0">
                <a:solidFill>
                  <a:schemeClr val="bg1">
                    <a:lumMod val="95000"/>
                  </a:schemeClr>
                </a:solidFill>
              </a:rPr>
              <a:t>Should Comprehensive Planning </a:t>
            </a:r>
            <a:r>
              <a:rPr lang="en-US" sz="4800" i="1" spc="-300" dirty="0" smtClean="0">
                <a:solidFill>
                  <a:schemeClr val="bg1">
                    <a:lumMod val="95000"/>
                  </a:schemeClr>
                </a:solidFill>
              </a:rPr>
              <a:t>Really</a:t>
            </a:r>
            <a:r>
              <a:rPr lang="en-US" sz="4800" spc="-300" dirty="0" smtClean="0">
                <a:solidFill>
                  <a:schemeClr val="bg1">
                    <a:lumMod val="95000"/>
                  </a:schemeClr>
                </a:solidFill>
              </a:rPr>
              <a:t> be</a:t>
            </a:r>
            <a:endParaRPr lang="en-US" sz="4800" spc="-300" dirty="0">
              <a:solidFill>
                <a:schemeClr val="bg1">
                  <a:lumMod val="95000"/>
                </a:schemeClr>
              </a:solidFill>
            </a:endParaRPr>
          </a:p>
        </p:txBody>
      </p:sp>
      <p:sp>
        <p:nvSpPr>
          <p:cNvPr id="3" name="Subtitle 2"/>
          <p:cNvSpPr>
            <a:spLocks noGrp="1"/>
          </p:cNvSpPr>
          <p:nvPr>
            <p:ph type="subTitle" idx="1"/>
          </p:nvPr>
        </p:nvSpPr>
        <p:spPr>
          <a:xfrm>
            <a:off x="71919" y="2459202"/>
            <a:ext cx="12192000" cy="1655762"/>
          </a:xfrm>
        </p:spPr>
        <p:txBody>
          <a:bodyPr>
            <a:noAutofit/>
          </a:bodyPr>
          <a:lstStyle/>
          <a:p>
            <a:r>
              <a:rPr lang="en-US" sz="10500" b="1" spc="-300" dirty="0" smtClean="0">
                <a:ln w="0">
                  <a:solidFill>
                    <a:schemeClr val="tx1">
                      <a:lumMod val="50000"/>
                      <a:lumOff val="50000"/>
                    </a:schemeClr>
                  </a:solidFill>
                </a:ln>
                <a:solidFill>
                  <a:srgbClr val="94B8BB"/>
                </a:solidFill>
                <a:effectLst>
                  <a:outerShdw blurRad="38100" dist="25400" dir="5400000" algn="ctr" rotWithShape="0">
                    <a:srgbClr val="6E747A">
                      <a:alpha val="43000"/>
                    </a:srgbClr>
                  </a:outerShdw>
                </a:effectLst>
              </a:rPr>
              <a:t>COMPREHENSIVE?</a:t>
            </a:r>
            <a:endParaRPr lang="en-US" sz="10500" b="1" spc="-300" dirty="0">
              <a:ln w="0">
                <a:solidFill>
                  <a:schemeClr val="tx1">
                    <a:lumMod val="50000"/>
                    <a:lumOff val="50000"/>
                  </a:schemeClr>
                </a:solidFill>
              </a:ln>
              <a:solidFill>
                <a:srgbClr val="94B8BB"/>
              </a:solidFill>
              <a:effectLst>
                <a:outerShdw blurRad="38100" dist="25400" dir="5400000" algn="ctr" rotWithShape="0">
                  <a:srgbClr val="6E747A">
                    <a:alpha val="43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778" y="5993506"/>
            <a:ext cx="3148443" cy="790065"/>
          </a:xfrm>
          <a:prstGeom prst="rect">
            <a:avLst/>
          </a:prstGeom>
        </p:spPr>
      </p:pic>
      <p:sp>
        <p:nvSpPr>
          <p:cNvPr id="5" name="TextBox 4"/>
          <p:cNvSpPr txBox="1"/>
          <p:nvPr/>
        </p:nvSpPr>
        <p:spPr>
          <a:xfrm>
            <a:off x="3317133" y="4497715"/>
            <a:ext cx="5291847" cy="646331"/>
          </a:xfrm>
          <a:prstGeom prst="rect">
            <a:avLst/>
          </a:prstGeom>
          <a:noFill/>
        </p:spPr>
        <p:txBody>
          <a:bodyPr wrap="square" rtlCol="0">
            <a:spAutoFit/>
          </a:bodyPr>
          <a:lstStyle/>
          <a:p>
            <a:pPr algn="ctr"/>
            <a:r>
              <a:rPr lang="en-US" dirty="0" smtClean="0">
                <a:solidFill>
                  <a:schemeClr val="bg1"/>
                </a:solidFill>
              </a:rPr>
              <a:t>Upper Midwest Planning Conference</a:t>
            </a:r>
          </a:p>
          <a:p>
            <a:pPr algn="ctr"/>
            <a:r>
              <a:rPr lang="en-US" dirty="0" smtClean="0">
                <a:solidFill>
                  <a:schemeClr val="bg1"/>
                </a:solidFill>
              </a:rPr>
              <a:t>October 13, 2020</a:t>
            </a:r>
            <a:endParaRPr lang="en-US" dirty="0">
              <a:solidFill>
                <a:schemeClr val="bg1"/>
              </a:solidFill>
            </a:endParaRPr>
          </a:p>
        </p:txBody>
      </p:sp>
      <p:pic>
        <p:nvPicPr>
          <p:cNvPr id="1026" name="Picture 2" descr="Home 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57" y="5919077"/>
            <a:ext cx="1328544" cy="9389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for Warren County Hometown Pride: A Keep Iowa Beautiful Progr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4400" y="5954683"/>
            <a:ext cx="1725447" cy="86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26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rChart3"/>
          <p:cNvGraphicFramePr>
            <a:graphicFrameLocks/>
          </p:cNvGraphicFramePr>
          <p:nvPr>
            <p:extLst>
              <p:ext uri="{D42A27DB-BD31-4B8C-83A1-F6EECF244321}">
                <p14:modId xmlns:p14="http://schemas.microsoft.com/office/powerpoint/2010/main" val="3778399337"/>
              </p:ext>
            </p:extLst>
          </p:nvPr>
        </p:nvGraphicFramePr>
        <p:xfrm>
          <a:off x="1809750" y="1363173"/>
          <a:ext cx="8572500" cy="502539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0" y="353911"/>
            <a:ext cx="12192000" cy="769441"/>
          </a:xfrm>
          <a:prstGeom prst="rect">
            <a:avLst/>
          </a:prstGeom>
          <a:noFill/>
        </p:spPr>
        <p:txBody>
          <a:bodyPr wrap="square" rtlCol="0">
            <a:spAutoFit/>
          </a:bodyPr>
          <a:lstStyle/>
          <a:p>
            <a:pPr algn="ctr"/>
            <a:r>
              <a:rPr lang="en-US" sz="4400" dirty="0" smtClean="0">
                <a:solidFill>
                  <a:schemeClr val="bg1"/>
                </a:solidFill>
              </a:rPr>
              <a:t>How often do you refer to the comp plan?</a:t>
            </a:r>
            <a:endParaRPr lang="en-US" sz="4400" dirty="0">
              <a:solidFill>
                <a:schemeClr val="bg1"/>
              </a:solidFill>
            </a:endParaRPr>
          </a:p>
        </p:txBody>
      </p:sp>
      <p:sp>
        <p:nvSpPr>
          <p:cNvPr id="6" name="Rectangle 5"/>
          <p:cNvSpPr/>
          <p:nvPr/>
        </p:nvSpPr>
        <p:spPr>
          <a:xfrm>
            <a:off x="134224" y="1756480"/>
            <a:ext cx="4631505" cy="1200329"/>
          </a:xfrm>
          <a:prstGeom prst="rect">
            <a:avLst/>
          </a:prstGeom>
          <a:solidFill>
            <a:srgbClr val="A4522E"/>
          </a:solidFill>
        </p:spPr>
        <p:txBody>
          <a:bodyPr wrap="square">
            <a:spAutoFit/>
          </a:bodyPr>
          <a:lstStyle/>
          <a:p>
            <a:r>
              <a:rPr lang="en-US" dirty="0">
                <a:solidFill>
                  <a:schemeClr val="bg1"/>
                </a:solidFill>
                <a:latin typeface="Calibri" panose="020F0502020204030204" pitchFamily="34" charset="0"/>
              </a:rPr>
              <a:t>We used to tie vision and goals to our Council Agenda Items.  While most items are still supported by the Plan, we have simply "gotten </a:t>
            </a:r>
            <a:r>
              <a:rPr lang="en-US" dirty="0" smtClean="0">
                <a:solidFill>
                  <a:schemeClr val="bg1"/>
                </a:solidFill>
                <a:latin typeface="Calibri" panose="020F0502020204030204" pitchFamily="34" charset="0"/>
              </a:rPr>
              <a:t>busy”</a:t>
            </a:r>
            <a:endParaRPr lang="en-US" dirty="0">
              <a:solidFill>
                <a:schemeClr val="bg1"/>
              </a:solidFill>
            </a:endParaRPr>
          </a:p>
        </p:txBody>
      </p:sp>
      <p:sp>
        <p:nvSpPr>
          <p:cNvPr id="3" name="Rectangle 2"/>
          <p:cNvSpPr/>
          <p:nvPr/>
        </p:nvSpPr>
        <p:spPr>
          <a:xfrm>
            <a:off x="134224" y="3875868"/>
            <a:ext cx="4631505" cy="923330"/>
          </a:xfrm>
          <a:prstGeom prst="rect">
            <a:avLst/>
          </a:prstGeom>
          <a:solidFill>
            <a:srgbClr val="A4522E"/>
          </a:solidFill>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In general we are so short staffed and now with smaller budgets, a lot of the necessary items will never get done. </a:t>
            </a:r>
          </a:p>
        </p:txBody>
      </p:sp>
    </p:spTree>
    <p:extLst>
      <p:ext uri="{BB962C8B-B14F-4D97-AF65-F5344CB8AC3E}">
        <p14:creationId xmlns:p14="http://schemas.microsoft.com/office/powerpoint/2010/main" val="378028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barChart4"/>
          <p:cNvGraphicFramePr>
            <a:graphicFrameLocks/>
          </p:cNvGraphicFramePr>
          <p:nvPr>
            <p:extLst>
              <p:ext uri="{D42A27DB-BD31-4B8C-83A1-F6EECF244321}">
                <p14:modId xmlns:p14="http://schemas.microsoft.com/office/powerpoint/2010/main" val="3241142179"/>
              </p:ext>
            </p:extLst>
          </p:nvPr>
        </p:nvGraphicFramePr>
        <p:xfrm>
          <a:off x="1809750" y="1393465"/>
          <a:ext cx="8572500" cy="502539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0" y="353911"/>
            <a:ext cx="12192000" cy="830997"/>
          </a:xfrm>
          <a:prstGeom prst="rect">
            <a:avLst/>
          </a:prstGeom>
          <a:noFill/>
        </p:spPr>
        <p:txBody>
          <a:bodyPr wrap="square" rtlCol="0">
            <a:spAutoFit/>
          </a:bodyPr>
          <a:lstStyle/>
          <a:p>
            <a:pPr algn="ctr"/>
            <a:r>
              <a:rPr lang="en-US" sz="4800" dirty="0" smtClean="0">
                <a:solidFill>
                  <a:schemeClr val="bg1"/>
                </a:solidFill>
              </a:rPr>
              <a:t>Do other departments use the plan?</a:t>
            </a:r>
            <a:endParaRPr lang="en-US" sz="4800" dirty="0">
              <a:solidFill>
                <a:schemeClr val="bg1"/>
              </a:solidFill>
            </a:endParaRPr>
          </a:p>
        </p:txBody>
      </p:sp>
      <p:sp>
        <p:nvSpPr>
          <p:cNvPr id="7" name="Rectangle 6"/>
          <p:cNvSpPr/>
          <p:nvPr/>
        </p:nvSpPr>
        <p:spPr>
          <a:xfrm>
            <a:off x="8142051" y="2155315"/>
            <a:ext cx="3929974" cy="923330"/>
          </a:xfrm>
          <a:prstGeom prst="rect">
            <a:avLst/>
          </a:prstGeom>
          <a:solidFill>
            <a:srgbClr val="A4522E"/>
          </a:solidFill>
        </p:spPr>
        <p:txBody>
          <a:bodyPr wrap="square">
            <a:spAutoFit/>
          </a:bodyPr>
          <a:lstStyle/>
          <a:p>
            <a:r>
              <a:rPr lang="en-US" dirty="0" smtClean="0">
                <a:solidFill>
                  <a:schemeClr val="bg1"/>
                </a:solidFill>
                <a:latin typeface="Calibri" panose="020F0502020204030204" pitchFamily="34" charset="0"/>
              </a:rPr>
              <a:t>We don't </a:t>
            </a:r>
            <a:r>
              <a:rPr lang="en-US" dirty="0">
                <a:solidFill>
                  <a:schemeClr val="bg1"/>
                </a:solidFill>
                <a:latin typeface="Calibri" panose="020F0502020204030204" pitchFamily="34" charset="0"/>
              </a:rPr>
              <a:t>have all the departments feeling they have stake in the plan... as most have their own strategic plans.</a:t>
            </a:r>
            <a:r>
              <a:rPr lang="en-US" dirty="0">
                <a:solidFill>
                  <a:schemeClr val="bg1"/>
                </a:solidFill>
              </a:rPr>
              <a:t> </a:t>
            </a:r>
          </a:p>
        </p:txBody>
      </p:sp>
      <p:sp>
        <p:nvSpPr>
          <p:cNvPr id="3" name="Rectangle 2"/>
          <p:cNvSpPr/>
          <p:nvPr/>
        </p:nvSpPr>
        <p:spPr>
          <a:xfrm>
            <a:off x="8142051" y="3811817"/>
            <a:ext cx="3929974" cy="2031325"/>
          </a:xfrm>
          <a:prstGeom prst="rect">
            <a:avLst/>
          </a:prstGeom>
          <a:solidFill>
            <a:srgbClr val="A4522E"/>
          </a:solidFill>
        </p:spPr>
        <p:txBody>
          <a:bodyPr wrap="square">
            <a:spAutoFit/>
          </a:bodyPr>
          <a:lstStyle/>
          <a:p>
            <a:r>
              <a:rPr lang="en-US" dirty="0">
                <a:solidFill>
                  <a:schemeClr val="bg1"/>
                </a:solidFill>
                <a:latin typeface="Calibri" panose="020F0502020204030204" pitchFamily="34" charset="0"/>
              </a:rPr>
              <a:t>Most other Departments don't understand the Comprehensive Plan, so when asking for their goals/plans, it's difficult to help </a:t>
            </a:r>
            <a:r>
              <a:rPr lang="en-US" dirty="0" smtClean="0">
                <a:solidFill>
                  <a:schemeClr val="bg1"/>
                </a:solidFill>
                <a:latin typeface="Calibri" panose="020F0502020204030204" pitchFamily="34" charset="0"/>
              </a:rPr>
              <a:t>them </a:t>
            </a:r>
            <a:r>
              <a:rPr lang="en-US" dirty="0">
                <a:solidFill>
                  <a:schemeClr val="bg1"/>
                </a:solidFill>
                <a:latin typeface="Calibri" panose="020F0502020204030204" pitchFamily="34" charset="0"/>
              </a:rPr>
              <a:t>understand when they change, we'd like them to communicate that to us, so we can be sure the Council/public supports that.</a:t>
            </a:r>
            <a:r>
              <a:rPr lang="en-US" dirty="0">
                <a:solidFill>
                  <a:schemeClr val="bg1"/>
                </a:solidFill>
              </a:rPr>
              <a:t> </a:t>
            </a:r>
          </a:p>
        </p:txBody>
      </p:sp>
    </p:spTree>
    <p:extLst>
      <p:ext uri="{BB962C8B-B14F-4D97-AF65-F5344CB8AC3E}">
        <p14:creationId xmlns:p14="http://schemas.microsoft.com/office/powerpoint/2010/main" val="3278144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8140"/>
            <a:ext cx="12192000" cy="830997"/>
          </a:xfrm>
          <a:prstGeom prst="rect">
            <a:avLst/>
          </a:prstGeom>
          <a:noFill/>
        </p:spPr>
        <p:txBody>
          <a:bodyPr wrap="square" rtlCol="0">
            <a:spAutoFit/>
          </a:bodyPr>
          <a:lstStyle/>
          <a:p>
            <a:pPr algn="ctr"/>
            <a:r>
              <a:rPr lang="en-US" sz="4800" dirty="0" smtClean="0">
                <a:solidFill>
                  <a:schemeClr val="bg1"/>
                </a:solidFill>
              </a:rPr>
              <a:t>Most Used Plan Components?</a:t>
            </a:r>
            <a:endParaRPr lang="en-US" sz="4800" dirty="0">
              <a:solidFill>
                <a:schemeClr val="bg1"/>
              </a:solidFill>
            </a:endParaRPr>
          </a:p>
        </p:txBody>
      </p:sp>
      <p:graphicFrame>
        <p:nvGraphicFramePr>
          <p:cNvPr id="5" name="barChart"/>
          <p:cNvGraphicFramePr>
            <a:graphicFrameLocks/>
          </p:cNvGraphicFramePr>
          <p:nvPr>
            <p:extLst>
              <p:ext uri="{D42A27DB-BD31-4B8C-83A1-F6EECF244321}">
                <p14:modId xmlns:p14="http://schemas.microsoft.com/office/powerpoint/2010/main" val="3251518916"/>
              </p:ext>
            </p:extLst>
          </p:nvPr>
        </p:nvGraphicFramePr>
        <p:xfrm>
          <a:off x="1410549" y="1054280"/>
          <a:ext cx="9525965" cy="56730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2241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2125" y="353911"/>
            <a:ext cx="9167750" cy="2862322"/>
          </a:xfrm>
          <a:prstGeom prst="rect">
            <a:avLst/>
          </a:prstGeom>
          <a:noFill/>
        </p:spPr>
        <p:txBody>
          <a:bodyPr wrap="square" rtlCol="0">
            <a:spAutoFit/>
          </a:bodyPr>
          <a:lstStyle/>
          <a:p>
            <a:pPr algn="ctr"/>
            <a:r>
              <a:rPr lang="en-US" sz="6000" dirty="0" smtClean="0">
                <a:solidFill>
                  <a:schemeClr val="bg1"/>
                </a:solidFill>
              </a:rPr>
              <a:t>Should we re-think what goes into a comprehensive plan?</a:t>
            </a:r>
            <a:endParaRPr lang="en-US" sz="6000" dirty="0">
              <a:solidFill>
                <a:schemeClr val="bg1"/>
              </a:solidFill>
            </a:endParaRPr>
          </a:p>
        </p:txBody>
      </p:sp>
      <p:sp>
        <p:nvSpPr>
          <p:cNvPr id="3" name="TextBox 2"/>
          <p:cNvSpPr txBox="1"/>
          <p:nvPr/>
        </p:nvSpPr>
        <p:spPr>
          <a:xfrm>
            <a:off x="1512124" y="3453739"/>
            <a:ext cx="9167751" cy="3416320"/>
          </a:xfrm>
          <a:prstGeom prst="rect">
            <a:avLst/>
          </a:prstGeom>
          <a:noFill/>
        </p:spPr>
        <p:txBody>
          <a:bodyPr wrap="square" rtlCol="0">
            <a:spAutoFit/>
          </a:bodyPr>
          <a:lstStyle/>
          <a:p>
            <a:pPr algn="ctr"/>
            <a:r>
              <a:rPr lang="en-US" sz="5400" dirty="0" smtClean="0">
                <a:solidFill>
                  <a:srgbClr val="94B8BB"/>
                </a:solidFill>
              </a:rPr>
              <a:t>Should we create a new model for the comprehensive planning process?</a:t>
            </a:r>
            <a:endParaRPr lang="en-US" sz="5400" dirty="0">
              <a:solidFill>
                <a:srgbClr val="94B8BB"/>
              </a:solidFill>
            </a:endParaRPr>
          </a:p>
        </p:txBody>
      </p:sp>
    </p:spTree>
    <p:extLst>
      <p:ext uri="{BB962C8B-B14F-4D97-AF65-F5344CB8AC3E}">
        <p14:creationId xmlns:p14="http://schemas.microsoft.com/office/powerpoint/2010/main" val="2814922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881" y="33521"/>
            <a:ext cx="7126238" cy="6790958"/>
          </a:xfrm>
          <a:prstGeom prst="rect">
            <a:avLst/>
          </a:prstGeom>
        </p:spPr>
      </p:pic>
    </p:spTree>
    <p:extLst>
      <p:ext uri="{BB962C8B-B14F-4D97-AF65-F5344CB8AC3E}">
        <p14:creationId xmlns:p14="http://schemas.microsoft.com/office/powerpoint/2010/main" val="1575765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83746"/>
          </a:xfrm>
        </p:spPr>
        <p:txBody>
          <a:bodyPr>
            <a:normAutofit fontScale="90000"/>
          </a:bodyPr>
          <a:lstStyle/>
          <a:p>
            <a:r>
              <a:rPr lang="en-US" dirty="0" smtClean="0">
                <a:solidFill>
                  <a:srgbClr val="94B8BB"/>
                </a:solidFill>
              </a:rPr>
              <a:t>State Codes</a:t>
            </a:r>
            <a:endParaRPr lang="en-US" dirty="0">
              <a:solidFill>
                <a:srgbClr val="94B8BB"/>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49329712"/>
              </p:ext>
            </p:extLst>
          </p:nvPr>
        </p:nvGraphicFramePr>
        <p:xfrm>
          <a:off x="389965" y="1048872"/>
          <a:ext cx="11412069" cy="5674360"/>
        </p:xfrm>
        <a:graphic>
          <a:graphicData uri="http://schemas.openxmlformats.org/drawingml/2006/table">
            <a:tbl>
              <a:tblPr firstRow="1" bandRow="1">
                <a:tableStyleId>{5C22544A-7EE6-4342-B048-85BDC9FD1C3A}</a:tableStyleId>
              </a:tblPr>
              <a:tblGrid>
                <a:gridCol w="3804023">
                  <a:extLst>
                    <a:ext uri="{9D8B030D-6E8A-4147-A177-3AD203B41FA5}">
                      <a16:colId xmlns:a16="http://schemas.microsoft.com/office/drawing/2014/main" val="1639284299"/>
                    </a:ext>
                  </a:extLst>
                </a:gridCol>
                <a:gridCol w="3804023">
                  <a:extLst>
                    <a:ext uri="{9D8B030D-6E8A-4147-A177-3AD203B41FA5}">
                      <a16:colId xmlns:a16="http://schemas.microsoft.com/office/drawing/2014/main" val="2861455388"/>
                    </a:ext>
                  </a:extLst>
                </a:gridCol>
                <a:gridCol w="3804023">
                  <a:extLst>
                    <a:ext uri="{9D8B030D-6E8A-4147-A177-3AD203B41FA5}">
                      <a16:colId xmlns:a16="http://schemas.microsoft.com/office/drawing/2014/main" val="4109669489"/>
                    </a:ext>
                  </a:extLst>
                </a:gridCol>
              </a:tblGrid>
              <a:tr h="370840">
                <a:tc>
                  <a:txBody>
                    <a:bodyPr/>
                    <a:lstStyle/>
                    <a:p>
                      <a:r>
                        <a:rPr lang="en-US" dirty="0" smtClean="0"/>
                        <a:t>Iowa</a:t>
                      </a:r>
                      <a:endParaRPr lang="en-US" dirty="0"/>
                    </a:p>
                  </a:txBody>
                  <a:tcPr>
                    <a:solidFill>
                      <a:srgbClr val="A4522E"/>
                    </a:solidFill>
                  </a:tcPr>
                </a:tc>
                <a:tc>
                  <a:txBody>
                    <a:bodyPr/>
                    <a:lstStyle/>
                    <a:p>
                      <a:r>
                        <a:rPr lang="en-US" dirty="0" smtClean="0"/>
                        <a:t>Minnesota</a:t>
                      </a:r>
                      <a:endParaRPr lang="en-US" dirty="0"/>
                    </a:p>
                  </a:txBody>
                  <a:tcPr>
                    <a:solidFill>
                      <a:srgbClr val="A4522E"/>
                    </a:solidFill>
                  </a:tcPr>
                </a:tc>
                <a:tc>
                  <a:txBody>
                    <a:bodyPr/>
                    <a:lstStyle/>
                    <a:p>
                      <a:r>
                        <a:rPr lang="en-US" dirty="0" smtClean="0"/>
                        <a:t>Wisconsin</a:t>
                      </a:r>
                      <a:endParaRPr lang="en-US" dirty="0"/>
                    </a:p>
                  </a:txBody>
                  <a:tcPr>
                    <a:solidFill>
                      <a:srgbClr val="A4522E"/>
                    </a:solidFill>
                  </a:tcPr>
                </a:tc>
                <a:extLst>
                  <a:ext uri="{0D108BD9-81ED-4DB2-BD59-A6C34878D82A}">
                    <a16:rowId xmlns:a16="http://schemas.microsoft.com/office/drawing/2014/main" val="2870568642"/>
                  </a:ext>
                </a:extLst>
              </a:tr>
              <a:tr h="370840">
                <a:tc>
                  <a:txBody>
                    <a:bodyPr/>
                    <a:lstStyle/>
                    <a:p>
                      <a:pPr marL="514350" indent="-514350">
                        <a:buFont typeface="+mj-lt"/>
                        <a:buAutoNum type="arabicPeriod"/>
                      </a:pPr>
                      <a:r>
                        <a:rPr lang="en-US" dirty="0" smtClean="0">
                          <a:solidFill>
                            <a:schemeClr val="bg1"/>
                          </a:solidFill>
                        </a:rPr>
                        <a:t>Public participation</a:t>
                      </a:r>
                    </a:p>
                    <a:p>
                      <a:pPr marL="514350" indent="-514350">
                        <a:buFont typeface="+mj-lt"/>
                        <a:buAutoNum type="arabicPeriod"/>
                      </a:pPr>
                      <a:r>
                        <a:rPr lang="en-US" dirty="0" smtClean="0">
                          <a:solidFill>
                            <a:schemeClr val="bg1"/>
                          </a:solidFill>
                        </a:rPr>
                        <a:t>Primary characteristics </a:t>
                      </a:r>
                    </a:p>
                    <a:p>
                      <a:pPr marL="514350" indent="-514350">
                        <a:buFont typeface="+mj-lt"/>
                        <a:buAutoNum type="arabicPeriod"/>
                      </a:pPr>
                      <a:r>
                        <a:rPr lang="en-US" dirty="0" smtClean="0">
                          <a:solidFill>
                            <a:schemeClr val="bg1"/>
                          </a:solidFill>
                        </a:rPr>
                        <a:t>Current land uses</a:t>
                      </a:r>
                    </a:p>
                    <a:p>
                      <a:pPr marL="514350" indent="-514350">
                        <a:buFont typeface="+mj-lt"/>
                        <a:buAutoNum type="arabicPeriod"/>
                      </a:pPr>
                      <a:r>
                        <a:rPr lang="en-US" dirty="0" smtClean="0">
                          <a:solidFill>
                            <a:schemeClr val="bg1"/>
                          </a:solidFill>
                        </a:rPr>
                        <a:t>Established &amp; new residential neighborhoods</a:t>
                      </a:r>
                    </a:p>
                    <a:p>
                      <a:pPr marL="514350" indent="-514350">
                        <a:buFont typeface="+mj-lt"/>
                        <a:buAutoNum type="arabicPeriod"/>
                      </a:pPr>
                      <a:r>
                        <a:rPr lang="en-US" dirty="0" smtClean="0">
                          <a:solidFill>
                            <a:schemeClr val="bg1"/>
                          </a:solidFill>
                        </a:rPr>
                        <a:t>Utilities and community facilities</a:t>
                      </a:r>
                    </a:p>
                    <a:p>
                      <a:pPr marL="514350" indent="-514350">
                        <a:buFont typeface="+mj-lt"/>
                        <a:buAutoNum type="arabicPeriod"/>
                      </a:pPr>
                      <a:r>
                        <a:rPr lang="en-US" dirty="0" smtClean="0">
                          <a:solidFill>
                            <a:schemeClr val="bg1"/>
                          </a:solidFill>
                        </a:rPr>
                        <a:t>Transportation system</a:t>
                      </a:r>
                    </a:p>
                    <a:p>
                      <a:pPr marL="514350" indent="-514350">
                        <a:buFont typeface="+mj-lt"/>
                        <a:buAutoNum type="arabicPeriod"/>
                      </a:pPr>
                      <a:r>
                        <a:rPr lang="en-US" dirty="0" smtClean="0">
                          <a:solidFill>
                            <a:schemeClr val="bg1"/>
                          </a:solidFill>
                        </a:rPr>
                        <a:t>Economic development and employment opportunities</a:t>
                      </a:r>
                    </a:p>
                    <a:p>
                      <a:pPr marL="514350" indent="-514350">
                        <a:buFont typeface="+mj-lt"/>
                        <a:buAutoNum type="arabicPeriod"/>
                      </a:pPr>
                      <a:r>
                        <a:rPr lang="en-US" dirty="0" smtClean="0">
                          <a:solidFill>
                            <a:schemeClr val="bg1"/>
                          </a:solidFill>
                        </a:rPr>
                        <a:t>Agricultural and natural resources</a:t>
                      </a:r>
                    </a:p>
                    <a:p>
                      <a:pPr marL="514350" indent="-514350">
                        <a:buFont typeface="+mj-lt"/>
                        <a:buAutoNum type="arabicPeriod"/>
                      </a:pPr>
                      <a:r>
                        <a:rPr lang="en-US" dirty="0" smtClean="0">
                          <a:solidFill>
                            <a:schemeClr val="bg1"/>
                          </a:solidFill>
                        </a:rPr>
                        <a:t>Governmental facilities</a:t>
                      </a:r>
                    </a:p>
                    <a:p>
                      <a:pPr marL="514350" indent="-514350">
                        <a:buFont typeface="+mj-lt"/>
                        <a:buAutoNum type="arabicPeriod"/>
                      </a:pPr>
                      <a:r>
                        <a:rPr lang="en-US" dirty="0" smtClean="0">
                          <a:solidFill>
                            <a:schemeClr val="bg1"/>
                          </a:solidFill>
                        </a:rPr>
                        <a:t>Unique</a:t>
                      </a:r>
                      <a:r>
                        <a:rPr lang="en-US" baseline="0" dirty="0" smtClean="0">
                          <a:solidFill>
                            <a:schemeClr val="bg1"/>
                          </a:solidFill>
                        </a:rPr>
                        <a:t> q</a:t>
                      </a:r>
                      <a:r>
                        <a:rPr lang="en-US" dirty="0" smtClean="0">
                          <a:solidFill>
                            <a:schemeClr val="bg1"/>
                          </a:solidFill>
                        </a:rPr>
                        <a:t>ualities</a:t>
                      </a:r>
                    </a:p>
                    <a:p>
                      <a:pPr marL="514350" indent="-514350">
                        <a:buFont typeface="+mj-lt"/>
                        <a:buAutoNum type="arabicPeriod"/>
                      </a:pPr>
                      <a:r>
                        <a:rPr lang="en-US" dirty="0" smtClean="0">
                          <a:solidFill>
                            <a:schemeClr val="bg1"/>
                          </a:solidFill>
                        </a:rPr>
                        <a:t>Natural and other hazards</a:t>
                      </a:r>
                    </a:p>
                    <a:p>
                      <a:pPr marL="514350" indent="-514350">
                        <a:buFont typeface="+mj-lt"/>
                        <a:buAutoNum type="arabicPeriod"/>
                      </a:pPr>
                      <a:r>
                        <a:rPr lang="en-US" dirty="0" smtClean="0">
                          <a:solidFill>
                            <a:schemeClr val="bg1"/>
                          </a:solidFill>
                        </a:rPr>
                        <a:t>Intergovernmental coordination</a:t>
                      </a:r>
                    </a:p>
                    <a:p>
                      <a:pPr marL="514350" indent="-514350">
                        <a:buFont typeface="+mj-lt"/>
                        <a:buAutoNum type="arabicPeriod"/>
                      </a:pPr>
                      <a:r>
                        <a:rPr lang="en-US" dirty="0" smtClean="0">
                          <a:solidFill>
                            <a:schemeClr val="bg1"/>
                          </a:solidFill>
                        </a:rPr>
                        <a:t>Implementation </a:t>
                      </a:r>
                    </a:p>
                  </a:txBody>
                  <a:tcPr>
                    <a:solidFill>
                      <a:srgbClr val="B9AA9A"/>
                    </a:solidFill>
                  </a:tcPr>
                </a:tc>
                <a:tc>
                  <a:txBody>
                    <a:bodyPr/>
                    <a:lstStyle/>
                    <a:p>
                      <a:pPr marL="457200" lvl="1" indent="-342900">
                        <a:buFont typeface="+mj-lt"/>
                        <a:buAutoNum type="arabicPeriod"/>
                      </a:pPr>
                      <a:r>
                        <a:rPr lang="en-US" dirty="0" smtClean="0">
                          <a:solidFill>
                            <a:schemeClr val="bg1"/>
                          </a:solidFill>
                        </a:rPr>
                        <a:t>Land use, including proposed densities </a:t>
                      </a:r>
                    </a:p>
                    <a:p>
                      <a:pPr marL="457200" lvl="1" indent="-342900">
                        <a:buFont typeface="+mj-lt"/>
                        <a:buAutoNum type="arabicPeriod"/>
                      </a:pPr>
                      <a:r>
                        <a:rPr lang="en-US" dirty="0" smtClean="0">
                          <a:solidFill>
                            <a:schemeClr val="bg1"/>
                          </a:solidFill>
                        </a:rPr>
                        <a:t>Community facilities</a:t>
                      </a:r>
                    </a:p>
                    <a:p>
                      <a:pPr marL="457200" lvl="1" indent="-342900">
                        <a:buFont typeface="+mj-lt"/>
                        <a:buAutoNum type="arabicPeriod"/>
                      </a:pPr>
                      <a:r>
                        <a:rPr lang="en-US" dirty="0" smtClean="0">
                          <a:solidFill>
                            <a:schemeClr val="bg1"/>
                          </a:solidFill>
                        </a:rPr>
                        <a:t>Transportation</a:t>
                      </a:r>
                    </a:p>
                    <a:p>
                      <a:pPr marL="457200" lvl="1" indent="-342900">
                        <a:buFont typeface="+mj-lt"/>
                        <a:buAutoNum type="arabicPeriod"/>
                      </a:pPr>
                      <a:r>
                        <a:rPr lang="en-US" dirty="0" smtClean="0">
                          <a:solidFill>
                            <a:schemeClr val="bg1"/>
                          </a:solidFill>
                        </a:rPr>
                        <a:t>Recommendations for plan execution</a:t>
                      </a:r>
                    </a:p>
                    <a:p>
                      <a:pPr marL="114300" lvl="1" indent="0">
                        <a:buFont typeface="+mj-lt"/>
                        <a:buNone/>
                      </a:pPr>
                      <a:endParaRPr lang="en-US" dirty="0" smtClean="0">
                        <a:solidFill>
                          <a:schemeClr val="bg1"/>
                        </a:solidFill>
                      </a:endParaRPr>
                    </a:p>
                    <a:p>
                      <a:pPr marL="114300" lvl="1" indent="0">
                        <a:buFont typeface="+mj-lt"/>
                        <a:buNone/>
                      </a:pPr>
                      <a:r>
                        <a:rPr lang="en-US" dirty="0" smtClean="0">
                          <a:solidFill>
                            <a:schemeClr val="bg1"/>
                          </a:solidFill>
                        </a:rPr>
                        <a:t>And in</a:t>
                      </a:r>
                      <a:r>
                        <a:rPr lang="en-US" baseline="0" dirty="0" smtClean="0">
                          <a:solidFill>
                            <a:schemeClr val="bg1"/>
                          </a:solidFill>
                        </a:rPr>
                        <a:t> some places…</a:t>
                      </a:r>
                      <a:endParaRPr lang="en-US" dirty="0" smtClean="0">
                        <a:solidFill>
                          <a:schemeClr val="bg1"/>
                        </a:solidFill>
                      </a:endParaRPr>
                    </a:p>
                    <a:p>
                      <a:pPr marL="457200" marR="0" lvl="1"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en-US" dirty="0" smtClean="0">
                          <a:solidFill>
                            <a:schemeClr val="bg1"/>
                          </a:solidFill>
                        </a:rPr>
                        <a:t>Preservation of agricultural, forest, wildlife, and open space land and the minimization of development in sensitive </a:t>
                      </a:r>
                      <a:r>
                        <a:rPr lang="en-US" dirty="0" err="1" smtClean="0">
                          <a:solidFill>
                            <a:schemeClr val="bg1"/>
                          </a:solidFill>
                        </a:rPr>
                        <a:t>shoreland</a:t>
                      </a:r>
                      <a:r>
                        <a:rPr lang="en-US" dirty="0" smtClean="0">
                          <a:solidFill>
                            <a:schemeClr val="bg1"/>
                          </a:solidFill>
                        </a:rPr>
                        <a:t> areas. </a:t>
                      </a:r>
                    </a:p>
                    <a:p>
                      <a:pPr marL="457200" lvl="1" indent="-342900">
                        <a:buFont typeface="+mj-lt"/>
                        <a:buAutoNum type="arabicPeriod" startAt="5"/>
                      </a:pPr>
                      <a:endParaRPr lang="en-US" dirty="0" smtClean="0">
                        <a:solidFill>
                          <a:schemeClr val="bg1"/>
                        </a:solidFill>
                      </a:endParaRPr>
                    </a:p>
                    <a:p>
                      <a:endParaRPr lang="en-US" dirty="0"/>
                    </a:p>
                  </a:txBody>
                  <a:tcPr>
                    <a:solidFill>
                      <a:srgbClr val="B9AA9A"/>
                    </a:solidFill>
                  </a:tcPr>
                </a:tc>
                <a:tc>
                  <a:txBody>
                    <a:bodyPr/>
                    <a:lstStyle/>
                    <a:p>
                      <a:pPr marL="457200" lvl="1" indent="-341313">
                        <a:buFont typeface="+mj-lt"/>
                        <a:buAutoNum type="arabicPeriod"/>
                      </a:pPr>
                      <a:r>
                        <a:rPr lang="en-US" dirty="0" smtClean="0">
                          <a:solidFill>
                            <a:schemeClr val="bg1"/>
                          </a:solidFill>
                        </a:rPr>
                        <a:t>Issues and opportunities</a:t>
                      </a:r>
                    </a:p>
                    <a:p>
                      <a:pPr marL="457200" lvl="1" indent="-341313">
                        <a:buFont typeface="+mj-lt"/>
                        <a:buAutoNum type="arabicPeriod"/>
                      </a:pPr>
                      <a:r>
                        <a:rPr lang="en-US" dirty="0" smtClean="0">
                          <a:solidFill>
                            <a:schemeClr val="bg1"/>
                          </a:solidFill>
                        </a:rPr>
                        <a:t>Housing</a:t>
                      </a:r>
                    </a:p>
                    <a:p>
                      <a:pPr marL="457200" lvl="1" indent="-341313">
                        <a:buFont typeface="+mj-lt"/>
                        <a:buAutoNum type="arabicPeriod"/>
                      </a:pPr>
                      <a:r>
                        <a:rPr lang="en-US" dirty="0" smtClean="0">
                          <a:solidFill>
                            <a:schemeClr val="bg1"/>
                          </a:solidFill>
                        </a:rPr>
                        <a:t>Transportation</a:t>
                      </a:r>
                    </a:p>
                    <a:p>
                      <a:pPr marL="457200" lvl="1" indent="-341313">
                        <a:buFont typeface="+mj-lt"/>
                        <a:buAutoNum type="arabicPeriod"/>
                      </a:pPr>
                      <a:r>
                        <a:rPr lang="en-US" dirty="0" smtClean="0">
                          <a:solidFill>
                            <a:schemeClr val="bg1"/>
                          </a:solidFill>
                        </a:rPr>
                        <a:t>Utilities and community facilities</a:t>
                      </a:r>
                    </a:p>
                    <a:p>
                      <a:pPr marL="457200" lvl="1" indent="-341313">
                        <a:buFont typeface="+mj-lt"/>
                        <a:buAutoNum type="arabicPeriod"/>
                      </a:pPr>
                      <a:r>
                        <a:rPr lang="en-US" dirty="0" smtClean="0">
                          <a:solidFill>
                            <a:schemeClr val="bg1"/>
                          </a:solidFill>
                        </a:rPr>
                        <a:t>Agricultural, natural and cultural resources</a:t>
                      </a:r>
                    </a:p>
                    <a:p>
                      <a:pPr marL="457200" lvl="1" indent="-341313">
                        <a:buFont typeface="+mj-lt"/>
                        <a:buAutoNum type="arabicPeriod"/>
                      </a:pPr>
                      <a:r>
                        <a:rPr lang="en-US" dirty="0" smtClean="0">
                          <a:solidFill>
                            <a:schemeClr val="bg1"/>
                          </a:solidFill>
                        </a:rPr>
                        <a:t>Economic development</a:t>
                      </a:r>
                    </a:p>
                    <a:p>
                      <a:pPr marL="457200" lvl="1" indent="-341313">
                        <a:buFont typeface="+mj-lt"/>
                        <a:buAutoNum type="arabicPeriod"/>
                      </a:pPr>
                      <a:r>
                        <a:rPr lang="en-US" dirty="0" smtClean="0">
                          <a:solidFill>
                            <a:schemeClr val="bg1"/>
                          </a:solidFill>
                        </a:rPr>
                        <a:t>Intergovernmental cooperation</a:t>
                      </a:r>
                    </a:p>
                    <a:p>
                      <a:pPr marL="457200" lvl="1" indent="-341313">
                        <a:buFont typeface="+mj-lt"/>
                        <a:buAutoNum type="arabicPeriod"/>
                      </a:pPr>
                      <a:r>
                        <a:rPr lang="en-US" dirty="0" smtClean="0">
                          <a:solidFill>
                            <a:schemeClr val="bg1"/>
                          </a:solidFill>
                        </a:rPr>
                        <a:t>Land use</a:t>
                      </a:r>
                    </a:p>
                    <a:p>
                      <a:pPr marL="457200" lvl="1" indent="-341313">
                        <a:buFont typeface="+mj-lt"/>
                        <a:buAutoNum type="arabicPeriod"/>
                      </a:pPr>
                      <a:r>
                        <a:rPr lang="en-US" dirty="0" smtClean="0">
                          <a:solidFill>
                            <a:schemeClr val="bg1"/>
                          </a:solidFill>
                        </a:rPr>
                        <a:t>Implementation</a:t>
                      </a:r>
                    </a:p>
                    <a:p>
                      <a:pPr marL="457200" indent="-341313">
                        <a:buFont typeface="+mj-lt"/>
                        <a:buAutoNum type="arabicPeriod"/>
                      </a:pPr>
                      <a:endParaRPr lang="en-US" dirty="0"/>
                    </a:p>
                  </a:txBody>
                  <a:tcPr>
                    <a:solidFill>
                      <a:srgbClr val="B9AA9A"/>
                    </a:solidFill>
                  </a:tcPr>
                </a:tc>
                <a:extLst>
                  <a:ext uri="{0D108BD9-81ED-4DB2-BD59-A6C34878D82A}">
                    <a16:rowId xmlns:a16="http://schemas.microsoft.com/office/drawing/2014/main" val="3240384200"/>
                  </a:ext>
                </a:extLst>
              </a:tr>
            </a:tbl>
          </a:graphicData>
        </a:graphic>
      </p:graphicFrame>
    </p:spTree>
    <p:extLst>
      <p:ext uri="{BB962C8B-B14F-4D97-AF65-F5344CB8AC3E}">
        <p14:creationId xmlns:p14="http://schemas.microsoft.com/office/powerpoint/2010/main" val="3002073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US" dirty="0" smtClean="0">
                <a:solidFill>
                  <a:srgbClr val="94B8BB"/>
                </a:solidFill>
              </a:rPr>
              <a:t>What’s the purpose of a Comp Plan? </a:t>
            </a:r>
            <a:endParaRPr lang="en-US" dirty="0">
              <a:solidFill>
                <a:srgbClr val="94B8BB"/>
              </a:solidFill>
            </a:endParaRPr>
          </a:p>
        </p:txBody>
      </p:sp>
      <p:graphicFrame>
        <p:nvGraphicFramePr>
          <p:cNvPr id="8" name="Chart 7"/>
          <p:cNvGraphicFramePr>
            <a:graphicFrameLocks/>
          </p:cNvGraphicFramePr>
          <p:nvPr>
            <p:extLst>
              <p:ext uri="{D42A27DB-BD31-4B8C-83A1-F6EECF244321}">
                <p14:modId xmlns:p14="http://schemas.microsoft.com/office/powerpoint/2010/main" val="3755351242"/>
              </p:ext>
            </p:extLst>
          </p:nvPr>
        </p:nvGraphicFramePr>
        <p:xfrm>
          <a:off x="2293488" y="1158762"/>
          <a:ext cx="7605023" cy="55421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3473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38434" y="283397"/>
            <a:ext cx="6096000" cy="1569660"/>
          </a:xfrm>
          <a:prstGeom prst="rect">
            <a:avLst/>
          </a:prstGeom>
          <a:solidFill>
            <a:srgbClr val="A4522E"/>
          </a:solidFill>
        </p:spPr>
        <p:txBody>
          <a:bodyPr>
            <a:spAutoFit/>
          </a:bodyPr>
          <a:lstStyle/>
          <a:p>
            <a:r>
              <a:rPr lang="en-US" sz="2400" dirty="0" smtClean="0">
                <a:solidFill>
                  <a:schemeClr val="bg1"/>
                </a:solidFill>
                <a:latin typeface="Calibri" panose="020F0502020204030204" pitchFamily="34" charset="0"/>
              </a:rPr>
              <a:t>What </a:t>
            </a:r>
            <a:r>
              <a:rPr lang="en-US" sz="2400" dirty="0">
                <a:solidFill>
                  <a:schemeClr val="bg1"/>
                </a:solidFill>
                <a:latin typeface="Calibri" panose="020F0502020204030204" pitchFamily="34" charset="0"/>
              </a:rPr>
              <a:t>is annoying though is that we have multiple </a:t>
            </a:r>
            <a:r>
              <a:rPr lang="en-US" sz="2400" dirty="0" smtClean="0">
                <a:solidFill>
                  <a:schemeClr val="bg1"/>
                </a:solidFill>
                <a:latin typeface="Calibri" panose="020F0502020204030204" pitchFamily="34" charset="0"/>
              </a:rPr>
              <a:t>[plans] and </a:t>
            </a:r>
            <a:r>
              <a:rPr lang="en-US" sz="2400" dirty="0">
                <a:solidFill>
                  <a:schemeClr val="bg1"/>
                </a:solidFill>
                <a:latin typeface="Calibri" panose="020F0502020204030204" pitchFamily="34" charset="0"/>
              </a:rPr>
              <a:t>I can’t understand the </a:t>
            </a:r>
            <a:r>
              <a:rPr lang="en-US" sz="2400" b="1" dirty="0">
                <a:solidFill>
                  <a:schemeClr val="bg1"/>
                </a:solidFill>
                <a:latin typeface="Calibri" panose="020F0502020204030204" pitchFamily="34" charset="0"/>
              </a:rPr>
              <a:t>difference between the comprehensive plan and strategic plan. </a:t>
            </a:r>
            <a:endParaRPr lang="en-US" sz="2400" b="1" dirty="0">
              <a:solidFill>
                <a:schemeClr val="bg1"/>
              </a:solidFill>
            </a:endParaRPr>
          </a:p>
        </p:txBody>
      </p:sp>
      <p:sp>
        <p:nvSpPr>
          <p:cNvPr id="4" name="Rectangle 3"/>
          <p:cNvSpPr/>
          <p:nvPr/>
        </p:nvSpPr>
        <p:spPr>
          <a:xfrm>
            <a:off x="241292" y="4052023"/>
            <a:ext cx="5465825" cy="1938992"/>
          </a:xfrm>
          <a:prstGeom prst="rect">
            <a:avLst/>
          </a:prstGeom>
          <a:solidFill>
            <a:srgbClr val="A4522E"/>
          </a:solidFill>
        </p:spPr>
        <p:txBody>
          <a:bodyPr wrap="square">
            <a:spAutoFit/>
          </a:bodyPr>
          <a:lstStyle/>
          <a:p>
            <a:r>
              <a:rPr lang="en-US" sz="2400" dirty="0" smtClean="0">
                <a:solidFill>
                  <a:schemeClr val="bg1"/>
                </a:solidFill>
                <a:latin typeface="Calibri" panose="020F0502020204030204" pitchFamily="34" charset="0"/>
              </a:rPr>
              <a:t>I </a:t>
            </a:r>
            <a:r>
              <a:rPr lang="en-US" sz="2400" dirty="0">
                <a:solidFill>
                  <a:schemeClr val="bg1"/>
                </a:solidFill>
                <a:latin typeface="Calibri" panose="020F0502020204030204" pitchFamily="34" charset="0"/>
              </a:rPr>
              <a:t>also think comp plans have and should evolve into less 20 year plans and more 5-10 year so as to </a:t>
            </a:r>
            <a:r>
              <a:rPr lang="en-US" sz="2400" b="1" dirty="0">
                <a:solidFill>
                  <a:schemeClr val="bg1"/>
                </a:solidFill>
                <a:latin typeface="Calibri" panose="020F0502020204030204" pitchFamily="34" charset="0"/>
              </a:rPr>
              <a:t>be more actionable</a:t>
            </a:r>
            <a:r>
              <a:rPr lang="en-US" sz="2400" dirty="0">
                <a:solidFill>
                  <a:schemeClr val="bg1"/>
                </a:solidFill>
                <a:latin typeface="Calibri" panose="020F0502020204030204" pitchFamily="34" charset="0"/>
              </a:rPr>
              <a:t>. This is of course also easier at the neighborhood level.</a:t>
            </a:r>
            <a:r>
              <a:rPr lang="en-US" sz="2400" dirty="0">
                <a:solidFill>
                  <a:schemeClr val="bg1"/>
                </a:solidFill>
              </a:rPr>
              <a:t> </a:t>
            </a:r>
          </a:p>
        </p:txBody>
      </p:sp>
      <p:sp>
        <p:nvSpPr>
          <p:cNvPr id="2" name="Rectangle 1"/>
          <p:cNvSpPr/>
          <p:nvPr/>
        </p:nvSpPr>
        <p:spPr>
          <a:xfrm>
            <a:off x="5938434" y="2176223"/>
            <a:ext cx="6096000" cy="2308324"/>
          </a:xfrm>
          <a:prstGeom prst="rect">
            <a:avLst/>
          </a:prstGeom>
          <a:solidFill>
            <a:srgbClr val="94B8BB"/>
          </a:solidFill>
        </p:spPr>
        <p:txBody>
          <a:bodyPr>
            <a:spAutoFit/>
          </a:bodyPr>
          <a:lstStyle/>
          <a:p>
            <a:r>
              <a:rPr lang="en-US" sz="2400" dirty="0">
                <a:solidFill>
                  <a:srgbClr val="000000"/>
                </a:solidFill>
                <a:latin typeface="Calibri" panose="020F0502020204030204" pitchFamily="34" charset="0"/>
                <a:cs typeface="Calibri" panose="020F0502020204030204" pitchFamily="34" charset="0"/>
              </a:rPr>
              <a:t>Often, comprehensive plans focus on a snapshot and a vision and </a:t>
            </a:r>
            <a:r>
              <a:rPr lang="en-US" sz="2400" b="1" dirty="0">
                <a:solidFill>
                  <a:srgbClr val="000000"/>
                </a:solidFill>
                <a:latin typeface="Calibri" panose="020F0502020204030204" pitchFamily="34" charset="0"/>
                <a:cs typeface="Calibri" panose="020F0502020204030204" pitchFamily="34" charset="0"/>
              </a:rPr>
              <a:t>don't address the path forward. </a:t>
            </a:r>
            <a:r>
              <a:rPr lang="en-US" sz="2400" dirty="0">
                <a:solidFill>
                  <a:srgbClr val="000000"/>
                </a:solidFill>
                <a:latin typeface="Calibri" panose="020F0502020204030204" pitchFamily="34" charset="0"/>
                <a:cs typeface="Calibri" panose="020F0502020204030204" pitchFamily="34" charset="0"/>
              </a:rPr>
              <a:t>Some are starting to include implementation sections that are a laundry list of policy, code or program changes </a:t>
            </a:r>
            <a:r>
              <a:rPr lang="en-US" sz="2400" b="1" dirty="0">
                <a:solidFill>
                  <a:srgbClr val="000000"/>
                </a:solidFill>
                <a:latin typeface="Calibri" panose="020F0502020204030204" pitchFamily="34" charset="0"/>
                <a:cs typeface="Calibri" panose="020F0502020204030204" pitchFamily="34" charset="0"/>
              </a:rPr>
              <a:t>with vague timelines and no order to accomplish.</a:t>
            </a:r>
            <a:r>
              <a:rPr lang="en-US" sz="2400" b="1" dirty="0">
                <a:latin typeface="Calibri" panose="020F0502020204030204" pitchFamily="34" charset="0"/>
                <a:cs typeface="Calibri" panose="020F0502020204030204" pitchFamily="34" charset="0"/>
              </a:rPr>
              <a:t> </a:t>
            </a:r>
          </a:p>
        </p:txBody>
      </p:sp>
      <p:sp>
        <p:nvSpPr>
          <p:cNvPr id="6" name="Rectangle 5"/>
          <p:cNvSpPr/>
          <p:nvPr/>
        </p:nvSpPr>
        <p:spPr>
          <a:xfrm>
            <a:off x="241292" y="143761"/>
            <a:ext cx="5371232" cy="3416320"/>
          </a:xfrm>
          <a:prstGeom prst="rect">
            <a:avLst/>
          </a:prstGeom>
          <a:solidFill>
            <a:srgbClr val="94B8BB"/>
          </a:solidFill>
        </p:spPr>
        <p:txBody>
          <a:bodyPr wrap="square">
            <a:spAutoFit/>
          </a:bodyPr>
          <a:lstStyle/>
          <a:p>
            <a:r>
              <a:rPr lang="en-US" sz="2400" dirty="0">
                <a:latin typeface="Calibri" panose="020F0502020204030204" pitchFamily="34" charset="0"/>
                <a:cs typeface="Calibri" panose="020F0502020204030204" pitchFamily="34" charset="0"/>
              </a:rPr>
              <a:t>In the beginning the plan has to answer the question of what it intends to be... is it a physical guide, a personality guide, both. A city organization needs to define it's role and then direct the plan to serve that role. </a:t>
            </a:r>
            <a:endParaRPr lang="en-US" sz="2400" dirty="0" smtClean="0">
              <a:latin typeface="Calibri" panose="020F0502020204030204" pitchFamily="34" charset="0"/>
              <a:cs typeface="Calibri" panose="020F0502020204030204" pitchFamily="34" charset="0"/>
            </a:endParaRPr>
          </a:p>
          <a:p>
            <a:r>
              <a:rPr lang="en-US" sz="2400" b="1" dirty="0" smtClean="0">
                <a:latin typeface="Calibri" panose="020F0502020204030204" pitchFamily="34" charset="0"/>
                <a:cs typeface="Calibri" panose="020F0502020204030204" pitchFamily="34" charset="0"/>
              </a:rPr>
              <a:t>Strategic </a:t>
            </a:r>
            <a:r>
              <a:rPr lang="en-US" sz="2400" b="1" dirty="0">
                <a:latin typeface="Calibri" panose="020F0502020204030204" pitchFamily="34" charset="0"/>
                <a:cs typeface="Calibri" panose="020F0502020204030204" pitchFamily="34" charset="0"/>
              </a:rPr>
              <a:t>Planning should be regularly done to ride the currents of the near term toward that longer term vision.</a:t>
            </a:r>
          </a:p>
        </p:txBody>
      </p:sp>
      <p:sp>
        <p:nvSpPr>
          <p:cNvPr id="7" name="Content Placeholder 2"/>
          <p:cNvSpPr txBox="1">
            <a:spLocks/>
          </p:cNvSpPr>
          <p:nvPr/>
        </p:nvSpPr>
        <p:spPr>
          <a:xfrm>
            <a:off x="5938434" y="4807713"/>
            <a:ext cx="6096000" cy="1776248"/>
          </a:xfrm>
          <a:prstGeom prst="rect">
            <a:avLst/>
          </a:prstGeom>
          <a:solidFill>
            <a:srgbClr val="A4522E"/>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1"/>
                </a:solidFill>
                <a:latin typeface="Calibri" panose="020F0502020204030204" pitchFamily="34" charset="0"/>
              </a:rPr>
              <a:t>The </a:t>
            </a:r>
            <a:r>
              <a:rPr lang="en-US" sz="2400" b="1" dirty="0" smtClean="0">
                <a:solidFill>
                  <a:schemeClr val="bg1"/>
                </a:solidFill>
                <a:latin typeface="Calibri" panose="020F0502020204030204" pitchFamily="34" charset="0"/>
              </a:rPr>
              <a:t>politics often takes precedence</a:t>
            </a:r>
            <a:r>
              <a:rPr lang="en-US" sz="2400" dirty="0" smtClean="0">
                <a:solidFill>
                  <a:schemeClr val="bg1"/>
                </a:solidFill>
                <a:latin typeface="Calibri" panose="020F0502020204030204" pitchFamily="34" charset="0"/>
              </a:rPr>
              <a:t> over what proves useful. Also, while giving residents opportunity to speak is important, without political will, those voices will muddle your vision. </a:t>
            </a:r>
            <a:endParaRPr lang="en-US"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16075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P spid="6" grpId="0" animBg="1"/>
      <p:bldP spid="7"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2895"/>
          </a:xfrm>
          <a:solidFill>
            <a:srgbClr val="342E1F"/>
          </a:solidFill>
        </p:spPr>
        <p:txBody>
          <a:bodyPr/>
          <a:lstStyle/>
          <a:p>
            <a:r>
              <a:rPr lang="en-US" dirty="0" smtClean="0">
                <a:solidFill>
                  <a:srgbClr val="94B8BB"/>
                </a:solidFill>
              </a:rPr>
              <a:t>Discussion</a:t>
            </a:r>
            <a:endParaRPr lang="en-US" dirty="0">
              <a:solidFill>
                <a:srgbClr val="94B8BB"/>
              </a:solidFill>
            </a:endParaRPr>
          </a:p>
        </p:txBody>
      </p:sp>
      <p:sp>
        <p:nvSpPr>
          <p:cNvPr id="3" name="Content Placeholder 2"/>
          <p:cNvSpPr>
            <a:spLocks noGrp="1"/>
          </p:cNvSpPr>
          <p:nvPr>
            <p:ph idx="1"/>
          </p:nvPr>
        </p:nvSpPr>
        <p:spPr>
          <a:xfrm>
            <a:off x="838200" y="1088020"/>
            <a:ext cx="10515600" cy="5393803"/>
          </a:xfrm>
        </p:spPr>
        <p:txBody>
          <a:bodyPr>
            <a:normAutofit lnSpcReduction="10000"/>
          </a:bodyPr>
          <a:lstStyle/>
          <a:p>
            <a:pPr lvl="0"/>
            <a:r>
              <a:rPr lang="en-US" dirty="0">
                <a:solidFill>
                  <a:schemeClr val="bg1"/>
                </a:solidFill>
              </a:rPr>
              <a:t>How comprehensive does a comprehensive plan need to </a:t>
            </a:r>
            <a:r>
              <a:rPr lang="en-US" dirty="0" smtClean="0">
                <a:solidFill>
                  <a:schemeClr val="bg1"/>
                </a:solidFill>
              </a:rPr>
              <a:t>be?</a:t>
            </a:r>
          </a:p>
          <a:p>
            <a:pPr lvl="1"/>
            <a:r>
              <a:rPr lang="en-US" dirty="0" smtClean="0">
                <a:solidFill>
                  <a:schemeClr val="bg1"/>
                </a:solidFill>
              </a:rPr>
              <a:t>How </a:t>
            </a:r>
            <a:r>
              <a:rPr lang="en-US" dirty="0">
                <a:solidFill>
                  <a:schemeClr val="bg1"/>
                </a:solidFill>
              </a:rPr>
              <a:t>flexible? </a:t>
            </a:r>
            <a:endParaRPr lang="en-US" dirty="0" smtClean="0">
              <a:solidFill>
                <a:schemeClr val="bg1"/>
              </a:solidFill>
            </a:endParaRPr>
          </a:p>
          <a:p>
            <a:pPr lvl="1"/>
            <a:r>
              <a:rPr lang="en-US" dirty="0" smtClean="0">
                <a:solidFill>
                  <a:schemeClr val="bg1"/>
                </a:solidFill>
              </a:rPr>
              <a:t>How </a:t>
            </a:r>
            <a:r>
              <a:rPr lang="en-US" dirty="0">
                <a:solidFill>
                  <a:schemeClr val="bg1"/>
                </a:solidFill>
              </a:rPr>
              <a:t>long-term?</a:t>
            </a:r>
          </a:p>
          <a:p>
            <a:pPr lvl="1"/>
            <a:r>
              <a:rPr lang="en-US" dirty="0" smtClean="0">
                <a:solidFill>
                  <a:schemeClr val="bg1"/>
                </a:solidFill>
              </a:rPr>
              <a:t>How </a:t>
            </a:r>
            <a:r>
              <a:rPr lang="en-US" dirty="0">
                <a:solidFill>
                  <a:schemeClr val="bg1"/>
                </a:solidFill>
              </a:rPr>
              <a:t>detailed </a:t>
            </a:r>
            <a:r>
              <a:rPr lang="en-US" dirty="0" smtClean="0">
                <a:solidFill>
                  <a:schemeClr val="bg1"/>
                </a:solidFill>
              </a:rPr>
              <a:t>should </a:t>
            </a:r>
            <a:r>
              <a:rPr lang="en-US" dirty="0">
                <a:solidFill>
                  <a:schemeClr val="bg1"/>
                </a:solidFill>
              </a:rPr>
              <a:t>the implementation component </a:t>
            </a:r>
            <a:r>
              <a:rPr lang="en-US" dirty="0" smtClean="0">
                <a:solidFill>
                  <a:schemeClr val="bg1"/>
                </a:solidFill>
              </a:rPr>
              <a:t>be</a:t>
            </a:r>
            <a:r>
              <a:rPr lang="en-US" dirty="0">
                <a:solidFill>
                  <a:schemeClr val="bg1"/>
                </a:solidFill>
              </a:rPr>
              <a:t>? </a:t>
            </a:r>
            <a:endParaRPr lang="en-US" dirty="0" smtClean="0">
              <a:solidFill>
                <a:schemeClr val="bg1"/>
              </a:solidFill>
            </a:endParaRPr>
          </a:p>
          <a:p>
            <a:pPr marL="0" indent="0">
              <a:buNone/>
            </a:pPr>
            <a:endParaRPr lang="en-US" dirty="0" smtClean="0">
              <a:solidFill>
                <a:schemeClr val="bg1"/>
              </a:solidFill>
            </a:endParaRPr>
          </a:p>
          <a:p>
            <a:r>
              <a:rPr lang="en-US" dirty="0" smtClean="0">
                <a:solidFill>
                  <a:schemeClr val="bg1"/>
                </a:solidFill>
              </a:rPr>
              <a:t>How </a:t>
            </a:r>
            <a:r>
              <a:rPr lang="en-US" dirty="0">
                <a:solidFill>
                  <a:schemeClr val="bg1"/>
                </a:solidFill>
              </a:rPr>
              <a:t>can we make </a:t>
            </a:r>
            <a:r>
              <a:rPr lang="en-US" dirty="0" smtClean="0">
                <a:solidFill>
                  <a:schemeClr val="bg1"/>
                </a:solidFill>
              </a:rPr>
              <a:t>comp </a:t>
            </a:r>
            <a:r>
              <a:rPr lang="en-US" dirty="0">
                <a:solidFill>
                  <a:schemeClr val="bg1"/>
                </a:solidFill>
              </a:rPr>
              <a:t>p</a:t>
            </a:r>
            <a:r>
              <a:rPr lang="en-US" dirty="0" smtClean="0">
                <a:solidFill>
                  <a:schemeClr val="bg1"/>
                </a:solidFill>
              </a:rPr>
              <a:t>lans </a:t>
            </a:r>
            <a:r>
              <a:rPr lang="en-US" dirty="0">
                <a:solidFill>
                  <a:schemeClr val="bg1"/>
                </a:solidFill>
              </a:rPr>
              <a:t>more user friendly?</a:t>
            </a:r>
          </a:p>
          <a:p>
            <a:endParaRPr lang="en-US" dirty="0" smtClean="0">
              <a:solidFill>
                <a:schemeClr val="bg1"/>
              </a:solidFill>
            </a:endParaRPr>
          </a:p>
          <a:p>
            <a:r>
              <a:rPr lang="en-US" dirty="0" smtClean="0">
                <a:solidFill>
                  <a:schemeClr val="bg1"/>
                </a:solidFill>
              </a:rPr>
              <a:t>How </a:t>
            </a:r>
            <a:r>
              <a:rPr lang="en-US" dirty="0">
                <a:solidFill>
                  <a:schemeClr val="bg1"/>
                </a:solidFill>
              </a:rPr>
              <a:t>should small town plans be different than larger community plans? </a:t>
            </a:r>
            <a:endParaRPr lang="en-US" dirty="0" smtClean="0">
              <a:solidFill>
                <a:schemeClr val="bg1"/>
              </a:solidFill>
            </a:endParaRPr>
          </a:p>
          <a:p>
            <a:endParaRPr lang="en-US" dirty="0" smtClean="0">
              <a:solidFill>
                <a:schemeClr val="bg1"/>
              </a:solidFill>
            </a:endParaRPr>
          </a:p>
          <a:p>
            <a:r>
              <a:rPr lang="en-US" dirty="0" smtClean="0">
                <a:solidFill>
                  <a:schemeClr val="bg1"/>
                </a:solidFill>
              </a:rPr>
              <a:t>Has your community done things differently?</a:t>
            </a:r>
            <a:endParaRPr lang="en-US" dirty="0"/>
          </a:p>
          <a:p>
            <a:pPr lvl="0"/>
            <a:endParaRPr lang="en-US" dirty="0">
              <a:solidFill>
                <a:schemeClr val="bg1"/>
              </a:solidFill>
            </a:endParaRPr>
          </a:p>
          <a:p>
            <a:endParaRPr lang="en-US" dirty="0"/>
          </a:p>
        </p:txBody>
      </p:sp>
    </p:spTree>
    <p:extLst>
      <p:ext uri="{BB962C8B-B14F-4D97-AF65-F5344CB8AC3E}">
        <p14:creationId xmlns:p14="http://schemas.microsoft.com/office/powerpoint/2010/main" val="2585215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128298686"/>
              </p:ext>
            </p:extLst>
          </p:nvPr>
        </p:nvGraphicFramePr>
        <p:xfrm>
          <a:off x="421511" y="277793"/>
          <a:ext cx="11396241" cy="5694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21511" y="332641"/>
            <a:ext cx="3745375" cy="1325563"/>
          </a:xfrm>
        </p:spPr>
        <p:txBody>
          <a:bodyPr>
            <a:normAutofit fontScale="90000"/>
          </a:bodyPr>
          <a:lstStyle/>
          <a:p>
            <a:r>
              <a:rPr lang="en-US" dirty="0" smtClean="0">
                <a:solidFill>
                  <a:srgbClr val="94B8BB"/>
                </a:solidFill>
              </a:rPr>
              <a:t>Alternative comp plan format #1?</a:t>
            </a:r>
            <a:endParaRPr lang="en-US" dirty="0">
              <a:solidFill>
                <a:srgbClr val="94B8BB"/>
              </a:solidFill>
            </a:endParaRPr>
          </a:p>
        </p:txBody>
      </p:sp>
      <p:sp>
        <p:nvSpPr>
          <p:cNvPr id="3" name="Content Placeholder 2"/>
          <p:cNvSpPr>
            <a:spLocks noGrp="1"/>
          </p:cNvSpPr>
          <p:nvPr>
            <p:ph idx="1"/>
          </p:nvPr>
        </p:nvSpPr>
        <p:spPr/>
        <p:txBody>
          <a:bodyPr>
            <a:normAutofit/>
          </a:bodyPr>
          <a:lstStyle/>
          <a:p>
            <a:endParaRPr lang="en-US" dirty="0" smtClean="0"/>
          </a:p>
          <a:p>
            <a:endParaRPr lang="en-US" dirty="0"/>
          </a:p>
        </p:txBody>
      </p:sp>
      <p:sp>
        <p:nvSpPr>
          <p:cNvPr id="6" name="TextBox 5"/>
          <p:cNvSpPr txBox="1"/>
          <p:nvPr/>
        </p:nvSpPr>
        <p:spPr>
          <a:xfrm>
            <a:off x="8495818" y="1555504"/>
            <a:ext cx="2511706" cy="3139321"/>
          </a:xfrm>
          <a:prstGeom prst="rect">
            <a:avLst/>
          </a:prstGeom>
          <a:solidFill>
            <a:srgbClr val="B9AA9A"/>
          </a:solidFill>
        </p:spPr>
        <p:txBody>
          <a:bodyPr wrap="square" rtlCol="0">
            <a:spAutoFit/>
          </a:bodyPr>
          <a:lstStyle/>
          <a:p>
            <a:r>
              <a:rPr lang="en-US" dirty="0" smtClean="0">
                <a:solidFill>
                  <a:schemeClr val="bg1"/>
                </a:solidFill>
              </a:rPr>
              <a:t>The Comp Plan is long range, and sets goals for issues that  apply to all other elements.</a:t>
            </a:r>
          </a:p>
          <a:p>
            <a:endParaRPr lang="en-US" dirty="0">
              <a:solidFill>
                <a:schemeClr val="bg1"/>
              </a:solidFill>
            </a:endParaRPr>
          </a:p>
          <a:p>
            <a:r>
              <a:rPr lang="en-US" dirty="0" smtClean="0">
                <a:solidFill>
                  <a:schemeClr val="bg1"/>
                </a:solidFill>
              </a:rPr>
              <a:t>With the possible exception of future land use, “implementation” is not included.</a:t>
            </a:r>
            <a:endParaRPr lang="en-US" dirty="0">
              <a:solidFill>
                <a:schemeClr val="bg1"/>
              </a:solidFill>
            </a:endParaRPr>
          </a:p>
        </p:txBody>
      </p:sp>
      <p:sp>
        <p:nvSpPr>
          <p:cNvPr id="7" name="TextBox 6"/>
          <p:cNvSpPr txBox="1"/>
          <p:nvPr/>
        </p:nvSpPr>
        <p:spPr>
          <a:xfrm>
            <a:off x="567160" y="5927164"/>
            <a:ext cx="11250592" cy="923330"/>
          </a:xfrm>
          <a:prstGeom prst="rect">
            <a:avLst/>
          </a:prstGeom>
          <a:solidFill>
            <a:srgbClr val="94B8BB"/>
          </a:solidFill>
        </p:spPr>
        <p:txBody>
          <a:bodyPr wrap="square" rtlCol="0">
            <a:spAutoFit/>
          </a:bodyPr>
          <a:lstStyle/>
          <a:p>
            <a:r>
              <a:rPr lang="en-US" dirty="0" smtClean="0">
                <a:solidFill>
                  <a:schemeClr val="bg1"/>
                </a:solidFill>
              </a:rPr>
              <a:t>The Elements become “Strategic Plans” for each topic, with implementation steps for the vision and broad goals set in the Comp Plan.  They are developed with the leadership of each department and have a shorter time frame.</a:t>
            </a:r>
            <a:endParaRPr lang="en-US" dirty="0">
              <a:solidFill>
                <a:schemeClr val="bg1"/>
              </a:solidFill>
            </a:endParaRPr>
          </a:p>
        </p:txBody>
      </p:sp>
      <p:sp>
        <p:nvSpPr>
          <p:cNvPr id="8" name="TextBox 7"/>
          <p:cNvSpPr txBox="1"/>
          <p:nvPr/>
        </p:nvSpPr>
        <p:spPr>
          <a:xfrm>
            <a:off x="7293015" y="420492"/>
            <a:ext cx="4524737" cy="923330"/>
          </a:xfrm>
          <a:prstGeom prst="rect">
            <a:avLst/>
          </a:prstGeom>
          <a:solidFill>
            <a:srgbClr val="A4522E"/>
          </a:solidFill>
        </p:spPr>
        <p:txBody>
          <a:bodyPr wrap="square" rtlCol="0">
            <a:spAutoFit/>
          </a:bodyPr>
          <a:lstStyle/>
          <a:p>
            <a:r>
              <a:rPr lang="en-US" dirty="0" smtClean="0">
                <a:solidFill>
                  <a:schemeClr val="bg1"/>
                </a:solidFill>
              </a:rPr>
              <a:t>The Vision is informed by history, demographics, population projections, and ample public engagement.</a:t>
            </a:r>
            <a:endParaRPr lang="en-US" dirty="0">
              <a:solidFill>
                <a:schemeClr val="bg1"/>
              </a:solidFill>
            </a:endParaRPr>
          </a:p>
        </p:txBody>
      </p:sp>
    </p:spTree>
    <p:extLst>
      <p:ext uri="{BB962C8B-B14F-4D97-AF65-F5344CB8AC3E}">
        <p14:creationId xmlns:p14="http://schemas.microsoft.com/office/powerpoint/2010/main" val="78013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4B8BB"/>
                </a:solidFill>
              </a:rPr>
              <a:t>Agenda</a:t>
            </a:r>
            <a:endParaRPr lang="en-US" b="1" dirty="0">
              <a:solidFill>
                <a:srgbClr val="94B8BB"/>
              </a:solidFill>
            </a:endParaRPr>
          </a:p>
        </p:txBody>
      </p:sp>
      <p:graphicFrame>
        <p:nvGraphicFramePr>
          <p:cNvPr id="5" name="Diagram 4"/>
          <p:cNvGraphicFramePr/>
          <p:nvPr>
            <p:extLst>
              <p:ext uri="{D42A27DB-BD31-4B8C-83A1-F6EECF244321}">
                <p14:modId xmlns:p14="http://schemas.microsoft.com/office/powerpoint/2010/main" val="2063006591"/>
              </p:ext>
            </p:extLst>
          </p:nvPr>
        </p:nvGraphicFramePr>
        <p:xfrm>
          <a:off x="1246221" y="1027906"/>
          <a:ext cx="9699557" cy="568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16392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62844617"/>
              </p:ext>
            </p:extLst>
          </p:nvPr>
        </p:nvGraphicFramePr>
        <p:xfrm>
          <a:off x="1261641" y="277793"/>
          <a:ext cx="10556111" cy="4417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21511" y="332641"/>
            <a:ext cx="3745375" cy="1325563"/>
          </a:xfrm>
        </p:spPr>
        <p:txBody>
          <a:bodyPr>
            <a:normAutofit fontScale="90000"/>
          </a:bodyPr>
          <a:lstStyle/>
          <a:p>
            <a:r>
              <a:rPr lang="en-US" dirty="0" smtClean="0">
                <a:solidFill>
                  <a:srgbClr val="94B8BB"/>
                </a:solidFill>
              </a:rPr>
              <a:t>Alternative comp plan format #2?</a:t>
            </a:r>
            <a:endParaRPr lang="en-US" dirty="0">
              <a:solidFill>
                <a:srgbClr val="94B8BB"/>
              </a:solidFill>
            </a:endParaRPr>
          </a:p>
        </p:txBody>
      </p:sp>
      <p:sp>
        <p:nvSpPr>
          <p:cNvPr id="3" name="Content Placeholder 2"/>
          <p:cNvSpPr>
            <a:spLocks noGrp="1"/>
          </p:cNvSpPr>
          <p:nvPr>
            <p:ph idx="1"/>
          </p:nvPr>
        </p:nvSpPr>
        <p:spPr/>
        <p:txBody>
          <a:bodyPr>
            <a:normAutofit/>
          </a:bodyPr>
          <a:lstStyle/>
          <a:p>
            <a:endParaRPr lang="en-US" dirty="0" smtClean="0"/>
          </a:p>
          <a:p>
            <a:endParaRPr lang="en-US" dirty="0"/>
          </a:p>
        </p:txBody>
      </p:sp>
      <p:sp>
        <p:nvSpPr>
          <p:cNvPr id="6" name="TextBox 5"/>
          <p:cNvSpPr txBox="1"/>
          <p:nvPr/>
        </p:nvSpPr>
        <p:spPr>
          <a:xfrm>
            <a:off x="8495816" y="1280251"/>
            <a:ext cx="3129023" cy="2585323"/>
          </a:xfrm>
          <a:prstGeom prst="rect">
            <a:avLst/>
          </a:prstGeom>
          <a:solidFill>
            <a:srgbClr val="B9AA9A"/>
          </a:solidFill>
        </p:spPr>
        <p:txBody>
          <a:bodyPr wrap="square" rtlCol="0">
            <a:spAutoFit/>
          </a:bodyPr>
          <a:lstStyle/>
          <a:p>
            <a:r>
              <a:rPr lang="en-US" dirty="0" smtClean="0">
                <a:solidFill>
                  <a:schemeClr val="bg1"/>
                </a:solidFill>
              </a:rPr>
              <a:t>The Comp Plan is long range, and sets goals for issues that  apply to all other elements.</a:t>
            </a:r>
          </a:p>
          <a:p>
            <a:endParaRPr lang="en-US" dirty="0">
              <a:solidFill>
                <a:schemeClr val="bg1"/>
              </a:solidFill>
            </a:endParaRPr>
          </a:p>
          <a:p>
            <a:r>
              <a:rPr lang="en-US" dirty="0" smtClean="0">
                <a:solidFill>
                  <a:schemeClr val="bg1"/>
                </a:solidFill>
              </a:rPr>
              <a:t>With the possible exception of future land use, “implementation” is not included.</a:t>
            </a:r>
            <a:endParaRPr lang="en-US" dirty="0">
              <a:solidFill>
                <a:schemeClr val="bg1"/>
              </a:solidFill>
            </a:endParaRPr>
          </a:p>
        </p:txBody>
      </p:sp>
      <p:sp>
        <p:nvSpPr>
          <p:cNvPr id="7" name="TextBox 6"/>
          <p:cNvSpPr txBox="1"/>
          <p:nvPr/>
        </p:nvSpPr>
        <p:spPr>
          <a:xfrm>
            <a:off x="141308" y="2949531"/>
            <a:ext cx="1493134" cy="1754326"/>
          </a:xfrm>
          <a:prstGeom prst="rect">
            <a:avLst/>
          </a:prstGeom>
          <a:solidFill>
            <a:schemeClr val="accent6">
              <a:lumMod val="75000"/>
            </a:schemeClr>
          </a:solidFill>
        </p:spPr>
        <p:txBody>
          <a:bodyPr wrap="square" rtlCol="0">
            <a:spAutoFit/>
          </a:bodyPr>
          <a:lstStyle/>
          <a:p>
            <a:pPr algn="ctr"/>
            <a:r>
              <a:rPr lang="en-US" dirty="0" smtClean="0">
                <a:solidFill>
                  <a:schemeClr val="bg1"/>
                </a:solidFill>
              </a:rPr>
              <a:t>The Elements set forth goals and general maps. </a:t>
            </a:r>
            <a:endParaRPr lang="en-US" dirty="0">
              <a:solidFill>
                <a:schemeClr val="bg1"/>
              </a:solidFill>
            </a:endParaRPr>
          </a:p>
        </p:txBody>
      </p:sp>
      <p:sp>
        <p:nvSpPr>
          <p:cNvPr id="8" name="TextBox 7"/>
          <p:cNvSpPr txBox="1"/>
          <p:nvPr/>
        </p:nvSpPr>
        <p:spPr>
          <a:xfrm>
            <a:off x="7489302" y="189500"/>
            <a:ext cx="4524737" cy="923330"/>
          </a:xfrm>
          <a:prstGeom prst="rect">
            <a:avLst/>
          </a:prstGeom>
          <a:solidFill>
            <a:srgbClr val="A4522E"/>
          </a:solidFill>
        </p:spPr>
        <p:txBody>
          <a:bodyPr wrap="square" rtlCol="0">
            <a:spAutoFit/>
          </a:bodyPr>
          <a:lstStyle/>
          <a:p>
            <a:r>
              <a:rPr lang="en-US" dirty="0" smtClean="0">
                <a:solidFill>
                  <a:schemeClr val="bg1"/>
                </a:solidFill>
              </a:rPr>
              <a:t>The Vision is informed by history, demographics, population projections, and ample public engagement.</a:t>
            </a:r>
            <a:endParaRPr lang="en-US" dirty="0">
              <a:solidFill>
                <a:schemeClr val="bg1"/>
              </a:solidFill>
            </a:endParaRPr>
          </a:p>
        </p:txBody>
      </p:sp>
      <p:graphicFrame>
        <p:nvGraphicFramePr>
          <p:cNvPr id="4" name="Diagram 3"/>
          <p:cNvGraphicFramePr/>
          <p:nvPr>
            <p:extLst>
              <p:ext uri="{D42A27DB-BD31-4B8C-83A1-F6EECF244321}">
                <p14:modId xmlns:p14="http://schemas.microsoft.com/office/powerpoint/2010/main" val="1035952584"/>
              </p:ext>
            </p:extLst>
          </p:nvPr>
        </p:nvGraphicFramePr>
        <p:xfrm>
          <a:off x="2475696" y="4862246"/>
          <a:ext cx="8128000" cy="10069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p:cNvSpPr txBox="1"/>
          <p:nvPr/>
        </p:nvSpPr>
        <p:spPr>
          <a:xfrm>
            <a:off x="470704" y="5864443"/>
            <a:ext cx="11250592" cy="923330"/>
          </a:xfrm>
          <a:prstGeom prst="rect">
            <a:avLst/>
          </a:prstGeom>
          <a:solidFill>
            <a:schemeClr val="bg1"/>
          </a:solidFill>
          <a:ln w="19050">
            <a:solidFill>
              <a:srgbClr val="A4522E"/>
            </a:solidFill>
          </a:ln>
        </p:spPr>
        <p:txBody>
          <a:bodyPr wrap="square" rtlCol="0">
            <a:spAutoFit/>
          </a:bodyPr>
          <a:lstStyle/>
          <a:p>
            <a:r>
              <a:rPr lang="en-US" dirty="0" smtClean="0">
                <a:solidFill>
                  <a:srgbClr val="A4522E"/>
                </a:solidFill>
              </a:rPr>
              <a:t>There are a series of geographically–specific plans that provide strategic implementation and urban design.  There is targeted engagement to stakeholders in each area.  These have a shorter time frame.</a:t>
            </a:r>
            <a:endParaRPr lang="en-US" dirty="0">
              <a:solidFill>
                <a:srgbClr val="A4522E"/>
              </a:solidFill>
            </a:endParaRPr>
          </a:p>
        </p:txBody>
      </p:sp>
    </p:spTree>
    <p:extLst>
      <p:ext uri="{BB962C8B-B14F-4D97-AF65-F5344CB8AC3E}">
        <p14:creationId xmlns:p14="http://schemas.microsoft.com/office/powerpoint/2010/main" val="124297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Graphic spid="4" grpId="0">
        <p:bldAsOne/>
      </p:bldGraphic>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4B8BB"/>
                </a:solidFill>
              </a:rPr>
              <a:t>Is that better?</a:t>
            </a:r>
            <a:endParaRPr lang="en-US" dirty="0">
              <a:solidFill>
                <a:srgbClr val="94B8BB"/>
              </a:solidFill>
            </a:endParaRPr>
          </a:p>
        </p:txBody>
      </p:sp>
      <p:sp>
        <p:nvSpPr>
          <p:cNvPr id="3" name="Content Placeholder 2"/>
          <p:cNvSpPr>
            <a:spLocks noGrp="1"/>
          </p:cNvSpPr>
          <p:nvPr>
            <p:ph idx="1"/>
          </p:nvPr>
        </p:nvSpPr>
        <p:spPr/>
        <p:txBody>
          <a:bodyPr>
            <a:normAutofit/>
          </a:bodyPr>
          <a:lstStyle/>
          <a:p>
            <a:pPr lvl="0"/>
            <a:r>
              <a:rPr lang="en-US" dirty="0" smtClean="0">
                <a:solidFill>
                  <a:schemeClr val="bg1"/>
                </a:solidFill>
              </a:rPr>
              <a:t>Is that less stuff?  Or the same stuff packaged differently?</a:t>
            </a:r>
          </a:p>
          <a:p>
            <a:pPr lvl="0"/>
            <a:r>
              <a:rPr lang="en-US" dirty="0" smtClean="0">
                <a:solidFill>
                  <a:schemeClr val="bg1"/>
                </a:solidFill>
              </a:rPr>
              <a:t>Would it take longer?</a:t>
            </a:r>
          </a:p>
          <a:p>
            <a:pPr lvl="0"/>
            <a:r>
              <a:rPr lang="en-US" dirty="0" smtClean="0">
                <a:solidFill>
                  <a:schemeClr val="bg1"/>
                </a:solidFill>
              </a:rPr>
              <a:t>Would it cost more?</a:t>
            </a:r>
          </a:p>
          <a:p>
            <a:pPr lvl="0"/>
            <a:r>
              <a:rPr lang="en-US" dirty="0" smtClean="0">
                <a:solidFill>
                  <a:schemeClr val="bg1"/>
                </a:solidFill>
              </a:rPr>
              <a:t>Would it lead to “planning fatigue?”</a:t>
            </a:r>
          </a:p>
          <a:p>
            <a:pPr lvl="0"/>
            <a:r>
              <a:rPr lang="en-US" dirty="0" smtClean="0">
                <a:solidFill>
                  <a:schemeClr val="bg1"/>
                </a:solidFill>
              </a:rPr>
              <a:t>Would it be more actionable?  Make implementation clearer?</a:t>
            </a:r>
          </a:p>
          <a:p>
            <a:pPr lvl="0"/>
            <a:r>
              <a:rPr lang="en-US" dirty="0" smtClean="0">
                <a:solidFill>
                  <a:schemeClr val="bg1"/>
                </a:solidFill>
              </a:rPr>
              <a:t>Does it make sense for small towns?  </a:t>
            </a:r>
          </a:p>
          <a:p>
            <a:pPr lvl="0"/>
            <a:endParaRPr lang="en-US" dirty="0">
              <a:solidFill>
                <a:schemeClr val="bg1"/>
              </a:solidFill>
            </a:endParaRPr>
          </a:p>
          <a:p>
            <a:endParaRPr lang="en-US" dirty="0" smtClean="0"/>
          </a:p>
          <a:p>
            <a:endParaRPr lang="en-US" dirty="0"/>
          </a:p>
        </p:txBody>
      </p:sp>
    </p:spTree>
    <p:extLst>
      <p:ext uri="{BB962C8B-B14F-4D97-AF65-F5344CB8AC3E}">
        <p14:creationId xmlns:p14="http://schemas.microsoft.com/office/powerpoint/2010/main" val="615363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4B8BB"/>
                </a:solidFill>
              </a:rPr>
              <a:t>Thank you!</a:t>
            </a:r>
            <a:endParaRPr lang="en-US" dirty="0">
              <a:solidFill>
                <a:srgbClr val="94B8BB"/>
              </a:solidFill>
            </a:endParaRPr>
          </a:p>
        </p:txBody>
      </p:sp>
      <p:sp>
        <p:nvSpPr>
          <p:cNvPr id="3" name="Content Placeholder 2"/>
          <p:cNvSpPr>
            <a:spLocks noGrp="1"/>
          </p:cNvSpPr>
          <p:nvPr>
            <p:ph idx="1"/>
          </p:nvPr>
        </p:nvSpPr>
        <p:spPr>
          <a:solidFill>
            <a:srgbClr val="342E1F"/>
          </a:solidFill>
        </p:spPr>
        <p:txBody>
          <a:bodyPr/>
          <a:lstStyle/>
          <a:p>
            <a:pPr marL="0" indent="0" algn="ctr">
              <a:buNone/>
            </a:pPr>
            <a:r>
              <a:rPr lang="en-US" dirty="0" smtClean="0">
                <a:solidFill>
                  <a:schemeClr val="bg1"/>
                </a:solidFill>
              </a:rPr>
              <a:t>Charlie Dissell, AICP </a:t>
            </a:r>
            <a:r>
              <a:rPr lang="en-US" dirty="0" smtClean="0">
                <a:solidFill>
                  <a:srgbClr val="94B8BB"/>
                </a:solidFill>
              </a:rPr>
              <a:t>cdissell@indianolaiowa.gov</a:t>
            </a:r>
          </a:p>
          <a:p>
            <a:pPr marL="0" indent="0" algn="ctr">
              <a:buNone/>
            </a:pPr>
            <a:r>
              <a:rPr lang="en-US" dirty="0" smtClean="0">
                <a:solidFill>
                  <a:schemeClr val="bg1"/>
                </a:solidFill>
              </a:rPr>
              <a:t> </a:t>
            </a:r>
          </a:p>
          <a:p>
            <a:pPr marL="0" indent="0" algn="ctr">
              <a:buNone/>
            </a:pPr>
            <a:r>
              <a:rPr lang="en-US" dirty="0" smtClean="0">
                <a:solidFill>
                  <a:schemeClr val="bg1"/>
                </a:solidFill>
              </a:rPr>
              <a:t>Lorin Ditzler, AICP </a:t>
            </a:r>
            <a:r>
              <a:rPr lang="en-US" dirty="0" smtClean="0">
                <a:solidFill>
                  <a:srgbClr val="94B8BB"/>
                </a:solidFill>
              </a:rPr>
              <a:t>lorin@warrencountyhometown.com</a:t>
            </a:r>
          </a:p>
          <a:p>
            <a:pPr marL="0" indent="0" algn="ctr">
              <a:buNone/>
            </a:pPr>
            <a:endParaRPr lang="en-US" dirty="0" smtClean="0">
              <a:solidFill>
                <a:schemeClr val="bg1"/>
              </a:solidFill>
            </a:endParaRPr>
          </a:p>
          <a:p>
            <a:pPr marL="0" indent="0" algn="ctr">
              <a:buNone/>
            </a:pPr>
            <a:r>
              <a:rPr lang="en-US" dirty="0" smtClean="0">
                <a:solidFill>
                  <a:schemeClr val="bg1"/>
                </a:solidFill>
              </a:rPr>
              <a:t>Mindy Moore, AICP </a:t>
            </a:r>
            <a:r>
              <a:rPr lang="en-US" dirty="0" smtClean="0">
                <a:solidFill>
                  <a:srgbClr val="94B8BB"/>
                </a:solidFill>
              </a:rPr>
              <a:t>mmoore@snyder-associates.com</a:t>
            </a:r>
          </a:p>
          <a:p>
            <a:pPr marL="0" indent="0" algn="ctr">
              <a:buNone/>
            </a:pPr>
            <a:endParaRPr lang="en-US" dirty="0" smtClean="0">
              <a:solidFill>
                <a:srgbClr val="B9AA9A"/>
              </a:solidFill>
            </a:endParaRPr>
          </a:p>
          <a:p>
            <a:pPr marL="0" indent="0" algn="ctr">
              <a:buNone/>
            </a:pPr>
            <a:r>
              <a:rPr lang="en-US" dirty="0" smtClean="0">
                <a:solidFill>
                  <a:schemeClr val="bg1"/>
                </a:solidFill>
              </a:rPr>
              <a:t>Jared Foss, AICP </a:t>
            </a:r>
            <a:r>
              <a:rPr lang="en-US" dirty="0" smtClean="0">
                <a:solidFill>
                  <a:srgbClr val="94B8BB"/>
                </a:solidFill>
              </a:rPr>
              <a:t>jfoss@snyder-associates.com</a:t>
            </a:r>
          </a:p>
          <a:p>
            <a:endParaRPr lang="en-US" dirty="0"/>
          </a:p>
        </p:txBody>
      </p:sp>
    </p:spTree>
    <p:extLst>
      <p:ext uri="{BB962C8B-B14F-4D97-AF65-F5344CB8AC3E}">
        <p14:creationId xmlns:p14="http://schemas.microsoft.com/office/powerpoint/2010/main" val="30576403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4B8BB"/>
                </a:solidFill>
              </a:rPr>
              <a:t>What’s required under Iowa law? </a:t>
            </a:r>
            <a:endParaRPr lang="en-US" dirty="0">
              <a:solidFill>
                <a:srgbClr val="94B8BB"/>
              </a:solidFill>
            </a:endParaRP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US" sz="3300" dirty="0" smtClean="0">
                <a:solidFill>
                  <a:schemeClr val="bg1"/>
                </a:solidFill>
              </a:rPr>
              <a:t>414.3 </a:t>
            </a:r>
            <a:r>
              <a:rPr lang="en-US" sz="3300" dirty="0">
                <a:solidFill>
                  <a:schemeClr val="bg1"/>
                </a:solidFill>
              </a:rPr>
              <a:t>Regulations and comprehensive plan — </a:t>
            </a:r>
            <a:endParaRPr lang="en-US" sz="3300" dirty="0" smtClean="0">
              <a:solidFill>
                <a:schemeClr val="bg1"/>
              </a:solidFill>
            </a:endParaRPr>
          </a:p>
          <a:p>
            <a:pPr marL="0" indent="0">
              <a:buNone/>
            </a:pPr>
            <a:endParaRPr lang="en-US" sz="3300" dirty="0" smtClean="0">
              <a:solidFill>
                <a:schemeClr val="bg1"/>
              </a:solidFill>
            </a:endParaRPr>
          </a:p>
          <a:p>
            <a:pPr marL="514350" indent="-514350">
              <a:buAutoNum type="arabicPeriod"/>
            </a:pPr>
            <a:r>
              <a:rPr lang="en-US" dirty="0" smtClean="0">
                <a:solidFill>
                  <a:schemeClr val="bg1"/>
                </a:solidFill>
              </a:rPr>
              <a:t>Zoning regulations shall be made in accordance with a comprehensive plan…</a:t>
            </a:r>
          </a:p>
          <a:p>
            <a:pPr marL="0" indent="0">
              <a:buNone/>
            </a:pPr>
            <a:endParaRPr lang="en-US" dirty="0" smtClean="0">
              <a:solidFill>
                <a:schemeClr val="bg1"/>
              </a:solidFill>
            </a:endParaRPr>
          </a:p>
          <a:p>
            <a:pPr marL="0" indent="0">
              <a:buNone/>
            </a:pPr>
            <a:r>
              <a:rPr lang="en-US" dirty="0" smtClean="0">
                <a:solidFill>
                  <a:schemeClr val="bg1"/>
                </a:solidFill>
              </a:rPr>
              <a:t>3.  Zoning regulations </a:t>
            </a:r>
            <a:r>
              <a:rPr lang="en-US" dirty="0">
                <a:solidFill>
                  <a:schemeClr val="bg1"/>
                </a:solidFill>
              </a:rPr>
              <a:t>and comprehensive plan </a:t>
            </a:r>
            <a:r>
              <a:rPr lang="en-US" dirty="0">
                <a:solidFill>
                  <a:srgbClr val="A4522E"/>
                </a:solidFill>
              </a:rPr>
              <a:t>shall be </a:t>
            </a:r>
            <a:r>
              <a:rPr lang="en-US" dirty="0" smtClean="0">
                <a:solidFill>
                  <a:srgbClr val="A4522E"/>
                </a:solidFill>
              </a:rPr>
              <a:t>    made </a:t>
            </a:r>
            <a:r>
              <a:rPr lang="en-US" dirty="0">
                <a:solidFill>
                  <a:srgbClr val="A4522E"/>
                </a:solidFill>
              </a:rPr>
              <a:t>with consideration </a:t>
            </a:r>
            <a:r>
              <a:rPr lang="en-US" dirty="0">
                <a:solidFill>
                  <a:schemeClr val="bg1"/>
                </a:solidFill>
              </a:rPr>
              <a:t>of the </a:t>
            </a:r>
            <a:r>
              <a:rPr lang="en-US" dirty="0">
                <a:solidFill>
                  <a:srgbClr val="94B8BB"/>
                </a:solidFill>
              </a:rPr>
              <a:t>smart planning principles</a:t>
            </a:r>
            <a:r>
              <a:rPr lang="en-US" dirty="0">
                <a:solidFill>
                  <a:schemeClr val="bg1"/>
                </a:solidFill>
              </a:rPr>
              <a:t> under section </a:t>
            </a:r>
            <a:r>
              <a:rPr lang="en-US" dirty="0" smtClean="0">
                <a:solidFill>
                  <a:schemeClr val="bg1"/>
                </a:solidFill>
              </a:rPr>
              <a:t>18B.1…</a:t>
            </a:r>
            <a:endParaRPr lang="en-US" dirty="0">
              <a:solidFill>
                <a:schemeClr val="bg1"/>
              </a:solidFill>
            </a:endParaRPr>
          </a:p>
        </p:txBody>
      </p:sp>
    </p:spTree>
    <p:extLst>
      <p:ext uri="{BB962C8B-B14F-4D97-AF65-F5344CB8AC3E}">
        <p14:creationId xmlns:p14="http://schemas.microsoft.com/office/powerpoint/2010/main" val="30545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4B8BB"/>
                </a:solidFill>
              </a:rPr>
              <a:t>What’s required under Iowa law?</a:t>
            </a:r>
            <a:endParaRPr lang="en-US" dirty="0">
              <a:solidFill>
                <a:srgbClr val="94B8BB"/>
              </a:solidFill>
            </a:endParaRP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US" sz="3600" dirty="0">
                <a:solidFill>
                  <a:srgbClr val="94B8BB"/>
                </a:solidFill>
              </a:rPr>
              <a:t>18B.2 Local comprehensive planning and development guidelines</a:t>
            </a:r>
          </a:p>
          <a:p>
            <a:pPr marL="457200" lvl="1" indent="0">
              <a:buNone/>
            </a:pPr>
            <a:r>
              <a:rPr lang="en-US" sz="3200" dirty="0">
                <a:solidFill>
                  <a:schemeClr val="bg1"/>
                </a:solidFill>
              </a:rPr>
              <a:t>2. A municipality </a:t>
            </a:r>
            <a:r>
              <a:rPr lang="en-US" sz="3200" b="1" dirty="0">
                <a:solidFill>
                  <a:schemeClr val="bg1"/>
                </a:solidFill>
              </a:rPr>
              <a:t>shall</a:t>
            </a:r>
            <a:r>
              <a:rPr lang="en-US" sz="3200" dirty="0">
                <a:solidFill>
                  <a:schemeClr val="bg1"/>
                </a:solidFill>
              </a:rPr>
              <a:t> consider the </a:t>
            </a:r>
            <a:r>
              <a:rPr lang="en-US" sz="3200" dirty="0">
                <a:solidFill>
                  <a:srgbClr val="94B8BB"/>
                </a:solidFill>
              </a:rPr>
              <a:t>smart planning principles </a:t>
            </a:r>
            <a:r>
              <a:rPr lang="en-US" sz="3200" dirty="0">
                <a:solidFill>
                  <a:schemeClr val="bg1"/>
                </a:solidFill>
              </a:rPr>
              <a:t>under section 18B.1 </a:t>
            </a:r>
            <a:r>
              <a:rPr lang="en-US" sz="3200" dirty="0">
                <a:solidFill>
                  <a:srgbClr val="A4522E"/>
                </a:solidFill>
              </a:rPr>
              <a:t>and</a:t>
            </a:r>
            <a:r>
              <a:rPr lang="en-US" sz="3200" b="1" dirty="0">
                <a:solidFill>
                  <a:srgbClr val="A4522E"/>
                </a:solidFill>
              </a:rPr>
              <a:t> may </a:t>
            </a:r>
            <a:r>
              <a:rPr lang="en-US" sz="3200" dirty="0">
                <a:solidFill>
                  <a:srgbClr val="A4522E"/>
                </a:solidFill>
              </a:rPr>
              <a:t>include the following information</a:t>
            </a:r>
            <a:r>
              <a:rPr lang="en-US" sz="3200" dirty="0">
                <a:solidFill>
                  <a:schemeClr val="bg1"/>
                </a:solidFill>
              </a:rPr>
              <a:t>, if applicable, when developing or amending a comprehensive </a:t>
            </a:r>
            <a:r>
              <a:rPr lang="en-US" sz="3200" dirty="0" smtClean="0">
                <a:solidFill>
                  <a:schemeClr val="bg1"/>
                </a:solidFill>
              </a:rPr>
              <a:t>plan…</a:t>
            </a:r>
            <a:endParaRPr lang="en-US" sz="3600" dirty="0">
              <a:solidFill>
                <a:schemeClr val="bg1"/>
              </a:solidFill>
            </a:endParaRPr>
          </a:p>
        </p:txBody>
      </p:sp>
    </p:spTree>
    <p:extLst>
      <p:ext uri="{BB962C8B-B14F-4D97-AF65-F5344CB8AC3E}">
        <p14:creationId xmlns:p14="http://schemas.microsoft.com/office/powerpoint/2010/main" val="3818374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4B8BB"/>
                </a:solidFill>
              </a:rPr>
              <a:t>What’s suggested under Iowa law? </a:t>
            </a:r>
            <a:endParaRPr lang="en-US" dirty="0">
              <a:solidFill>
                <a:srgbClr val="94B8BB"/>
              </a:solidFill>
            </a:endParaRPr>
          </a:p>
        </p:txBody>
      </p:sp>
      <p:sp>
        <p:nvSpPr>
          <p:cNvPr id="3" name="Content Placeholder 2"/>
          <p:cNvSpPr>
            <a:spLocks noGrp="1"/>
          </p:cNvSpPr>
          <p:nvPr>
            <p:ph idx="1"/>
          </p:nvPr>
        </p:nvSpPr>
        <p:spPr>
          <a:xfrm>
            <a:off x="838200" y="1825624"/>
            <a:ext cx="10515600" cy="5032375"/>
          </a:xfrm>
        </p:spPr>
        <p:txBody>
          <a:bodyPr/>
          <a:lstStyle/>
          <a:p>
            <a:pPr marL="514350" indent="-514350">
              <a:buFont typeface="+mj-lt"/>
              <a:buAutoNum type="alphaLcPeriod"/>
            </a:pPr>
            <a:r>
              <a:rPr lang="en-US" dirty="0" smtClean="0">
                <a:solidFill>
                  <a:schemeClr val="bg1"/>
                </a:solidFill>
              </a:rPr>
              <a:t>Public Participation</a:t>
            </a:r>
          </a:p>
          <a:p>
            <a:pPr marL="514350" indent="-514350">
              <a:buFont typeface="+mj-lt"/>
              <a:buAutoNum type="alphaLcPeriod"/>
            </a:pPr>
            <a:r>
              <a:rPr lang="en-US" dirty="0" smtClean="0">
                <a:solidFill>
                  <a:schemeClr val="bg1"/>
                </a:solidFill>
              </a:rPr>
              <a:t>Primary </a:t>
            </a:r>
            <a:r>
              <a:rPr lang="en-US" dirty="0">
                <a:solidFill>
                  <a:schemeClr val="bg1"/>
                </a:solidFill>
              </a:rPr>
              <a:t>characteristics </a:t>
            </a:r>
            <a:endParaRPr lang="en-US" dirty="0" smtClean="0">
              <a:solidFill>
                <a:schemeClr val="bg1"/>
              </a:solidFill>
            </a:endParaRPr>
          </a:p>
          <a:p>
            <a:pPr marL="514350" indent="-514350">
              <a:buFont typeface="+mj-lt"/>
              <a:buAutoNum type="alphaLcPeriod"/>
            </a:pPr>
            <a:r>
              <a:rPr lang="en-US" dirty="0" smtClean="0">
                <a:solidFill>
                  <a:schemeClr val="bg1"/>
                </a:solidFill>
              </a:rPr>
              <a:t>Current </a:t>
            </a:r>
            <a:r>
              <a:rPr lang="en-US" dirty="0">
                <a:solidFill>
                  <a:schemeClr val="bg1"/>
                </a:solidFill>
              </a:rPr>
              <a:t>land </a:t>
            </a:r>
            <a:r>
              <a:rPr lang="en-US" dirty="0" smtClean="0">
                <a:solidFill>
                  <a:schemeClr val="bg1"/>
                </a:solidFill>
              </a:rPr>
              <a:t>uses</a:t>
            </a:r>
          </a:p>
          <a:p>
            <a:pPr marL="514350" indent="-514350">
              <a:buFont typeface="+mj-lt"/>
              <a:buAutoNum type="alphaLcPeriod"/>
            </a:pPr>
            <a:r>
              <a:rPr lang="en-US" dirty="0" smtClean="0">
                <a:solidFill>
                  <a:schemeClr val="bg1"/>
                </a:solidFill>
              </a:rPr>
              <a:t>Established &amp; new residential neighborhoods</a:t>
            </a:r>
          </a:p>
          <a:p>
            <a:pPr marL="514350" indent="-514350">
              <a:buFont typeface="+mj-lt"/>
              <a:buAutoNum type="alphaLcPeriod" startAt="5"/>
            </a:pPr>
            <a:r>
              <a:rPr lang="en-US" dirty="0" smtClean="0">
                <a:solidFill>
                  <a:schemeClr val="bg1"/>
                </a:solidFill>
              </a:rPr>
              <a:t>Utilities </a:t>
            </a:r>
            <a:r>
              <a:rPr lang="en-US" dirty="0">
                <a:solidFill>
                  <a:schemeClr val="bg1"/>
                </a:solidFill>
              </a:rPr>
              <a:t>and community facilities</a:t>
            </a:r>
          </a:p>
          <a:p>
            <a:pPr marL="514350" indent="-514350">
              <a:buFont typeface="+mj-lt"/>
              <a:buAutoNum type="alphaLcPeriod" startAt="5"/>
            </a:pPr>
            <a:r>
              <a:rPr lang="en-US" dirty="0" smtClean="0">
                <a:solidFill>
                  <a:schemeClr val="bg1"/>
                </a:solidFill>
              </a:rPr>
              <a:t>Transportation system</a:t>
            </a:r>
            <a:endParaRPr lang="en-US" dirty="0">
              <a:solidFill>
                <a:schemeClr val="bg1"/>
              </a:solidFill>
            </a:endParaRPr>
          </a:p>
          <a:p>
            <a:pPr marL="514350" indent="-514350">
              <a:buFont typeface="+mj-lt"/>
              <a:buAutoNum type="alphaLcPeriod" startAt="5"/>
            </a:pPr>
            <a:r>
              <a:rPr lang="en-US" dirty="0">
                <a:solidFill>
                  <a:schemeClr val="bg1"/>
                </a:solidFill>
              </a:rPr>
              <a:t>Economic development and employment </a:t>
            </a:r>
            <a:r>
              <a:rPr lang="en-US" dirty="0" smtClean="0">
                <a:solidFill>
                  <a:schemeClr val="bg1"/>
                </a:solidFill>
              </a:rPr>
              <a:t>opportunities</a:t>
            </a:r>
          </a:p>
          <a:p>
            <a:pPr marL="514350" indent="-514350">
              <a:buFont typeface="+mj-lt"/>
              <a:buAutoNum type="alphaLcPeriod" startAt="5"/>
            </a:pPr>
            <a:r>
              <a:rPr lang="en-US" dirty="0" smtClean="0">
                <a:solidFill>
                  <a:schemeClr val="bg1"/>
                </a:solidFill>
              </a:rPr>
              <a:t>Preservation </a:t>
            </a:r>
            <a:r>
              <a:rPr lang="en-US" dirty="0">
                <a:solidFill>
                  <a:schemeClr val="bg1"/>
                </a:solidFill>
              </a:rPr>
              <a:t>and protection of agricultural and natural </a:t>
            </a:r>
            <a:r>
              <a:rPr lang="en-US" dirty="0" smtClean="0">
                <a:solidFill>
                  <a:schemeClr val="bg1"/>
                </a:solidFill>
              </a:rPr>
              <a:t>resources</a:t>
            </a:r>
            <a:endParaRPr lang="en-US" dirty="0">
              <a:solidFill>
                <a:schemeClr val="bg1"/>
              </a:solidFill>
            </a:endParaRPr>
          </a:p>
          <a:p>
            <a:pPr marL="514350" indent="-514350">
              <a:buFont typeface="+mj-lt"/>
              <a:buAutoNum type="alphaLcPeriod" startAt="5"/>
            </a:pPr>
            <a:endParaRPr lang="en-US" dirty="0">
              <a:solidFill>
                <a:schemeClr val="bg1"/>
              </a:solidFill>
            </a:endParaRPr>
          </a:p>
          <a:p>
            <a:pPr marL="514350" indent="-514350">
              <a:buFont typeface="+mj-lt"/>
              <a:buAutoNum type="alphaLcPeriod"/>
            </a:pPr>
            <a:endParaRPr lang="en-US" dirty="0">
              <a:solidFill>
                <a:schemeClr val="bg1"/>
              </a:solidFill>
            </a:endParaRPr>
          </a:p>
        </p:txBody>
      </p:sp>
    </p:spTree>
    <p:extLst>
      <p:ext uri="{BB962C8B-B14F-4D97-AF65-F5344CB8AC3E}">
        <p14:creationId xmlns:p14="http://schemas.microsoft.com/office/powerpoint/2010/main" val="2371820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4B8BB"/>
                </a:solidFill>
              </a:rPr>
              <a:t>What’s suggested under Iowa law? </a:t>
            </a:r>
            <a:endParaRPr lang="en-US" dirty="0">
              <a:solidFill>
                <a:srgbClr val="94B8BB"/>
              </a:solidFill>
            </a:endParaRPr>
          </a:p>
        </p:txBody>
      </p:sp>
      <p:sp>
        <p:nvSpPr>
          <p:cNvPr id="3" name="Content Placeholder 2"/>
          <p:cNvSpPr>
            <a:spLocks noGrp="1"/>
          </p:cNvSpPr>
          <p:nvPr>
            <p:ph idx="1"/>
          </p:nvPr>
        </p:nvSpPr>
        <p:spPr>
          <a:xfrm>
            <a:off x="838200" y="1825624"/>
            <a:ext cx="10515600" cy="5032375"/>
          </a:xfrm>
        </p:spPr>
        <p:txBody>
          <a:bodyPr>
            <a:normAutofit/>
          </a:bodyPr>
          <a:lstStyle/>
          <a:p>
            <a:pPr marL="514350" indent="-514350">
              <a:buFont typeface="+mj-lt"/>
              <a:buAutoNum type="alphaLcPeriod" startAt="8"/>
            </a:pPr>
            <a:r>
              <a:rPr lang="en-US" dirty="0" smtClean="0">
                <a:solidFill>
                  <a:schemeClr val="bg1"/>
                </a:solidFill>
              </a:rPr>
              <a:t>Development </a:t>
            </a:r>
            <a:r>
              <a:rPr lang="en-US" dirty="0">
                <a:solidFill>
                  <a:schemeClr val="bg1"/>
                </a:solidFill>
              </a:rPr>
              <a:t>of </a:t>
            </a:r>
            <a:r>
              <a:rPr lang="en-US" dirty="0" smtClean="0">
                <a:solidFill>
                  <a:schemeClr val="bg1"/>
                </a:solidFill>
              </a:rPr>
              <a:t>governmental facilities</a:t>
            </a:r>
          </a:p>
          <a:p>
            <a:pPr marL="514350" indent="-514350">
              <a:buFont typeface="+mj-lt"/>
              <a:buAutoNum type="alphaLcPeriod" startAt="8"/>
            </a:pPr>
            <a:r>
              <a:rPr lang="en-US" dirty="0" smtClean="0">
                <a:solidFill>
                  <a:schemeClr val="bg1"/>
                </a:solidFill>
              </a:rPr>
              <a:t>Qualities </a:t>
            </a:r>
            <a:r>
              <a:rPr lang="en-US" dirty="0">
                <a:solidFill>
                  <a:schemeClr val="bg1"/>
                </a:solidFill>
              </a:rPr>
              <a:t>that make the municipality </a:t>
            </a:r>
            <a:r>
              <a:rPr lang="en-US" dirty="0" smtClean="0">
                <a:solidFill>
                  <a:schemeClr val="bg1"/>
                </a:solidFill>
              </a:rPr>
              <a:t>unique...</a:t>
            </a:r>
          </a:p>
          <a:p>
            <a:pPr marL="514350" indent="-514350">
              <a:buFont typeface="+mj-lt"/>
              <a:buAutoNum type="alphaLcPeriod" startAt="11"/>
            </a:pPr>
            <a:r>
              <a:rPr lang="en-US" dirty="0">
                <a:solidFill>
                  <a:schemeClr val="bg1"/>
                </a:solidFill>
              </a:rPr>
              <a:t>Natural and other </a:t>
            </a:r>
            <a:r>
              <a:rPr lang="en-US" dirty="0" smtClean="0">
                <a:solidFill>
                  <a:schemeClr val="bg1"/>
                </a:solidFill>
              </a:rPr>
              <a:t>hazards</a:t>
            </a:r>
            <a:endParaRPr lang="en-US" dirty="0">
              <a:solidFill>
                <a:schemeClr val="bg1"/>
              </a:solidFill>
            </a:endParaRPr>
          </a:p>
          <a:p>
            <a:pPr marL="514350" indent="-514350">
              <a:buFont typeface="+mj-lt"/>
              <a:buAutoNum type="alphaLcPeriod" startAt="11"/>
            </a:pPr>
            <a:r>
              <a:rPr lang="en-US" dirty="0">
                <a:solidFill>
                  <a:schemeClr val="bg1"/>
                </a:solidFill>
              </a:rPr>
              <a:t>Programs for joint planning and joint decision making with other municipalities or governmental entities, </a:t>
            </a:r>
          </a:p>
          <a:p>
            <a:pPr marL="514350" indent="-514350">
              <a:buFont typeface="+mj-lt"/>
              <a:buAutoNum type="alphaLcPeriod" startAt="11"/>
            </a:pPr>
            <a:r>
              <a:rPr lang="en-US" dirty="0">
                <a:solidFill>
                  <a:schemeClr val="bg1"/>
                </a:solidFill>
              </a:rPr>
              <a:t>A compilation of programs and specific actions necessary to implement any provision of the comprehensive plan...</a:t>
            </a:r>
          </a:p>
          <a:p>
            <a:pPr marL="514350" indent="-514350">
              <a:buFont typeface="+mj-lt"/>
              <a:buAutoNum type="alphaLcPeriod" startAt="8"/>
            </a:pPr>
            <a:endParaRPr lang="en-US" dirty="0">
              <a:solidFill>
                <a:schemeClr val="bg1"/>
              </a:solidFill>
            </a:endParaRPr>
          </a:p>
        </p:txBody>
      </p:sp>
    </p:spTree>
    <p:extLst>
      <p:ext uri="{BB962C8B-B14F-4D97-AF65-F5344CB8AC3E}">
        <p14:creationId xmlns:p14="http://schemas.microsoft.com/office/powerpoint/2010/main" val="4195752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3381" y="335942"/>
            <a:ext cx="10945238" cy="1325563"/>
          </a:xfrm>
        </p:spPr>
        <p:txBody>
          <a:bodyPr/>
          <a:lstStyle/>
          <a:p>
            <a:r>
              <a:rPr lang="en-US" dirty="0" smtClean="0">
                <a:solidFill>
                  <a:srgbClr val="94B8BB"/>
                </a:solidFill>
              </a:rPr>
              <a:t>What’s required under Minnesota law</a:t>
            </a:r>
            <a:r>
              <a:rPr lang="en-US" dirty="0">
                <a:solidFill>
                  <a:srgbClr val="94B8BB"/>
                </a:solidFill>
              </a:rPr>
              <a:t>?</a:t>
            </a:r>
          </a:p>
        </p:txBody>
      </p:sp>
      <p:sp>
        <p:nvSpPr>
          <p:cNvPr id="3" name="Content Placeholder 2"/>
          <p:cNvSpPr>
            <a:spLocks noGrp="1"/>
          </p:cNvSpPr>
          <p:nvPr>
            <p:ph idx="1"/>
          </p:nvPr>
        </p:nvSpPr>
        <p:spPr>
          <a:xfrm>
            <a:off x="838200" y="1825624"/>
            <a:ext cx="10515600" cy="5032375"/>
          </a:xfrm>
        </p:spPr>
        <p:txBody>
          <a:bodyPr>
            <a:normAutofit/>
          </a:bodyPr>
          <a:lstStyle/>
          <a:p>
            <a:r>
              <a:rPr lang="en-US" dirty="0">
                <a:solidFill>
                  <a:srgbClr val="94B8BB"/>
                </a:solidFill>
              </a:rPr>
              <a:t>462.352 Subd5. </a:t>
            </a:r>
            <a:r>
              <a:rPr lang="en-US" dirty="0">
                <a:solidFill>
                  <a:schemeClr val="bg1"/>
                </a:solidFill>
              </a:rPr>
              <a:t>“Comprehensive municipal plan" means a compilation of policy statements, goals, standards, and maps for guiding the physical, social and economic development, both private and public, of the municipality and its environs,</a:t>
            </a:r>
            <a:r>
              <a:rPr lang="en-US" b="1" dirty="0">
                <a:solidFill>
                  <a:schemeClr val="bg1"/>
                </a:solidFill>
              </a:rPr>
              <a:t> </a:t>
            </a:r>
            <a:r>
              <a:rPr lang="en-US" dirty="0">
                <a:solidFill>
                  <a:srgbClr val="A4522E"/>
                </a:solidFill>
              </a:rPr>
              <a:t>and</a:t>
            </a:r>
            <a:r>
              <a:rPr lang="en-US" b="1" dirty="0">
                <a:solidFill>
                  <a:srgbClr val="A4522E"/>
                </a:solidFill>
              </a:rPr>
              <a:t> may </a:t>
            </a:r>
            <a:r>
              <a:rPr lang="en-US" dirty="0">
                <a:solidFill>
                  <a:srgbClr val="A4522E"/>
                </a:solidFill>
              </a:rPr>
              <a:t>include, but is not limited to</a:t>
            </a:r>
            <a:r>
              <a:rPr lang="en-US" dirty="0">
                <a:solidFill>
                  <a:schemeClr val="bg1"/>
                </a:solidFill>
              </a:rPr>
              <a:t>, the following: </a:t>
            </a:r>
            <a:endParaRPr lang="en-US" dirty="0" smtClean="0">
              <a:solidFill>
                <a:schemeClr val="bg1"/>
              </a:solidFill>
            </a:endParaRPr>
          </a:p>
          <a:p>
            <a:pPr lvl="1"/>
            <a:r>
              <a:rPr lang="en-US" dirty="0" smtClean="0">
                <a:solidFill>
                  <a:schemeClr val="bg1"/>
                </a:solidFill>
              </a:rPr>
              <a:t>statements </a:t>
            </a:r>
            <a:r>
              <a:rPr lang="en-US" dirty="0">
                <a:solidFill>
                  <a:schemeClr val="bg1"/>
                </a:solidFill>
              </a:rPr>
              <a:t>of policies, goals, standards, </a:t>
            </a:r>
            <a:endParaRPr lang="en-US" dirty="0" smtClean="0">
              <a:solidFill>
                <a:schemeClr val="bg1"/>
              </a:solidFill>
            </a:endParaRPr>
          </a:p>
          <a:p>
            <a:pPr lvl="1"/>
            <a:r>
              <a:rPr lang="en-US" dirty="0" smtClean="0">
                <a:solidFill>
                  <a:schemeClr val="bg1"/>
                </a:solidFill>
              </a:rPr>
              <a:t>a </a:t>
            </a:r>
            <a:r>
              <a:rPr lang="en-US" dirty="0">
                <a:solidFill>
                  <a:schemeClr val="bg1"/>
                </a:solidFill>
              </a:rPr>
              <a:t>land use plan, including proposed densities for development, </a:t>
            </a:r>
            <a:endParaRPr lang="en-US" dirty="0" smtClean="0">
              <a:solidFill>
                <a:schemeClr val="bg1"/>
              </a:solidFill>
            </a:endParaRPr>
          </a:p>
          <a:p>
            <a:pPr lvl="1"/>
            <a:r>
              <a:rPr lang="en-US" dirty="0" smtClean="0">
                <a:solidFill>
                  <a:schemeClr val="bg1"/>
                </a:solidFill>
              </a:rPr>
              <a:t>a </a:t>
            </a:r>
            <a:r>
              <a:rPr lang="en-US" dirty="0">
                <a:solidFill>
                  <a:schemeClr val="bg1"/>
                </a:solidFill>
              </a:rPr>
              <a:t>community facilities plan, </a:t>
            </a:r>
            <a:endParaRPr lang="en-US" dirty="0" smtClean="0">
              <a:solidFill>
                <a:schemeClr val="bg1"/>
              </a:solidFill>
            </a:endParaRPr>
          </a:p>
          <a:p>
            <a:pPr lvl="1"/>
            <a:r>
              <a:rPr lang="en-US" dirty="0" smtClean="0">
                <a:solidFill>
                  <a:schemeClr val="bg1"/>
                </a:solidFill>
              </a:rPr>
              <a:t>a </a:t>
            </a:r>
            <a:r>
              <a:rPr lang="en-US" dirty="0">
                <a:solidFill>
                  <a:schemeClr val="bg1"/>
                </a:solidFill>
              </a:rPr>
              <a:t>transportation plan, and </a:t>
            </a:r>
            <a:endParaRPr lang="en-US" dirty="0" smtClean="0">
              <a:solidFill>
                <a:schemeClr val="bg1"/>
              </a:solidFill>
            </a:endParaRPr>
          </a:p>
          <a:p>
            <a:pPr lvl="1"/>
            <a:r>
              <a:rPr lang="en-US" dirty="0" smtClean="0">
                <a:solidFill>
                  <a:schemeClr val="bg1"/>
                </a:solidFill>
              </a:rPr>
              <a:t>recommendations </a:t>
            </a:r>
            <a:r>
              <a:rPr lang="en-US" dirty="0">
                <a:solidFill>
                  <a:schemeClr val="bg1"/>
                </a:solidFill>
              </a:rPr>
              <a:t>for plan execution.</a:t>
            </a:r>
          </a:p>
          <a:p>
            <a:pPr marL="0" indent="0">
              <a:buNone/>
            </a:pPr>
            <a:endParaRPr lang="en-US" dirty="0">
              <a:solidFill>
                <a:schemeClr val="bg1"/>
              </a:solidFill>
            </a:endParaRPr>
          </a:p>
        </p:txBody>
      </p:sp>
    </p:spTree>
    <p:extLst>
      <p:ext uri="{BB962C8B-B14F-4D97-AF65-F5344CB8AC3E}">
        <p14:creationId xmlns:p14="http://schemas.microsoft.com/office/powerpoint/2010/main" val="1393174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1451" cy="1325563"/>
          </a:xfrm>
        </p:spPr>
        <p:txBody>
          <a:bodyPr/>
          <a:lstStyle/>
          <a:p>
            <a:r>
              <a:rPr lang="en-US" dirty="0">
                <a:solidFill>
                  <a:srgbClr val="94B8BB"/>
                </a:solidFill>
              </a:rPr>
              <a:t>What’s required under Minnesota </a:t>
            </a:r>
            <a:r>
              <a:rPr lang="en-US" dirty="0" smtClean="0">
                <a:solidFill>
                  <a:srgbClr val="94B8BB"/>
                </a:solidFill>
              </a:rPr>
              <a:t>law?</a:t>
            </a:r>
            <a:endParaRPr lang="en-US" dirty="0">
              <a:solidFill>
                <a:schemeClr val="bg1"/>
              </a:solidFill>
            </a:endParaRPr>
          </a:p>
        </p:txBody>
      </p:sp>
      <p:sp>
        <p:nvSpPr>
          <p:cNvPr id="3" name="Content Placeholder 2"/>
          <p:cNvSpPr>
            <a:spLocks noGrp="1"/>
          </p:cNvSpPr>
          <p:nvPr>
            <p:ph idx="1"/>
          </p:nvPr>
        </p:nvSpPr>
        <p:spPr>
          <a:xfrm>
            <a:off x="838200" y="1498060"/>
            <a:ext cx="10515600" cy="5068110"/>
          </a:xfrm>
        </p:spPr>
        <p:txBody>
          <a:bodyPr>
            <a:normAutofit/>
          </a:bodyPr>
          <a:lstStyle/>
          <a:p>
            <a:r>
              <a:rPr lang="en-US" dirty="0">
                <a:solidFill>
                  <a:srgbClr val="94B8BB"/>
                </a:solidFill>
              </a:rPr>
              <a:t>462.357 Subd1h. </a:t>
            </a:r>
            <a:r>
              <a:rPr lang="en-US" dirty="0">
                <a:solidFill>
                  <a:schemeClr val="bg1"/>
                </a:solidFill>
              </a:rPr>
              <a:t>When adopting or updating a comprehensive plan in a municipality located within a county that is not a greater than 80 percent area, as defined in section </a:t>
            </a:r>
            <a:r>
              <a:rPr lang="en-US" u="sng" dirty="0">
                <a:solidFill>
                  <a:schemeClr val="bg1"/>
                </a:solidFill>
                <a:hlinkClick r:id="rId2"/>
              </a:rPr>
              <a:t>103G.005, subdivision 10b</a:t>
            </a:r>
            <a:r>
              <a:rPr lang="en-US" dirty="0">
                <a:solidFill>
                  <a:schemeClr val="bg1"/>
                </a:solidFill>
              </a:rPr>
              <a:t>, and that is located outside the metropolitan area, as defined by section </a:t>
            </a:r>
            <a:r>
              <a:rPr lang="en-US" u="sng" dirty="0">
                <a:solidFill>
                  <a:schemeClr val="bg1"/>
                </a:solidFill>
                <a:hlinkClick r:id="rId3"/>
              </a:rPr>
              <a:t>473.121, subdivision 2</a:t>
            </a:r>
            <a:r>
              <a:rPr lang="en-US" dirty="0">
                <a:solidFill>
                  <a:schemeClr val="bg1"/>
                </a:solidFill>
              </a:rPr>
              <a:t>, the </a:t>
            </a:r>
            <a:r>
              <a:rPr lang="en-US" dirty="0">
                <a:solidFill>
                  <a:srgbClr val="A4522E"/>
                </a:solidFill>
              </a:rPr>
              <a:t>municipality </a:t>
            </a:r>
            <a:r>
              <a:rPr lang="en-US" b="1" dirty="0">
                <a:solidFill>
                  <a:srgbClr val="A4522E"/>
                </a:solidFill>
              </a:rPr>
              <a:t>shall</a:t>
            </a:r>
            <a:r>
              <a:rPr lang="en-US" dirty="0">
                <a:solidFill>
                  <a:srgbClr val="A4522E"/>
                </a:solidFill>
              </a:rPr>
              <a:t> consider adopting goals and objectives </a:t>
            </a:r>
            <a:r>
              <a:rPr lang="en-US" dirty="0">
                <a:solidFill>
                  <a:schemeClr val="bg1"/>
                </a:solidFill>
              </a:rPr>
              <a:t>for the </a:t>
            </a:r>
            <a:endParaRPr lang="en-US" dirty="0" smtClean="0">
              <a:solidFill>
                <a:schemeClr val="bg1"/>
              </a:solidFill>
            </a:endParaRPr>
          </a:p>
          <a:p>
            <a:pPr lvl="1"/>
            <a:r>
              <a:rPr lang="en-US" dirty="0" smtClean="0">
                <a:solidFill>
                  <a:schemeClr val="bg1"/>
                </a:solidFill>
              </a:rPr>
              <a:t>preservation </a:t>
            </a:r>
            <a:r>
              <a:rPr lang="en-US" dirty="0">
                <a:solidFill>
                  <a:schemeClr val="bg1"/>
                </a:solidFill>
              </a:rPr>
              <a:t>of agricultural, forest, wildlife, and open space land and the minimization of development in sensitive </a:t>
            </a:r>
            <a:r>
              <a:rPr lang="en-US" dirty="0" err="1">
                <a:solidFill>
                  <a:schemeClr val="bg1"/>
                </a:solidFill>
              </a:rPr>
              <a:t>shoreland</a:t>
            </a:r>
            <a:r>
              <a:rPr lang="en-US" dirty="0">
                <a:solidFill>
                  <a:schemeClr val="bg1"/>
                </a:solidFill>
              </a:rPr>
              <a:t> areas. </a:t>
            </a:r>
            <a:endParaRPr lang="en-US" dirty="0" smtClean="0">
              <a:solidFill>
                <a:schemeClr val="bg1"/>
              </a:solidFill>
            </a:endParaRPr>
          </a:p>
          <a:p>
            <a:pPr lvl="1"/>
            <a:r>
              <a:rPr lang="en-US" dirty="0" smtClean="0">
                <a:solidFill>
                  <a:schemeClr val="bg1"/>
                </a:solidFill>
              </a:rPr>
              <a:t>Within </a:t>
            </a:r>
            <a:r>
              <a:rPr lang="en-US" dirty="0">
                <a:solidFill>
                  <a:schemeClr val="bg1"/>
                </a:solidFill>
              </a:rPr>
              <a:t>three </a:t>
            </a:r>
            <a:r>
              <a:rPr lang="en-US" dirty="0" smtClean="0">
                <a:solidFill>
                  <a:schemeClr val="bg1"/>
                </a:solidFill>
              </a:rPr>
              <a:t>years…, </a:t>
            </a:r>
            <a:r>
              <a:rPr lang="en-US" dirty="0">
                <a:solidFill>
                  <a:schemeClr val="bg1"/>
                </a:solidFill>
              </a:rPr>
              <a:t>the municipality shall consider adopting ordinances as part of </a:t>
            </a:r>
            <a:r>
              <a:rPr lang="en-US" dirty="0" smtClean="0">
                <a:solidFill>
                  <a:schemeClr val="bg1"/>
                </a:solidFill>
              </a:rPr>
              <a:t>the… controls </a:t>
            </a:r>
            <a:r>
              <a:rPr lang="en-US" dirty="0">
                <a:solidFill>
                  <a:schemeClr val="bg1"/>
                </a:solidFill>
              </a:rPr>
              <a:t>that encourage the implementation of the goals and objectives.</a:t>
            </a:r>
          </a:p>
        </p:txBody>
      </p:sp>
    </p:spTree>
    <p:extLst>
      <p:ext uri="{BB962C8B-B14F-4D97-AF65-F5344CB8AC3E}">
        <p14:creationId xmlns:p14="http://schemas.microsoft.com/office/powerpoint/2010/main" val="1704991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4B8BB"/>
                </a:solidFill>
              </a:rPr>
              <a:t>What’s required under </a:t>
            </a:r>
            <a:r>
              <a:rPr lang="en-US" dirty="0" smtClean="0">
                <a:solidFill>
                  <a:srgbClr val="94B8BB"/>
                </a:solidFill>
              </a:rPr>
              <a:t>Wisconsin law?</a:t>
            </a:r>
            <a:endParaRPr lang="en-US" dirty="0">
              <a:solidFill>
                <a:schemeClr val="bg1"/>
              </a:solidFill>
            </a:endParaRPr>
          </a:p>
        </p:txBody>
      </p:sp>
      <p:sp>
        <p:nvSpPr>
          <p:cNvPr id="3" name="Content Placeholder 2"/>
          <p:cNvSpPr>
            <a:spLocks noGrp="1"/>
          </p:cNvSpPr>
          <p:nvPr>
            <p:ph idx="1"/>
          </p:nvPr>
        </p:nvSpPr>
        <p:spPr>
          <a:xfrm>
            <a:off x="838200" y="1825625"/>
            <a:ext cx="10515600" cy="4810702"/>
          </a:xfrm>
        </p:spPr>
        <p:txBody>
          <a:bodyPr>
            <a:normAutofit/>
          </a:bodyPr>
          <a:lstStyle/>
          <a:p>
            <a:r>
              <a:rPr lang="en-US" dirty="0" smtClean="0">
                <a:solidFill>
                  <a:srgbClr val="94B8BB"/>
                </a:solidFill>
              </a:rPr>
              <a:t>66-1001 (2) </a:t>
            </a:r>
            <a:r>
              <a:rPr lang="en-US" dirty="0">
                <a:solidFill>
                  <a:srgbClr val="A4522E"/>
                </a:solidFill>
              </a:rPr>
              <a:t>A comprehensive plan </a:t>
            </a:r>
            <a:r>
              <a:rPr lang="en-US" b="1" dirty="0">
                <a:solidFill>
                  <a:srgbClr val="A4522E"/>
                </a:solidFill>
              </a:rPr>
              <a:t>shall</a:t>
            </a:r>
            <a:r>
              <a:rPr lang="en-US" dirty="0">
                <a:solidFill>
                  <a:srgbClr val="A4522E"/>
                </a:solidFill>
              </a:rPr>
              <a:t> contain all of the following elements</a:t>
            </a:r>
            <a:r>
              <a:rPr lang="en-US" dirty="0" smtClean="0">
                <a:solidFill>
                  <a:srgbClr val="A4522E"/>
                </a:solidFill>
              </a:rPr>
              <a:t>:</a:t>
            </a:r>
          </a:p>
          <a:p>
            <a:pPr lvl="1"/>
            <a:r>
              <a:rPr lang="en-US" dirty="0" smtClean="0">
                <a:solidFill>
                  <a:schemeClr val="bg1"/>
                </a:solidFill>
              </a:rPr>
              <a:t>Issues and opportunities</a:t>
            </a:r>
          </a:p>
          <a:p>
            <a:pPr lvl="1"/>
            <a:r>
              <a:rPr lang="en-US" dirty="0" smtClean="0">
                <a:solidFill>
                  <a:schemeClr val="bg1"/>
                </a:solidFill>
              </a:rPr>
              <a:t>Housing</a:t>
            </a:r>
          </a:p>
          <a:p>
            <a:pPr lvl="1"/>
            <a:r>
              <a:rPr lang="en-US" dirty="0" smtClean="0">
                <a:solidFill>
                  <a:schemeClr val="bg1"/>
                </a:solidFill>
              </a:rPr>
              <a:t>Transportation</a:t>
            </a:r>
          </a:p>
          <a:p>
            <a:pPr lvl="1"/>
            <a:r>
              <a:rPr lang="en-US" dirty="0" smtClean="0">
                <a:solidFill>
                  <a:schemeClr val="bg1"/>
                </a:solidFill>
              </a:rPr>
              <a:t>Utilities and community facilities</a:t>
            </a:r>
          </a:p>
          <a:p>
            <a:pPr lvl="1"/>
            <a:r>
              <a:rPr lang="en-US" dirty="0" smtClean="0">
                <a:solidFill>
                  <a:schemeClr val="bg1"/>
                </a:solidFill>
              </a:rPr>
              <a:t>Agricultural, natural and cultural resources</a:t>
            </a:r>
          </a:p>
          <a:p>
            <a:pPr lvl="1"/>
            <a:r>
              <a:rPr lang="en-US" dirty="0" smtClean="0">
                <a:solidFill>
                  <a:schemeClr val="bg1"/>
                </a:solidFill>
              </a:rPr>
              <a:t>Economic development</a:t>
            </a:r>
          </a:p>
          <a:p>
            <a:pPr lvl="1"/>
            <a:r>
              <a:rPr lang="en-US" dirty="0" smtClean="0">
                <a:solidFill>
                  <a:schemeClr val="bg1"/>
                </a:solidFill>
              </a:rPr>
              <a:t>Intergovernmental cooperation</a:t>
            </a:r>
          </a:p>
          <a:p>
            <a:pPr lvl="1"/>
            <a:r>
              <a:rPr lang="en-US" dirty="0" smtClean="0">
                <a:solidFill>
                  <a:schemeClr val="bg1"/>
                </a:solidFill>
              </a:rPr>
              <a:t>Land use</a:t>
            </a:r>
          </a:p>
          <a:p>
            <a:pPr lvl="1"/>
            <a:r>
              <a:rPr lang="en-US" dirty="0" smtClean="0">
                <a:solidFill>
                  <a:schemeClr val="bg1"/>
                </a:solidFill>
              </a:rPr>
              <a:t>Implementation</a:t>
            </a:r>
            <a:endParaRPr lang="en-US" dirty="0">
              <a:solidFill>
                <a:schemeClr val="bg1"/>
              </a:solidFill>
            </a:endParaRPr>
          </a:p>
        </p:txBody>
      </p:sp>
    </p:spTree>
    <p:extLst>
      <p:ext uri="{BB962C8B-B14F-4D97-AF65-F5344CB8AC3E}">
        <p14:creationId xmlns:p14="http://schemas.microsoft.com/office/powerpoint/2010/main" val="980503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11" y="114862"/>
            <a:ext cx="10515600" cy="926913"/>
          </a:xfrm>
        </p:spPr>
        <p:txBody>
          <a:bodyPr/>
          <a:lstStyle/>
          <a:p>
            <a:r>
              <a:rPr lang="en-US" b="1" dirty="0" smtClean="0">
                <a:solidFill>
                  <a:srgbClr val="94B8BB"/>
                </a:solidFill>
              </a:rPr>
              <a:t>Presenters </a:t>
            </a:r>
            <a:endParaRPr lang="en-US" b="1" dirty="0">
              <a:solidFill>
                <a:srgbClr val="94B8BB"/>
              </a:solidFill>
            </a:endParaRPr>
          </a:p>
        </p:txBody>
      </p:sp>
      <p:sp>
        <p:nvSpPr>
          <p:cNvPr id="3" name="Content Placeholder 2"/>
          <p:cNvSpPr>
            <a:spLocks noGrp="1"/>
          </p:cNvSpPr>
          <p:nvPr>
            <p:ph type="body" idx="1"/>
          </p:nvPr>
        </p:nvSpPr>
        <p:spPr>
          <a:xfrm>
            <a:off x="5873936" y="1006525"/>
            <a:ext cx="2600884" cy="392195"/>
          </a:xfrm>
        </p:spPr>
        <p:txBody>
          <a:bodyPr>
            <a:normAutofit lnSpcReduction="10000"/>
          </a:bodyPr>
          <a:lstStyle/>
          <a:p>
            <a:r>
              <a:rPr lang="en-US" dirty="0" smtClean="0">
                <a:solidFill>
                  <a:schemeClr val="bg1"/>
                </a:solidFill>
              </a:rPr>
              <a:t>Charlie Dissell</a:t>
            </a:r>
          </a:p>
        </p:txBody>
      </p:sp>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1645" t="2750" r="35667" b="-263"/>
          <a:stretch/>
        </p:blipFill>
        <p:spPr>
          <a:xfrm>
            <a:off x="206311" y="1500608"/>
            <a:ext cx="2214583" cy="3372581"/>
          </a:xfrm>
        </p:spPr>
      </p:pic>
      <p:sp>
        <p:nvSpPr>
          <p:cNvPr id="5" name="Text Placeholder 4"/>
          <p:cNvSpPr>
            <a:spLocks noGrp="1"/>
          </p:cNvSpPr>
          <p:nvPr>
            <p:ph type="body" sz="quarter" idx="3"/>
          </p:nvPr>
        </p:nvSpPr>
        <p:spPr>
          <a:xfrm>
            <a:off x="3099433" y="736702"/>
            <a:ext cx="1918287" cy="662018"/>
          </a:xfrm>
        </p:spPr>
        <p:txBody>
          <a:bodyPr/>
          <a:lstStyle/>
          <a:p>
            <a:r>
              <a:rPr lang="en-US" dirty="0" smtClean="0">
                <a:solidFill>
                  <a:schemeClr val="bg1"/>
                </a:solidFill>
              </a:rPr>
              <a:t>Jared Foss</a:t>
            </a:r>
            <a:endParaRPr lang="en-US" dirty="0">
              <a:solidFill>
                <a:schemeClr val="bg1"/>
              </a:solidFill>
            </a:endParaRPr>
          </a:p>
        </p:txBody>
      </p:sp>
      <p:pic>
        <p:nvPicPr>
          <p:cNvPr id="15" name="Content Placeholder 14"/>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981" b="19427"/>
          <a:stretch/>
        </p:blipFill>
        <p:spPr>
          <a:xfrm>
            <a:off x="3144627" y="1501533"/>
            <a:ext cx="2110587" cy="3370730"/>
          </a:xfrm>
        </p:spPr>
      </p:pic>
      <p:sp>
        <p:nvSpPr>
          <p:cNvPr id="9" name="Content Placeholder 2"/>
          <p:cNvSpPr txBox="1">
            <a:spLocks/>
          </p:cNvSpPr>
          <p:nvPr/>
        </p:nvSpPr>
        <p:spPr>
          <a:xfrm>
            <a:off x="206311" y="1006525"/>
            <a:ext cx="2141917" cy="392195"/>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smtClean="0">
                <a:solidFill>
                  <a:schemeClr val="bg1"/>
                </a:solidFill>
              </a:rPr>
              <a:t>Mindy Moore</a:t>
            </a:r>
          </a:p>
        </p:txBody>
      </p:sp>
      <p:sp>
        <p:nvSpPr>
          <p:cNvPr id="11" name="Content Placeholder 2"/>
          <p:cNvSpPr txBox="1">
            <a:spLocks/>
          </p:cNvSpPr>
          <p:nvPr/>
        </p:nvSpPr>
        <p:spPr>
          <a:xfrm>
            <a:off x="9047694" y="910615"/>
            <a:ext cx="1976419" cy="48810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smtClean="0">
                <a:solidFill>
                  <a:schemeClr val="bg1"/>
                </a:solidFill>
              </a:rPr>
              <a:t>Lorin Ditzler</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8948" y="1515603"/>
            <a:ext cx="2390861" cy="334259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3543" y="1533035"/>
            <a:ext cx="2480794" cy="3307726"/>
          </a:xfrm>
          <a:prstGeom prst="rect">
            <a:avLst/>
          </a:prstGeom>
        </p:spPr>
      </p:pic>
    </p:spTree>
    <p:extLst>
      <p:ext uri="{BB962C8B-B14F-4D97-AF65-F5344CB8AC3E}">
        <p14:creationId xmlns:p14="http://schemas.microsoft.com/office/powerpoint/2010/main" val="38497258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4B8BB"/>
                </a:solidFill>
              </a:rPr>
              <a:t>What’s required under </a:t>
            </a:r>
            <a:r>
              <a:rPr lang="en-US" dirty="0" smtClean="0">
                <a:solidFill>
                  <a:srgbClr val="94B8BB"/>
                </a:solidFill>
              </a:rPr>
              <a:t>Wisconsin law?</a:t>
            </a:r>
            <a:endParaRPr lang="en-US" dirty="0">
              <a:solidFill>
                <a:schemeClr val="bg1"/>
              </a:solidFill>
            </a:endParaRPr>
          </a:p>
        </p:txBody>
      </p:sp>
      <p:sp>
        <p:nvSpPr>
          <p:cNvPr id="3" name="Content Placeholder 2"/>
          <p:cNvSpPr>
            <a:spLocks noGrp="1"/>
          </p:cNvSpPr>
          <p:nvPr>
            <p:ph idx="1"/>
          </p:nvPr>
        </p:nvSpPr>
        <p:spPr>
          <a:xfrm>
            <a:off x="838200" y="1825625"/>
            <a:ext cx="10515600" cy="4810702"/>
          </a:xfrm>
        </p:spPr>
        <p:txBody>
          <a:bodyPr>
            <a:normAutofit/>
          </a:bodyPr>
          <a:lstStyle/>
          <a:p>
            <a:r>
              <a:rPr lang="en-US" dirty="0" smtClean="0">
                <a:solidFill>
                  <a:srgbClr val="94B8BB"/>
                </a:solidFill>
              </a:rPr>
              <a:t>66-1001 (3) </a:t>
            </a:r>
            <a:r>
              <a:rPr lang="en-US" dirty="0" smtClean="0">
                <a:solidFill>
                  <a:schemeClr val="bg1"/>
                </a:solidFill>
              </a:rPr>
              <a:t>Ordinances that must be consistent with the comprehensive plan:</a:t>
            </a:r>
          </a:p>
          <a:p>
            <a:pPr lvl="1"/>
            <a:r>
              <a:rPr lang="en-US" dirty="0" smtClean="0">
                <a:solidFill>
                  <a:schemeClr val="bg1"/>
                </a:solidFill>
              </a:rPr>
              <a:t>Official mapping</a:t>
            </a:r>
          </a:p>
          <a:p>
            <a:pPr lvl="1"/>
            <a:r>
              <a:rPr lang="en-US" dirty="0" smtClean="0">
                <a:solidFill>
                  <a:schemeClr val="bg1"/>
                </a:solidFill>
              </a:rPr>
              <a:t>Local subdivision</a:t>
            </a:r>
          </a:p>
          <a:p>
            <a:pPr lvl="1"/>
            <a:r>
              <a:rPr lang="en-US" dirty="0" smtClean="0">
                <a:solidFill>
                  <a:schemeClr val="bg1"/>
                </a:solidFill>
              </a:rPr>
              <a:t>County zoning</a:t>
            </a:r>
          </a:p>
          <a:p>
            <a:pPr lvl="1"/>
            <a:r>
              <a:rPr lang="en-US" dirty="0" smtClean="0">
                <a:solidFill>
                  <a:schemeClr val="bg1"/>
                </a:solidFill>
              </a:rPr>
              <a:t>City, town or village zoning</a:t>
            </a:r>
          </a:p>
          <a:p>
            <a:pPr lvl="1"/>
            <a:r>
              <a:rPr lang="en-US" dirty="0" err="1" smtClean="0">
                <a:solidFill>
                  <a:schemeClr val="bg1"/>
                </a:solidFill>
              </a:rPr>
              <a:t>Shoreland</a:t>
            </a:r>
            <a:r>
              <a:rPr lang="en-US" dirty="0" smtClean="0">
                <a:solidFill>
                  <a:schemeClr val="bg1"/>
                </a:solidFill>
              </a:rPr>
              <a:t> or wetland zoning</a:t>
            </a:r>
          </a:p>
          <a:p>
            <a:pPr lvl="1"/>
            <a:endParaRPr lang="en-US" dirty="0">
              <a:solidFill>
                <a:schemeClr val="bg1"/>
              </a:solidFill>
            </a:endParaRPr>
          </a:p>
        </p:txBody>
      </p:sp>
    </p:spTree>
    <p:extLst>
      <p:ext uri="{BB962C8B-B14F-4D97-AF65-F5344CB8AC3E}">
        <p14:creationId xmlns:p14="http://schemas.microsoft.com/office/powerpoint/2010/main" val="2096885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457450" y="589975"/>
            <a:ext cx="9132570" cy="1384995"/>
          </a:xfrm>
          <a:prstGeom prst="rect">
            <a:avLst/>
          </a:prstGeom>
          <a:solidFill>
            <a:srgbClr val="94B8BB"/>
          </a:solidFill>
        </p:spPr>
        <p:txBody>
          <a:bodyPr wrap="square" rtlCol="0" anchor="ctr">
            <a:spAutoFit/>
          </a:bodyPr>
          <a:lstStyle/>
          <a:p>
            <a:r>
              <a:rPr lang="en-US" sz="2800" dirty="0" smtClean="0">
                <a:solidFill>
                  <a:srgbClr val="342E1F"/>
                </a:solidFill>
              </a:rPr>
              <a:t>Code Requirements for Comprehensive Plans and discuss need for change</a:t>
            </a:r>
          </a:p>
          <a:p>
            <a:endParaRPr lang="en-US" sz="2800" dirty="0">
              <a:solidFill>
                <a:srgbClr val="342E1F"/>
              </a:solidFill>
            </a:endParaRPr>
          </a:p>
        </p:txBody>
      </p:sp>
      <p:sp>
        <p:nvSpPr>
          <p:cNvPr id="5" name="TextBox 4"/>
          <p:cNvSpPr txBox="1"/>
          <p:nvPr/>
        </p:nvSpPr>
        <p:spPr>
          <a:xfrm>
            <a:off x="2457450" y="4684000"/>
            <a:ext cx="9132570" cy="1828800"/>
          </a:xfrm>
          <a:prstGeom prst="rect">
            <a:avLst/>
          </a:prstGeom>
          <a:solidFill>
            <a:srgbClr val="94B8BB"/>
          </a:solidFill>
        </p:spPr>
        <p:txBody>
          <a:bodyPr wrap="square" rtlCol="0" anchor="ctr">
            <a:spAutoFit/>
          </a:bodyPr>
          <a:lstStyle/>
          <a:p>
            <a:r>
              <a:rPr lang="en-US" sz="2800" dirty="0" smtClean="0">
                <a:solidFill>
                  <a:srgbClr val="342E1F"/>
                </a:solidFill>
              </a:rPr>
              <a:t>Explore whether all the traditional approaches to comprehensive planning should be revisited</a:t>
            </a:r>
            <a:endParaRPr lang="en-US" sz="2800" dirty="0">
              <a:solidFill>
                <a:srgbClr val="342E1F"/>
              </a:solidFill>
            </a:endParaRPr>
          </a:p>
        </p:txBody>
      </p:sp>
      <p:sp>
        <p:nvSpPr>
          <p:cNvPr id="6" name="TextBox 5"/>
          <p:cNvSpPr txBox="1"/>
          <p:nvPr/>
        </p:nvSpPr>
        <p:spPr>
          <a:xfrm>
            <a:off x="2457450" y="2526036"/>
            <a:ext cx="9132570" cy="1828800"/>
          </a:xfrm>
          <a:prstGeom prst="rect">
            <a:avLst/>
          </a:prstGeom>
          <a:solidFill>
            <a:srgbClr val="94B8BB"/>
          </a:solidFill>
        </p:spPr>
        <p:txBody>
          <a:bodyPr wrap="square" rtlCol="0" anchor="ctr">
            <a:spAutoFit/>
          </a:bodyPr>
          <a:lstStyle/>
          <a:p>
            <a:r>
              <a:rPr lang="en-US" sz="2800" dirty="0" smtClean="0">
                <a:solidFill>
                  <a:srgbClr val="342E1F"/>
                </a:solidFill>
              </a:rPr>
              <a:t>Explore content necessary for a 20 year comprehensive plan</a:t>
            </a:r>
            <a:endParaRPr lang="en-US" sz="2800" dirty="0">
              <a:solidFill>
                <a:srgbClr val="342E1F"/>
              </a:solidFill>
            </a:endParaRPr>
          </a:p>
        </p:txBody>
      </p:sp>
      <p:sp>
        <p:nvSpPr>
          <p:cNvPr id="7" name="TextBox 6"/>
          <p:cNvSpPr txBox="1"/>
          <p:nvPr/>
        </p:nvSpPr>
        <p:spPr>
          <a:xfrm>
            <a:off x="400050" y="368073"/>
            <a:ext cx="1965959" cy="830997"/>
          </a:xfrm>
          <a:prstGeom prst="rect">
            <a:avLst/>
          </a:prstGeom>
          <a:noFill/>
        </p:spPr>
        <p:txBody>
          <a:bodyPr wrap="square" rtlCol="0">
            <a:spAutoFit/>
          </a:bodyPr>
          <a:lstStyle/>
          <a:p>
            <a:pPr algn="r"/>
            <a:r>
              <a:rPr lang="en-US" sz="2400" dirty="0" smtClean="0">
                <a:solidFill>
                  <a:schemeClr val="bg1"/>
                </a:solidFill>
              </a:rPr>
              <a:t>Learning Objective</a:t>
            </a:r>
            <a:endParaRPr lang="en-US" sz="2400" dirty="0">
              <a:solidFill>
                <a:schemeClr val="bg1"/>
              </a:solidFill>
            </a:endParaRPr>
          </a:p>
        </p:txBody>
      </p:sp>
      <p:sp>
        <p:nvSpPr>
          <p:cNvPr id="8" name="TextBox 7"/>
          <p:cNvSpPr txBox="1"/>
          <p:nvPr/>
        </p:nvSpPr>
        <p:spPr>
          <a:xfrm>
            <a:off x="400049" y="2526036"/>
            <a:ext cx="1965959" cy="830997"/>
          </a:xfrm>
          <a:prstGeom prst="rect">
            <a:avLst/>
          </a:prstGeom>
          <a:noFill/>
        </p:spPr>
        <p:txBody>
          <a:bodyPr wrap="square" rtlCol="0">
            <a:spAutoFit/>
          </a:bodyPr>
          <a:lstStyle/>
          <a:p>
            <a:pPr algn="r"/>
            <a:r>
              <a:rPr lang="en-US" sz="2400" dirty="0" smtClean="0">
                <a:solidFill>
                  <a:schemeClr val="bg1"/>
                </a:solidFill>
              </a:rPr>
              <a:t>Learning Objective</a:t>
            </a:r>
            <a:endParaRPr lang="en-US" sz="2400" dirty="0">
              <a:solidFill>
                <a:schemeClr val="bg1"/>
              </a:solidFill>
            </a:endParaRPr>
          </a:p>
        </p:txBody>
      </p:sp>
      <p:sp>
        <p:nvSpPr>
          <p:cNvPr id="9" name="TextBox 8"/>
          <p:cNvSpPr txBox="1"/>
          <p:nvPr/>
        </p:nvSpPr>
        <p:spPr>
          <a:xfrm>
            <a:off x="400048" y="4683999"/>
            <a:ext cx="1965959" cy="830997"/>
          </a:xfrm>
          <a:prstGeom prst="rect">
            <a:avLst/>
          </a:prstGeom>
          <a:noFill/>
        </p:spPr>
        <p:txBody>
          <a:bodyPr wrap="square" rtlCol="0">
            <a:spAutoFit/>
          </a:bodyPr>
          <a:lstStyle/>
          <a:p>
            <a:pPr algn="r"/>
            <a:r>
              <a:rPr lang="en-US" sz="2400" dirty="0" smtClean="0">
                <a:solidFill>
                  <a:schemeClr val="bg1"/>
                </a:solidFill>
              </a:rPr>
              <a:t>Learning Objective</a:t>
            </a:r>
            <a:endParaRPr lang="en-US" sz="2400" dirty="0">
              <a:solidFill>
                <a:schemeClr val="bg1"/>
              </a:solidFill>
            </a:endParaRPr>
          </a:p>
        </p:txBody>
      </p:sp>
      <p:sp>
        <p:nvSpPr>
          <p:cNvPr id="10" name="TextBox 9"/>
          <p:cNvSpPr txBox="1"/>
          <p:nvPr/>
        </p:nvSpPr>
        <p:spPr>
          <a:xfrm>
            <a:off x="491491" y="1088876"/>
            <a:ext cx="1965959" cy="1107996"/>
          </a:xfrm>
          <a:prstGeom prst="rect">
            <a:avLst/>
          </a:prstGeom>
          <a:noFill/>
        </p:spPr>
        <p:txBody>
          <a:bodyPr wrap="square" rtlCol="0">
            <a:spAutoFit/>
          </a:bodyPr>
          <a:lstStyle/>
          <a:p>
            <a:pPr algn="r"/>
            <a:r>
              <a:rPr lang="en-US" sz="6600" dirty="0" smtClean="0">
                <a:solidFill>
                  <a:srgbClr val="A4522E"/>
                </a:solidFill>
              </a:rPr>
              <a:t>1</a:t>
            </a:r>
            <a:endParaRPr lang="en-US" sz="6600" dirty="0">
              <a:solidFill>
                <a:srgbClr val="A4522E"/>
              </a:solidFill>
            </a:endParaRPr>
          </a:p>
        </p:txBody>
      </p:sp>
      <p:sp>
        <p:nvSpPr>
          <p:cNvPr id="11" name="TextBox 10"/>
          <p:cNvSpPr txBox="1"/>
          <p:nvPr/>
        </p:nvSpPr>
        <p:spPr>
          <a:xfrm>
            <a:off x="491491" y="3246840"/>
            <a:ext cx="1965959" cy="1107996"/>
          </a:xfrm>
          <a:prstGeom prst="rect">
            <a:avLst/>
          </a:prstGeom>
          <a:noFill/>
        </p:spPr>
        <p:txBody>
          <a:bodyPr wrap="square" rtlCol="0">
            <a:spAutoFit/>
          </a:bodyPr>
          <a:lstStyle/>
          <a:p>
            <a:pPr algn="r"/>
            <a:r>
              <a:rPr lang="en-US" sz="6600" dirty="0">
                <a:solidFill>
                  <a:srgbClr val="A4522E"/>
                </a:solidFill>
              </a:rPr>
              <a:t>2</a:t>
            </a:r>
          </a:p>
        </p:txBody>
      </p:sp>
      <p:sp>
        <p:nvSpPr>
          <p:cNvPr id="12" name="TextBox 11"/>
          <p:cNvSpPr txBox="1"/>
          <p:nvPr/>
        </p:nvSpPr>
        <p:spPr>
          <a:xfrm>
            <a:off x="491491" y="5404803"/>
            <a:ext cx="1965959" cy="1107996"/>
          </a:xfrm>
          <a:prstGeom prst="rect">
            <a:avLst/>
          </a:prstGeom>
          <a:noFill/>
        </p:spPr>
        <p:txBody>
          <a:bodyPr wrap="square" rtlCol="0">
            <a:spAutoFit/>
          </a:bodyPr>
          <a:lstStyle/>
          <a:p>
            <a:pPr algn="r"/>
            <a:r>
              <a:rPr lang="en-US" sz="6600" dirty="0">
                <a:solidFill>
                  <a:srgbClr val="A4522E"/>
                </a:solidFill>
              </a:rPr>
              <a:t>3</a:t>
            </a:r>
          </a:p>
        </p:txBody>
      </p:sp>
    </p:spTree>
    <p:extLst>
      <p:ext uri="{BB962C8B-B14F-4D97-AF65-F5344CB8AC3E}">
        <p14:creationId xmlns:p14="http://schemas.microsoft.com/office/powerpoint/2010/main" val="249948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44" y="-110367"/>
            <a:ext cx="4189353" cy="1325563"/>
          </a:xfrm>
        </p:spPr>
        <p:txBody>
          <a:bodyPr>
            <a:normAutofit fontScale="90000"/>
          </a:bodyPr>
          <a:lstStyle/>
          <a:p>
            <a:r>
              <a:rPr lang="en-US" sz="6000" dirty="0" smtClean="0">
                <a:solidFill>
                  <a:srgbClr val="94B8BB"/>
                </a:solidFill>
              </a:rPr>
              <a:t>Economics</a:t>
            </a:r>
            <a:endParaRPr lang="en-US" sz="6000" dirty="0">
              <a:solidFill>
                <a:srgbClr val="94B8BB"/>
              </a:solidFill>
            </a:endParaRPr>
          </a:p>
        </p:txBody>
      </p:sp>
      <p:sp>
        <p:nvSpPr>
          <p:cNvPr id="5" name="Title 1"/>
          <p:cNvSpPr txBox="1">
            <a:spLocks/>
          </p:cNvSpPr>
          <p:nvPr/>
        </p:nvSpPr>
        <p:spPr>
          <a:xfrm>
            <a:off x="8864552" y="3540898"/>
            <a:ext cx="55980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smtClean="0">
                <a:solidFill>
                  <a:schemeClr val="bg1"/>
                </a:solidFill>
              </a:rPr>
              <a:t>Equity</a:t>
            </a:r>
            <a:endParaRPr lang="en-US" sz="6000" dirty="0">
              <a:solidFill>
                <a:schemeClr val="bg1"/>
              </a:solidFill>
            </a:endParaRPr>
          </a:p>
        </p:txBody>
      </p:sp>
      <p:sp>
        <p:nvSpPr>
          <p:cNvPr id="6" name="Title 1"/>
          <p:cNvSpPr txBox="1">
            <a:spLocks/>
          </p:cNvSpPr>
          <p:nvPr/>
        </p:nvSpPr>
        <p:spPr>
          <a:xfrm>
            <a:off x="9153346" y="-21591"/>
            <a:ext cx="41139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A4522E"/>
                </a:solidFill>
              </a:rPr>
              <a:t>Housing</a:t>
            </a:r>
          </a:p>
        </p:txBody>
      </p:sp>
      <p:sp>
        <p:nvSpPr>
          <p:cNvPr id="7" name="Title 1"/>
          <p:cNvSpPr txBox="1">
            <a:spLocks/>
          </p:cNvSpPr>
          <p:nvPr/>
        </p:nvSpPr>
        <p:spPr>
          <a:xfrm>
            <a:off x="6704475" y="5082611"/>
            <a:ext cx="48023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smtClean="0">
                <a:solidFill>
                  <a:schemeClr val="bg1">
                    <a:lumMod val="95000"/>
                  </a:schemeClr>
                </a:solidFill>
              </a:rPr>
              <a:t>Land Use</a:t>
            </a:r>
            <a:endParaRPr lang="en-US" sz="6000" dirty="0">
              <a:solidFill>
                <a:schemeClr val="bg1">
                  <a:lumMod val="95000"/>
                </a:schemeClr>
              </a:solidFill>
            </a:endParaRPr>
          </a:p>
        </p:txBody>
      </p:sp>
      <p:sp>
        <p:nvSpPr>
          <p:cNvPr id="8" name="Title 1"/>
          <p:cNvSpPr txBox="1">
            <a:spLocks/>
          </p:cNvSpPr>
          <p:nvPr/>
        </p:nvSpPr>
        <p:spPr>
          <a:xfrm>
            <a:off x="4078251" y="-68196"/>
            <a:ext cx="57522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smtClean="0">
                <a:solidFill>
                  <a:schemeClr val="bg1">
                    <a:lumMod val="95000"/>
                  </a:schemeClr>
                </a:solidFill>
              </a:rPr>
              <a:t>Collaboration</a:t>
            </a:r>
            <a:endParaRPr lang="en-US" sz="6000" dirty="0">
              <a:solidFill>
                <a:schemeClr val="bg1">
                  <a:lumMod val="95000"/>
                </a:schemeClr>
              </a:solidFill>
            </a:endParaRPr>
          </a:p>
        </p:txBody>
      </p:sp>
      <p:sp>
        <p:nvSpPr>
          <p:cNvPr id="9" name="Title 1"/>
          <p:cNvSpPr txBox="1">
            <a:spLocks/>
          </p:cNvSpPr>
          <p:nvPr/>
        </p:nvSpPr>
        <p:spPr>
          <a:xfrm>
            <a:off x="2897724" y="5780344"/>
            <a:ext cx="106397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smtClean="0">
                <a:solidFill>
                  <a:srgbClr val="94B8BB"/>
                </a:solidFill>
              </a:rPr>
              <a:t>Community Character</a:t>
            </a:r>
            <a:endParaRPr lang="en-US" sz="6000" dirty="0">
              <a:solidFill>
                <a:srgbClr val="94B8BB"/>
              </a:solidFill>
            </a:endParaRPr>
          </a:p>
        </p:txBody>
      </p:sp>
      <p:sp>
        <p:nvSpPr>
          <p:cNvPr id="10" name="Title 1"/>
          <p:cNvSpPr txBox="1">
            <a:spLocks/>
          </p:cNvSpPr>
          <p:nvPr/>
        </p:nvSpPr>
        <p:spPr>
          <a:xfrm>
            <a:off x="2267990" y="3499674"/>
            <a:ext cx="738392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smtClean="0">
                <a:solidFill>
                  <a:srgbClr val="94B8BB"/>
                </a:solidFill>
              </a:rPr>
              <a:t>Climate Change</a:t>
            </a:r>
            <a:endParaRPr lang="en-US" sz="6000" dirty="0">
              <a:solidFill>
                <a:srgbClr val="94B8BB"/>
              </a:solidFill>
            </a:endParaRPr>
          </a:p>
        </p:txBody>
      </p:sp>
      <p:sp>
        <p:nvSpPr>
          <p:cNvPr id="11" name="Title 1"/>
          <p:cNvSpPr txBox="1">
            <a:spLocks/>
          </p:cNvSpPr>
          <p:nvPr/>
        </p:nvSpPr>
        <p:spPr>
          <a:xfrm>
            <a:off x="157745" y="5076513"/>
            <a:ext cx="77364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smtClean="0">
                <a:solidFill>
                  <a:srgbClr val="B9AA9A"/>
                </a:solidFill>
              </a:rPr>
              <a:t>Transportation</a:t>
            </a:r>
            <a:endParaRPr lang="en-US" sz="6000" dirty="0">
              <a:solidFill>
                <a:srgbClr val="B9AA9A"/>
              </a:solidFill>
            </a:endParaRPr>
          </a:p>
        </p:txBody>
      </p:sp>
      <p:sp>
        <p:nvSpPr>
          <p:cNvPr id="3" name="TextBox 2"/>
          <p:cNvSpPr txBox="1"/>
          <p:nvPr/>
        </p:nvSpPr>
        <p:spPr>
          <a:xfrm>
            <a:off x="8162938" y="2730990"/>
            <a:ext cx="5665341" cy="1015663"/>
          </a:xfrm>
          <a:prstGeom prst="rect">
            <a:avLst/>
          </a:prstGeom>
          <a:noFill/>
        </p:spPr>
        <p:txBody>
          <a:bodyPr wrap="square" rtlCol="0">
            <a:spAutoFit/>
          </a:bodyPr>
          <a:lstStyle/>
          <a:p>
            <a:r>
              <a:rPr lang="en-US" sz="6000" dirty="0" smtClean="0">
                <a:solidFill>
                  <a:srgbClr val="B9AA9A"/>
                </a:solidFill>
              </a:rPr>
              <a:t>Education</a:t>
            </a:r>
            <a:endParaRPr lang="en-US" sz="6000" dirty="0">
              <a:solidFill>
                <a:srgbClr val="B9AA9A"/>
              </a:solidFill>
            </a:endParaRPr>
          </a:p>
        </p:txBody>
      </p:sp>
      <p:sp>
        <p:nvSpPr>
          <p:cNvPr id="4" name="TextBox 3"/>
          <p:cNvSpPr txBox="1"/>
          <p:nvPr/>
        </p:nvSpPr>
        <p:spPr>
          <a:xfrm>
            <a:off x="214635" y="1817421"/>
            <a:ext cx="5440354" cy="1015663"/>
          </a:xfrm>
          <a:prstGeom prst="rect">
            <a:avLst/>
          </a:prstGeom>
          <a:noFill/>
        </p:spPr>
        <p:txBody>
          <a:bodyPr wrap="square" rtlCol="0">
            <a:spAutoFit/>
          </a:bodyPr>
          <a:lstStyle/>
          <a:p>
            <a:r>
              <a:rPr lang="en-US" sz="6000" dirty="0" smtClean="0">
                <a:solidFill>
                  <a:srgbClr val="B9AA9A"/>
                </a:solidFill>
              </a:rPr>
              <a:t>Food Systems</a:t>
            </a:r>
            <a:endParaRPr lang="en-US" sz="6000" dirty="0">
              <a:solidFill>
                <a:srgbClr val="B9AA9A"/>
              </a:solidFill>
            </a:endParaRPr>
          </a:p>
        </p:txBody>
      </p:sp>
      <p:sp>
        <p:nvSpPr>
          <p:cNvPr id="12" name="TextBox 11"/>
          <p:cNvSpPr txBox="1"/>
          <p:nvPr/>
        </p:nvSpPr>
        <p:spPr>
          <a:xfrm>
            <a:off x="157605" y="3582117"/>
            <a:ext cx="2809853" cy="1015663"/>
          </a:xfrm>
          <a:prstGeom prst="rect">
            <a:avLst/>
          </a:prstGeom>
          <a:noFill/>
        </p:spPr>
        <p:txBody>
          <a:bodyPr wrap="square" rtlCol="0">
            <a:spAutoFit/>
          </a:bodyPr>
          <a:lstStyle/>
          <a:p>
            <a:r>
              <a:rPr lang="en-US" sz="6000" dirty="0" smtClean="0">
                <a:solidFill>
                  <a:srgbClr val="B9AA9A"/>
                </a:solidFill>
              </a:rPr>
              <a:t>Parks</a:t>
            </a:r>
            <a:endParaRPr lang="en-US" sz="6000" dirty="0">
              <a:solidFill>
                <a:srgbClr val="B9AA9A"/>
              </a:solidFill>
            </a:endParaRPr>
          </a:p>
        </p:txBody>
      </p:sp>
      <p:sp>
        <p:nvSpPr>
          <p:cNvPr id="13" name="TextBox 12"/>
          <p:cNvSpPr txBox="1"/>
          <p:nvPr/>
        </p:nvSpPr>
        <p:spPr>
          <a:xfrm>
            <a:off x="256344" y="2752977"/>
            <a:ext cx="5125228" cy="1015663"/>
          </a:xfrm>
          <a:prstGeom prst="rect">
            <a:avLst/>
          </a:prstGeom>
          <a:noFill/>
        </p:spPr>
        <p:txBody>
          <a:bodyPr wrap="square" rtlCol="0">
            <a:spAutoFit/>
          </a:bodyPr>
          <a:lstStyle/>
          <a:p>
            <a:r>
              <a:rPr lang="en-US" sz="6000" dirty="0" smtClean="0">
                <a:solidFill>
                  <a:srgbClr val="A4522E"/>
                </a:solidFill>
              </a:rPr>
              <a:t>Infrastructure</a:t>
            </a:r>
            <a:endParaRPr lang="en-US" sz="6000" dirty="0">
              <a:solidFill>
                <a:srgbClr val="A4522E"/>
              </a:solidFill>
            </a:endParaRPr>
          </a:p>
        </p:txBody>
      </p:sp>
      <p:sp>
        <p:nvSpPr>
          <p:cNvPr id="14" name="TextBox 13"/>
          <p:cNvSpPr txBox="1"/>
          <p:nvPr/>
        </p:nvSpPr>
        <p:spPr>
          <a:xfrm>
            <a:off x="157605" y="866074"/>
            <a:ext cx="7841293" cy="1015663"/>
          </a:xfrm>
          <a:prstGeom prst="rect">
            <a:avLst/>
          </a:prstGeom>
          <a:noFill/>
        </p:spPr>
        <p:txBody>
          <a:bodyPr wrap="square" rtlCol="0">
            <a:spAutoFit/>
          </a:bodyPr>
          <a:lstStyle/>
          <a:p>
            <a:r>
              <a:rPr lang="en-US" sz="6000" dirty="0" smtClean="0">
                <a:solidFill>
                  <a:schemeClr val="bg1"/>
                </a:solidFill>
              </a:rPr>
              <a:t>Utilities</a:t>
            </a:r>
            <a:endParaRPr lang="en-US" sz="6000" dirty="0">
              <a:solidFill>
                <a:schemeClr val="bg1"/>
              </a:solidFill>
            </a:endParaRPr>
          </a:p>
        </p:txBody>
      </p:sp>
      <p:sp>
        <p:nvSpPr>
          <p:cNvPr id="15" name="TextBox 14"/>
          <p:cNvSpPr txBox="1"/>
          <p:nvPr/>
        </p:nvSpPr>
        <p:spPr>
          <a:xfrm>
            <a:off x="420052" y="4370865"/>
            <a:ext cx="2860766" cy="1015663"/>
          </a:xfrm>
          <a:prstGeom prst="rect">
            <a:avLst/>
          </a:prstGeom>
          <a:noFill/>
        </p:spPr>
        <p:txBody>
          <a:bodyPr wrap="square" rtlCol="0">
            <a:spAutoFit/>
          </a:bodyPr>
          <a:lstStyle/>
          <a:p>
            <a:r>
              <a:rPr lang="en-US" sz="6000" dirty="0" smtClean="0">
                <a:solidFill>
                  <a:schemeClr val="bg1"/>
                </a:solidFill>
              </a:rPr>
              <a:t>Health</a:t>
            </a:r>
            <a:endParaRPr lang="en-US" sz="6000" dirty="0">
              <a:solidFill>
                <a:schemeClr val="bg1"/>
              </a:solidFill>
            </a:endParaRPr>
          </a:p>
        </p:txBody>
      </p:sp>
      <p:sp>
        <p:nvSpPr>
          <p:cNvPr id="16" name="TextBox 15"/>
          <p:cNvSpPr txBox="1"/>
          <p:nvPr/>
        </p:nvSpPr>
        <p:spPr>
          <a:xfrm flipH="1">
            <a:off x="356739" y="5842337"/>
            <a:ext cx="1708468" cy="1015663"/>
          </a:xfrm>
          <a:prstGeom prst="rect">
            <a:avLst/>
          </a:prstGeom>
          <a:noFill/>
        </p:spPr>
        <p:txBody>
          <a:bodyPr wrap="square" rtlCol="0">
            <a:spAutoFit/>
          </a:bodyPr>
          <a:lstStyle/>
          <a:p>
            <a:r>
              <a:rPr lang="en-US" sz="6000" dirty="0" smtClean="0">
                <a:solidFill>
                  <a:srgbClr val="A4522E"/>
                </a:solidFill>
              </a:rPr>
              <a:t>Art</a:t>
            </a:r>
            <a:endParaRPr lang="en-US" sz="6000" dirty="0">
              <a:solidFill>
                <a:srgbClr val="A4522E"/>
              </a:solidFill>
            </a:endParaRPr>
          </a:p>
        </p:txBody>
      </p:sp>
      <p:sp>
        <p:nvSpPr>
          <p:cNvPr id="17" name="TextBox 16"/>
          <p:cNvSpPr txBox="1"/>
          <p:nvPr/>
        </p:nvSpPr>
        <p:spPr>
          <a:xfrm>
            <a:off x="5499358" y="2760474"/>
            <a:ext cx="2650564" cy="1015663"/>
          </a:xfrm>
          <a:prstGeom prst="rect">
            <a:avLst/>
          </a:prstGeom>
          <a:noFill/>
        </p:spPr>
        <p:txBody>
          <a:bodyPr wrap="square" rtlCol="0">
            <a:spAutoFit/>
          </a:bodyPr>
          <a:lstStyle/>
          <a:p>
            <a:r>
              <a:rPr lang="en-US" sz="6000" dirty="0" smtClean="0">
                <a:solidFill>
                  <a:schemeClr val="bg1"/>
                </a:solidFill>
              </a:rPr>
              <a:t>History</a:t>
            </a:r>
            <a:endParaRPr lang="en-US" sz="6000" dirty="0">
              <a:solidFill>
                <a:schemeClr val="bg1"/>
              </a:solidFill>
            </a:endParaRPr>
          </a:p>
        </p:txBody>
      </p:sp>
      <p:sp>
        <p:nvSpPr>
          <p:cNvPr id="18" name="TextBox 17"/>
          <p:cNvSpPr txBox="1"/>
          <p:nvPr/>
        </p:nvSpPr>
        <p:spPr>
          <a:xfrm>
            <a:off x="5959952" y="1755781"/>
            <a:ext cx="5843267" cy="1015663"/>
          </a:xfrm>
          <a:prstGeom prst="rect">
            <a:avLst/>
          </a:prstGeom>
          <a:noFill/>
        </p:spPr>
        <p:txBody>
          <a:bodyPr wrap="square" rtlCol="0">
            <a:spAutoFit/>
          </a:bodyPr>
          <a:lstStyle/>
          <a:p>
            <a:r>
              <a:rPr lang="en-US" sz="6000" dirty="0" smtClean="0">
                <a:solidFill>
                  <a:srgbClr val="94B8BB"/>
                </a:solidFill>
              </a:rPr>
              <a:t>Demographics</a:t>
            </a:r>
            <a:endParaRPr lang="en-US" sz="6000" dirty="0">
              <a:solidFill>
                <a:srgbClr val="94B8BB"/>
              </a:solidFill>
            </a:endParaRPr>
          </a:p>
        </p:txBody>
      </p:sp>
      <p:sp>
        <p:nvSpPr>
          <p:cNvPr id="19" name="TextBox 18"/>
          <p:cNvSpPr txBox="1"/>
          <p:nvPr/>
        </p:nvSpPr>
        <p:spPr>
          <a:xfrm>
            <a:off x="4822619" y="4535349"/>
            <a:ext cx="7516685" cy="1015663"/>
          </a:xfrm>
          <a:prstGeom prst="rect">
            <a:avLst/>
          </a:prstGeom>
          <a:noFill/>
        </p:spPr>
        <p:txBody>
          <a:bodyPr wrap="square" rtlCol="0">
            <a:spAutoFit/>
          </a:bodyPr>
          <a:lstStyle/>
          <a:p>
            <a:r>
              <a:rPr lang="en-US" sz="6000" dirty="0" smtClean="0">
                <a:solidFill>
                  <a:srgbClr val="A4522E"/>
                </a:solidFill>
              </a:rPr>
              <a:t>Hazard Mitigation</a:t>
            </a:r>
            <a:endParaRPr lang="en-US" sz="6000" dirty="0">
              <a:solidFill>
                <a:srgbClr val="A4522E"/>
              </a:solidFill>
            </a:endParaRPr>
          </a:p>
        </p:txBody>
      </p:sp>
      <p:sp>
        <p:nvSpPr>
          <p:cNvPr id="20" name="TextBox 19"/>
          <p:cNvSpPr txBox="1"/>
          <p:nvPr/>
        </p:nvSpPr>
        <p:spPr>
          <a:xfrm>
            <a:off x="2818958" y="938624"/>
            <a:ext cx="9771182" cy="1015663"/>
          </a:xfrm>
          <a:prstGeom prst="rect">
            <a:avLst/>
          </a:prstGeom>
          <a:noFill/>
        </p:spPr>
        <p:txBody>
          <a:bodyPr wrap="square" rtlCol="0">
            <a:spAutoFit/>
          </a:bodyPr>
          <a:lstStyle/>
          <a:p>
            <a:r>
              <a:rPr lang="en-US" sz="6000" dirty="0" smtClean="0">
                <a:solidFill>
                  <a:srgbClr val="A4522E"/>
                </a:solidFill>
              </a:rPr>
              <a:t>Sustainability &amp; Resilience</a:t>
            </a:r>
            <a:endParaRPr lang="en-US" sz="6000" dirty="0">
              <a:solidFill>
                <a:srgbClr val="A4522E"/>
              </a:solidFill>
            </a:endParaRPr>
          </a:p>
        </p:txBody>
      </p:sp>
    </p:spTree>
    <p:extLst>
      <p:ext uri="{BB962C8B-B14F-4D97-AF65-F5344CB8AC3E}">
        <p14:creationId xmlns:p14="http://schemas.microsoft.com/office/powerpoint/2010/main" val="382077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500"/>
                                        <p:tgtEl>
                                          <p:spTgt spid="20">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500"/>
                                        <p:tgtEl>
                                          <p:spTgt spid="16">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500"/>
                                        <p:tgtEl>
                                          <p:spTgt spid="15">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500"/>
                                        <p:tgtEl>
                                          <p:spTgt spid="4">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build="p"/>
      <p:bldP spid="10" grpId="0" build="p"/>
      <p:bldP spid="3" grpId="0" build="p"/>
      <p:bldP spid="4" grpId="0" build="p"/>
      <p:bldP spid="15" grpId="0" build="p"/>
      <p:bldP spid="16" grpId="0" build="p"/>
      <p:bldP spid="2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810002"/>
            <a:ext cx="5913208" cy="1225868"/>
          </a:xfrm>
          <a:prstGeom prst="flowChartAlternateProcess">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6600" dirty="0" smtClean="0">
                <a:solidFill>
                  <a:schemeClr val="bg1"/>
                </a:solidFill>
              </a:rPr>
              <a:t>Higher Costs</a:t>
            </a:r>
            <a:endParaRPr lang="en-US" sz="6600" dirty="0">
              <a:solidFill>
                <a:schemeClr val="bg1"/>
              </a:solidFill>
            </a:endParaRPr>
          </a:p>
        </p:txBody>
      </p:sp>
      <p:sp>
        <p:nvSpPr>
          <p:cNvPr id="6" name="TextBox 5"/>
          <p:cNvSpPr txBox="1"/>
          <p:nvPr/>
        </p:nvSpPr>
        <p:spPr>
          <a:xfrm>
            <a:off x="5913208" y="3810002"/>
            <a:ext cx="6278792" cy="2349579"/>
          </a:xfrm>
          <a:prstGeom prst="flowChartAlternateProcess">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6600" dirty="0" smtClean="0">
                <a:solidFill>
                  <a:schemeClr val="bg1"/>
                </a:solidFill>
              </a:rPr>
              <a:t>Too overwhelming</a:t>
            </a:r>
            <a:endParaRPr lang="en-US" sz="6600" dirty="0">
              <a:solidFill>
                <a:schemeClr val="bg1"/>
              </a:solidFill>
            </a:endParaRPr>
          </a:p>
        </p:txBody>
      </p:sp>
      <p:cxnSp>
        <p:nvCxnSpPr>
          <p:cNvPr id="8" name="Straight Arrow Connector 7"/>
          <p:cNvCxnSpPr>
            <a:endCxn id="5" idx="0"/>
          </p:cNvCxnSpPr>
          <p:nvPr/>
        </p:nvCxnSpPr>
        <p:spPr>
          <a:xfrm flipH="1">
            <a:off x="2956604" y="356261"/>
            <a:ext cx="3106103" cy="3453741"/>
          </a:xfrm>
          <a:prstGeom prst="straightConnector1">
            <a:avLst/>
          </a:prstGeom>
          <a:ln w="76200">
            <a:solidFill>
              <a:srgbClr val="94B8BB"/>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6" idx="0"/>
          </p:cNvCxnSpPr>
          <p:nvPr/>
        </p:nvCxnSpPr>
        <p:spPr>
          <a:xfrm>
            <a:off x="6062707" y="356261"/>
            <a:ext cx="2989897" cy="3453741"/>
          </a:xfrm>
          <a:prstGeom prst="straightConnector1">
            <a:avLst/>
          </a:prstGeom>
          <a:ln w="76200">
            <a:solidFill>
              <a:srgbClr val="94B8BB"/>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356261"/>
            <a:ext cx="12192000" cy="923330"/>
          </a:xfrm>
          <a:prstGeom prst="rect">
            <a:avLst/>
          </a:prstGeom>
          <a:solidFill>
            <a:srgbClr val="94B8BB"/>
          </a:solidFill>
          <a:ln w="76200">
            <a:solidFill>
              <a:srgbClr val="94B8BB"/>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5400" dirty="0" smtClean="0">
                <a:solidFill>
                  <a:schemeClr val="bg1"/>
                </a:solidFill>
              </a:rPr>
              <a:t>More topics &amp; engagement</a:t>
            </a:r>
            <a:endParaRPr lang="en-US" sz="5400" dirty="0">
              <a:solidFill>
                <a:schemeClr val="bg1"/>
              </a:solidFill>
            </a:endParaRPr>
          </a:p>
        </p:txBody>
      </p:sp>
    </p:spTree>
    <p:extLst>
      <p:ext uri="{BB962C8B-B14F-4D97-AF65-F5344CB8AC3E}">
        <p14:creationId xmlns:p14="http://schemas.microsoft.com/office/powerpoint/2010/main" val="167900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3911"/>
            <a:ext cx="12192000" cy="830997"/>
          </a:xfrm>
          <a:prstGeom prst="rect">
            <a:avLst/>
          </a:prstGeom>
          <a:noFill/>
        </p:spPr>
        <p:txBody>
          <a:bodyPr wrap="square" rtlCol="0">
            <a:spAutoFit/>
          </a:bodyPr>
          <a:lstStyle/>
          <a:p>
            <a:pPr algn="ctr"/>
            <a:r>
              <a:rPr lang="en-US" sz="4800" dirty="0" smtClean="0">
                <a:solidFill>
                  <a:srgbClr val="94B8BB"/>
                </a:solidFill>
              </a:rPr>
              <a:t>What issues have we encountered?</a:t>
            </a:r>
            <a:endParaRPr lang="en-US" sz="4800" dirty="0">
              <a:solidFill>
                <a:srgbClr val="94B8BB"/>
              </a:solidFill>
            </a:endParaRPr>
          </a:p>
        </p:txBody>
      </p:sp>
      <p:sp>
        <p:nvSpPr>
          <p:cNvPr id="3" name="TextBox 2"/>
          <p:cNvSpPr txBox="1"/>
          <p:nvPr/>
        </p:nvSpPr>
        <p:spPr>
          <a:xfrm>
            <a:off x="0" y="1486465"/>
            <a:ext cx="12120663" cy="4308872"/>
          </a:xfrm>
          <a:prstGeom prst="rect">
            <a:avLst/>
          </a:prstGeom>
          <a:noFill/>
        </p:spPr>
        <p:txBody>
          <a:bodyPr wrap="square" rtlCol="0">
            <a:spAutoFit/>
          </a:bodyPr>
          <a:lstStyle/>
          <a:p>
            <a:pPr marL="571500" indent="-571500" algn="ctr">
              <a:buFontTx/>
              <a:buChar char="-"/>
            </a:pPr>
            <a:r>
              <a:rPr lang="en-US" sz="3200" dirty="0">
                <a:solidFill>
                  <a:schemeClr val="bg1"/>
                </a:solidFill>
              </a:rPr>
              <a:t>Confusing to general </a:t>
            </a:r>
            <a:r>
              <a:rPr lang="en-US" sz="3200" dirty="0" smtClean="0">
                <a:solidFill>
                  <a:schemeClr val="bg1"/>
                </a:solidFill>
              </a:rPr>
              <a:t>public</a:t>
            </a:r>
          </a:p>
          <a:p>
            <a:pPr algn="ctr"/>
            <a:endParaRPr lang="en-US" sz="1000" dirty="0" smtClean="0">
              <a:solidFill>
                <a:schemeClr val="bg1"/>
              </a:solidFill>
            </a:endParaRPr>
          </a:p>
          <a:p>
            <a:pPr marL="571500" indent="-571500" algn="ctr">
              <a:buFontTx/>
              <a:buChar char="-"/>
            </a:pPr>
            <a:r>
              <a:rPr lang="en-US" sz="3200" dirty="0" smtClean="0">
                <a:solidFill>
                  <a:schemeClr val="bg1"/>
                </a:solidFill>
              </a:rPr>
              <a:t>Format </a:t>
            </a:r>
            <a:r>
              <a:rPr lang="en-US" sz="3200" dirty="0">
                <a:solidFill>
                  <a:schemeClr val="bg1"/>
                </a:solidFill>
              </a:rPr>
              <a:t>doesn’t always work well for small towns</a:t>
            </a:r>
          </a:p>
          <a:p>
            <a:pPr marL="571500" indent="-571500" algn="ctr">
              <a:buFontTx/>
              <a:buChar char="-"/>
            </a:pPr>
            <a:endParaRPr lang="en-US" sz="1000" dirty="0">
              <a:solidFill>
                <a:schemeClr val="bg1"/>
              </a:solidFill>
            </a:endParaRPr>
          </a:p>
          <a:p>
            <a:pPr marL="685800" indent="-685800" algn="ctr">
              <a:buFontTx/>
              <a:buChar char="-"/>
            </a:pPr>
            <a:r>
              <a:rPr lang="en-US" sz="3200" dirty="0">
                <a:solidFill>
                  <a:schemeClr val="bg1"/>
                </a:solidFill>
              </a:rPr>
              <a:t>Desire for more graphics vs </a:t>
            </a:r>
            <a:r>
              <a:rPr lang="en-US" sz="3200" dirty="0" smtClean="0">
                <a:solidFill>
                  <a:schemeClr val="bg1"/>
                </a:solidFill>
              </a:rPr>
              <a:t>text</a:t>
            </a:r>
          </a:p>
          <a:p>
            <a:pPr marL="685800" indent="-685800" algn="ctr">
              <a:buFontTx/>
              <a:buChar char="-"/>
            </a:pPr>
            <a:endParaRPr lang="en-US" sz="1000" dirty="0">
              <a:solidFill>
                <a:schemeClr val="bg1"/>
              </a:solidFill>
            </a:endParaRPr>
          </a:p>
          <a:p>
            <a:pPr marL="571500" indent="-571500" algn="ctr">
              <a:buFontTx/>
              <a:buChar char="-"/>
            </a:pPr>
            <a:r>
              <a:rPr lang="en-US" sz="3200" dirty="0" smtClean="0">
                <a:solidFill>
                  <a:schemeClr val="bg1"/>
                </a:solidFill>
              </a:rPr>
              <a:t>Too many goals, objectives, actions/policies</a:t>
            </a:r>
          </a:p>
          <a:p>
            <a:pPr marL="685800" indent="-685800" algn="ctr">
              <a:buFontTx/>
              <a:buChar char="-"/>
            </a:pPr>
            <a:endParaRPr lang="en-US" sz="1000" dirty="0" smtClean="0">
              <a:solidFill>
                <a:schemeClr val="bg1"/>
              </a:solidFill>
            </a:endParaRPr>
          </a:p>
          <a:p>
            <a:pPr marL="685800" indent="-685800" algn="ctr">
              <a:buFontTx/>
              <a:buChar char="-"/>
            </a:pPr>
            <a:r>
              <a:rPr lang="en-US" sz="3200" dirty="0" smtClean="0">
                <a:solidFill>
                  <a:schemeClr val="bg1"/>
                </a:solidFill>
              </a:rPr>
              <a:t>Intergovernmental and public/private collaboration obstacles</a:t>
            </a:r>
          </a:p>
          <a:p>
            <a:pPr marL="685800" indent="-685800" algn="ctr">
              <a:buFontTx/>
              <a:buChar char="-"/>
            </a:pPr>
            <a:endParaRPr lang="en-US" sz="1000" dirty="0" smtClean="0">
              <a:solidFill>
                <a:schemeClr val="bg1"/>
              </a:solidFill>
            </a:endParaRPr>
          </a:p>
          <a:p>
            <a:pPr marL="685800" indent="-685800" algn="ctr">
              <a:buFontTx/>
              <a:buChar char="-"/>
            </a:pPr>
            <a:r>
              <a:rPr lang="en-US" sz="3200" dirty="0">
                <a:solidFill>
                  <a:schemeClr val="bg1"/>
                </a:solidFill>
              </a:rPr>
              <a:t>Lack of involvement by all gov’t </a:t>
            </a:r>
            <a:r>
              <a:rPr lang="en-US" sz="3200" dirty="0" smtClean="0">
                <a:solidFill>
                  <a:schemeClr val="bg1"/>
                </a:solidFill>
              </a:rPr>
              <a:t>departments</a:t>
            </a:r>
            <a:endParaRPr lang="en-US" sz="3200" dirty="0">
              <a:solidFill>
                <a:schemeClr val="bg1"/>
              </a:solidFill>
            </a:endParaRPr>
          </a:p>
        </p:txBody>
      </p:sp>
    </p:spTree>
    <p:extLst>
      <p:ext uri="{BB962C8B-B14F-4D97-AF65-F5344CB8AC3E}">
        <p14:creationId xmlns:p14="http://schemas.microsoft.com/office/powerpoint/2010/main" val="1269382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830997"/>
          </a:xfrm>
          <a:prstGeom prst="rect">
            <a:avLst/>
          </a:prstGeom>
          <a:noFill/>
        </p:spPr>
        <p:txBody>
          <a:bodyPr wrap="square" rtlCol="0">
            <a:spAutoFit/>
          </a:bodyPr>
          <a:lstStyle/>
          <a:p>
            <a:pPr algn="ctr"/>
            <a:r>
              <a:rPr lang="en-US" sz="4800" dirty="0" smtClean="0">
                <a:solidFill>
                  <a:schemeClr val="bg1"/>
                </a:solidFill>
              </a:rPr>
              <a:t>Quick Survey - Demographics</a:t>
            </a:r>
            <a:endParaRPr lang="en-US" sz="4800" dirty="0">
              <a:solidFill>
                <a:schemeClr val="bg1"/>
              </a:solidFill>
            </a:endParaRPr>
          </a:p>
        </p:txBody>
      </p:sp>
      <p:pic>
        <p:nvPicPr>
          <p:cNvPr id="4" name="Picture 3"/>
          <p:cNvPicPr>
            <a:picLocks noChangeAspect="1"/>
          </p:cNvPicPr>
          <p:nvPr/>
        </p:nvPicPr>
        <p:blipFill rotWithShape="1">
          <a:blip r:embed="rId3"/>
          <a:srcRect t="3933"/>
          <a:stretch/>
        </p:blipFill>
        <p:spPr>
          <a:xfrm>
            <a:off x="0" y="1000702"/>
            <a:ext cx="9359984" cy="5857298"/>
          </a:xfrm>
          <a:prstGeom prst="rect">
            <a:avLst/>
          </a:prstGeom>
        </p:spPr>
      </p:pic>
      <p:grpSp>
        <p:nvGrpSpPr>
          <p:cNvPr id="8" name="Group 7"/>
          <p:cNvGrpSpPr/>
          <p:nvPr/>
        </p:nvGrpSpPr>
        <p:grpSpPr>
          <a:xfrm>
            <a:off x="5850610" y="1000702"/>
            <a:ext cx="6341390" cy="5878532"/>
            <a:chOff x="5850610" y="1000702"/>
            <a:chExt cx="6341390" cy="5878532"/>
          </a:xfrm>
        </p:grpSpPr>
        <p:sp>
          <p:nvSpPr>
            <p:cNvPr id="3" name="TextBox 2"/>
            <p:cNvSpPr txBox="1"/>
            <p:nvPr/>
          </p:nvSpPr>
          <p:spPr>
            <a:xfrm>
              <a:off x="5850610" y="1000702"/>
              <a:ext cx="6341390" cy="5878532"/>
            </a:xfrm>
            <a:prstGeom prst="rect">
              <a:avLst/>
            </a:prstGeom>
            <a:solidFill>
              <a:srgbClr val="A4522E"/>
            </a:solidFill>
          </p:spPr>
          <p:txBody>
            <a:bodyPr wrap="square" rtlCol="0">
              <a:spAutoFit/>
            </a:bodyPr>
            <a:lstStyle/>
            <a:p>
              <a:pPr algn="ctr"/>
              <a:r>
                <a:rPr lang="en-US" sz="1600" dirty="0" smtClean="0">
                  <a:solidFill>
                    <a:schemeClr val="bg1"/>
                  </a:solidFill>
                </a:rPr>
                <a:t>53 responses</a:t>
              </a:r>
            </a:p>
            <a:p>
              <a:pPr algn="ctr"/>
              <a:endParaRPr lang="en-US" sz="1200" dirty="0" smtClean="0">
                <a:solidFill>
                  <a:schemeClr val="bg1"/>
                </a:solidFill>
              </a:endParaRPr>
            </a:p>
            <a:p>
              <a:pPr algn="ctr"/>
              <a:r>
                <a:rPr lang="en-US" sz="1600" dirty="0" smtClean="0">
                  <a:solidFill>
                    <a:schemeClr val="bg1"/>
                  </a:solidFill>
                </a:rPr>
                <a:t>Most (83%) had a plan that was less than 5 years old</a:t>
              </a:r>
            </a:p>
            <a:p>
              <a:pPr marL="571500" indent="-571500" algn="ctr">
                <a:buFontTx/>
                <a:buChar char="-"/>
              </a:pPr>
              <a:endParaRPr lang="en-US" sz="1200" dirty="0" smtClean="0">
                <a:solidFill>
                  <a:schemeClr val="bg1"/>
                </a:solidFill>
              </a:endParaRPr>
            </a:p>
            <a:p>
              <a:pPr algn="ctr"/>
              <a:r>
                <a:rPr lang="en-US" sz="1600" dirty="0" smtClean="0">
                  <a:solidFill>
                    <a:schemeClr val="bg1"/>
                  </a:solidFill>
                </a:rPr>
                <a:t>Most </a:t>
              </a:r>
              <a:r>
                <a:rPr lang="en-US" sz="1600" dirty="0">
                  <a:solidFill>
                    <a:schemeClr val="bg1"/>
                  </a:solidFill>
                </a:rPr>
                <a:t>(</a:t>
              </a:r>
              <a:r>
                <a:rPr lang="en-US" sz="1600" dirty="0" smtClean="0">
                  <a:solidFill>
                    <a:schemeClr val="bg1"/>
                  </a:solidFill>
                </a:rPr>
                <a:t>58%) had both written and used a comp plan </a:t>
              </a:r>
              <a:endParaRPr lang="en-US" sz="1600" dirty="0">
                <a:solidFill>
                  <a:schemeClr val="bg1"/>
                </a:solidFill>
              </a:endParaRPr>
            </a:p>
            <a:p>
              <a:pPr algn="ctr"/>
              <a:r>
                <a:rPr lang="en-US" sz="1400" dirty="0" smtClean="0">
                  <a:solidFill>
                    <a:schemeClr val="tx1">
                      <a:lumMod val="95000"/>
                      <a:lumOff val="5000"/>
                    </a:schemeClr>
                  </a:solidFill>
                </a:rPr>
                <a:t>Only 6% said neither</a:t>
              </a:r>
            </a:p>
            <a:p>
              <a:pPr marL="685800" indent="-685800" algn="ctr">
                <a:buFontTx/>
                <a:buChar char="-"/>
              </a:pPr>
              <a:endParaRPr lang="en-US" sz="1600" dirty="0">
                <a:solidFill>
                  <a:schemeClr val="bg1"/>
                </a:solidFill>
              </a:endParaRPr>
            </a:p>
            <a:p>
              <a:pPr algn="ctr"/>
              <a:r>
                <a:rPr lang="en-US" sz="1600" dirty="0" smtClean="0">
                  <a:solidFill>
                    <a:schemeClr val="bg1"/>
                  </a:solidFill>
                </a:rPr>
                <a:t>83% were planners</a:t>
              </a:r>
              <a:endParaRPr lang="en-US" sz="1600" dirty="0">
                <a:solidFill>
                  <a:schemeClr val="bg1"/>
                </a:solidFill>
              </a:endParaRPr>
            </a:p>
            <a:p>
              <a:pPr algn="ctr"/>
              <a:endParaRPr lang="en-US" sz="1200" dirty="0" smtClean="0">
                <a:solidFill>
                  <a:schemeClr val="bg1"/>
                </a:solidFill>
              </a:endParaRPr>
            </a:p>
            <a:p>
              <a:pPr algn="ctr"/>
              <a:r>
                <a:rPr lang="en-US" sz="1600" dirty="0" smtClean="0">
                  <a:solidFill>
                    <a:schemeClr val="bg1"/>
                  </a:solidFill>
                </a:rPr>
                <a:t>Place of employment</a:t>
              </a:r>
            </a:p>
            <a:p>
              <a:pPr marL="0" lvl="1" algn="ctr"/>
              <a:r>
                <a:rPr lang="en-US" sz="1400" dirty="0" smtClean="0">
                  <a:solidFill>
                    <a:schemeClr val="tx1">
                      <a:lumMod val="95000"/>
                      <a:lumOff val="5000"/>
                    </a:schemeClr>
                  </a:solidFill>
                </a:rPr>
                <a:t>51% city</a:t>
              </a:r>
            </a:p>
            <a:p>
              <a:pPr marL="0" lvl="1" algn="ctr"/>
              <a:r>
                <a:rPr lang="en-US" sz="1400" dirty="0" smtClean="0">
                  <a:solidFill>
                    <a:schemeClr val="tx1">
                      <a:lumMod val="95000"/>
                      <a:lumOff val="5000"/>
                    </a:schemeClr>
                  </a:solidFill>
                </a:rPr>
                <a:t>22% consultants</a:t>
              </a:r>
            </a:p>
            <a:p>
              <a:pPr marL="0" lvl="1" algn="ctr"/>
              <a:r>
                <a:rPr lang="en-US" sz="1400" dirty="0" smtClean="0">
                  <a:solidFill>
                    <a:schemeClr val="tx1">
                      <a:lumMod val="95000"/>
                      <a:lumOff val="5000"/>
                    </a:schemeClr>
                  </a:solidFill>
                </a:rPr>
                <a:t>12% county</a:t>
              </a:r>
            </a:p>
            <a:p>
              <a:pPr algn="ctr"/>
              <a:endParaRPr lang="en-US" sz="1200" dirty="0" smtClean="0">
                <a:solidFill>
                  <a:schemeClr val="bg1"/>
                </a:solidFill>
              </a:endParaRPr>
            </a:p>
            <a:p>
              <a:pPr algn="ctr"/>
              <a:r>
                <a:rPr lang="en-US" sz="1600" dirty="0">
                  <a:solidFill>
                    <a:schemeClr val="bg1"/>
                  </a:solidFill>
                </a:rPr>
                <a:t>Excellent cross section of years of experience</a:t>
              </a:r>
            </a:p>
            <a:p>
              <a:pPr algn="ctr"/>
              <a:endParaRPr lang="en-US" sz="1200" dirty="0" smtClean="0">
                <a:solidFill>
                  <a:schemeClr val="bg1"/>
                </a:solidFill>
              </a:endParaRPr>
            </a:p>
            <a:p>
              <a:pPr algn="ctr"/>
              <a:r>
                <a:rPr lang="en-US" sz="1600" dirty="0" smtClean="0">
                  <a:solidFill>
                    <a:schemeClr val="bg1"/>
                  </a:solidFill>
                </a:rPr>
                <a:t>Size of Community</a:t>
              </a:r>
            </a:p>
            <a:p>
              <a:pPr algn="ctr"/>
              <a:endParaRPr lang="en-US" sz="1600" dirty="0" smtClean="0">
                <a:solidFill>
                  <a:schemeClr val="bg1"/>
                </a:solidFill>
              </a:endParaRPr>
            </a:p>
            <a:p>
              <a:pPr algn="ctr"/>
              <a:endParaRPr lang="en-US" sz="1600" dirty="0">
                <a:solidFill>
                  <a:schemeClr val="bg1"/>
                </a:solidFill>
              </a:endParaRPr>
            </a:p>
            <a:p>
              <a:pPr algn="ctr"/>
              <a:endParaRPr lang="en-US" sz="1600" dirty="0" smtClean="0">
                <a:solidFill>
                  <a:schemeClr val="bg1"/>
                </a:solidFill>
              </a:endParaRPr>
            </a:p>
            <a:p>
              <a:pPr algn="ctr"/>
              <a:endParaRPr lang="en-US" sz="1600" dirty="0">
                <a:solidFill>
                  <a:schemeClr val="bg1"/>
                </a:solidFill>
              </a:endParaRPr>
            </a:p>
            <a:p>
              <a:pPr algn="ctr"/>
              <a:endParaRPr lang="en-US" sz="1600" dirty="0" smtClean="0">
                <a:solidFill>
                  <a:schemeClr val="bg1"/>
                </a:solidFill>
              </a:endParaRPr>
            </a:p>
            <a:p>
              <a:pPr algn="ctr"/>
              <a:endParaRPr lang="en-US" sz="1600" dirty="0" smtClean="0">
                <a:solidFill>
                  <a:schemeClr val="bg1"/>
                </a:solidFill>
              </a:endParaRPr>
            </a:p>
            <a:p>
              <a:pPr algn="ctr"/>
              <a:endParaRPr lang="en-US" sz="1600" dirty="0" smtClean="0">
                <a:solidFill>
                  <a:schemeClr val="bg1"/>
                </a:solidFill>
              </a:endParaRPr>
            </a:p>
            <a:p>
              <a:pPr algn="ctr"/>
              <a:endParaRPr lang="en-US" sz="1600" dirty="0" smtClean="0">
                <a:solidFill>
                  <a:schemeClr val="bg1"/>
                </a:solidFill>
              </a:endParaRPr>
            </a:p>
          </p:txBody>
        </p:sp>
        <p:graphicFrame>
          <p:nvGraphicFramePr>
            <p:cNvPr id="7" name="barChart2"/>
            <p:cNvGraphicFramePr>
              <a:graphicFrameLocks/>
            </p:cNvGraphicFramePr>
            <p:nvPr>
              <p:extLst>
                <p:ext uri="{D42A27DB-BD31-4B8C-83A1-F6EECF244321}">
                  <p14:modId xmlns:p14="http://schemas.microsoft.com/office/powerpoint/2010/main" val="3122831447"/>
                </p:ext>
              </p:extLst>
            </p:nvPr>
          </p:nvGraphicFramePr>
          <p:xfrm>
            <a:off x="5983637" y="4825709"/>
            <a:ext cx="6075336" cy="2053525"/>
          </p:xfrm>
          <a:graphic>
            <a:graphicData uri="http://schemas.openxmlformats.org/drawingml/2006/chart">
              <c:chart xmlns:c="http://schemas.openxmlformats.org/drawingml/2006/chart" xmlns:r="http://schemas.openxmlformats.org/officeDocument/2006/relationships" r:id="rId4"/>
            </a:graphicData>
          </a:graphic>
        </p:graphicFrame>
      </p:grpSp>
    </p:spTree>
    <p:extLst>
      <p:ext uri="{BB962C8B-B14F-4D97-AF65-F5344CB8AC3E}">
        <p14:creationId xmlns:p14="http://schemas.microsoft.com/office/powerpoint/2010/main" val="228608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barChart5"/>
          <p:cNvGraphicFramePr>
            <a:graphicFrameLocks/>
          </p:cNvGraphicFramePr>
          <p:nvPr>
            <p:extLst>
              <p:ext uri="{D42A27DB-BD31-4B8C-83A1-F6EECF244321}">
                <p14:modId xmlns:p14="http://schemas.microsoft.com/office/powerpoint/2010/main" val="4090674118"/>
              </p:ext>
            </p:extLst>
          </p:nvPr>
        </p:nvGraphicFramePr>
        <p:xfrm>
          <a:off x="1809750" y="1376113"/>
          <a:ext cx="8572500" cy="502539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0" y="353911"/>
            <a:ext cx="12192000" cy="830997"/>
          </a:xfrm>
          <a:prstGeom prst="rect">
            <a:avLst/>
          </a:prstGeom>
          <a:noFill/>
        </p:spPr>
        <p:txBody>
          <a:bodyPr wrap="square" rtlCol="0">
            <a:spAutoFit/>
          </a:bodyPr>
          <a:lstStyle/>
          <a:p>
            <a:pPr algn="ctr"/>
            <a:r>
              <a:rPr lang="en-US" sz="4800" dirty="0" smtClean="0">
                <a:solidFill>
                  <a:schemeClr val="bg1"/>
                </a:solidFill>
              </a:rPr>
              <a:t>Is your comp plan too overwhelming?</a:t>
            </a:r>
            <a:endParaRPr lang="en-US" sz="4800" dirty="0">
              <a:solidFill>
                <a:schemeClr val="bg1"/>
              </a:solidFill>
            </a:endParaRPr>
          </a:p>
        </p:txBody>
      </p:sp>
      <p:sp>
        <p:nvSpPr>
          <p:cNvPr id="5" name="Rectangle 4"/>
          <p:cNvSpPr/>
          <p:nvPr/>
        </p:nvSpPr>
        <p:spPr>
          <a:xfrm>
            <a:off x="8117595" y="1564993"/>
            <a:ext cx="3878093" cy="646331"/>
          </a:xfrm>
          <a:prstGeom prst="rect">
            <a:avLst/>
          </a:prstGeom>
          <a:solidFill>
            <a:srgbClr val="A4522E"/>
          </a:solidFill>
        </p:spPr>
        <p:txBody>
          <a:bodyPr wrap="square">
            <a:spAutoFit/>
          </a:bodyPr>
          <a:lstStyle/>
          <a:p>
            <a:r>
              <a:rPr lang="en-US" dirty="0">
                <a:solidFill>
                  <a:schemeClr val="bg1"/>
                </a:solidFill>
                <a:latin typeface="Calibri" panose="020F0502020204030204" pitchFamily="34" charset="0"/>
              </a:rPr>
              <a:t>It's large but can be digested chapter by chapter based on interests</a:t>
            </a:r>
            <a:r>
              <a:rPr lang="en-US" dirty="0">
                <a:solidFill>
                  <a:schemeClr val="bg1"/>
                </a:solidFill>
              </a:rPr>
              <a:t> </a:t>
            </a:r>
          </a:p>
        </p:txBody>
      </p:sp>
      <p:sp>
        <p:nvSpPr>
          <p:cNvPr id="6" name="Rectangle 5"/>
          <p:cNvSpPr/>
          <p:nvPr/>
        </p:nvSpPr>
        <p:spPr>
          <a:xfrm>
            <a:off x="119974" y="1631469"/>
            <a:ext cx="4247745" cy="923330"/>
          </a:xfrm>
          <a:prstGeom prst="rect">
            <a:avLst/>
          </a:prstGeom>
          <a:solidFill>
            <a:srgbClr val="A4522E"/>
          </a:solidFill>
        </p:spPr>
        <p:txBody>
          <a:bodyPr wrap="square">
            <a:spAutoFit/>
          </a:bodyPr>
          <a:lstStyle/>
          <a:p>
            <a:r>
              <a:rPr lang="en-US" dirty="0">
                <a:solidFill>
                  <a:schemeClr val="bg1"/>
                </a:solidFill>
                <a:latin typeface="Calibri" panose="020F0502020204030204" pitchFamily="34" charset="0"/>
              </a:rPr>
              <a:t>Some plans attempt to be everything to everyone.  That could lead to a lot of detail or broad brush language.</a:t>
            </a:r>
            <a:r>
              <a:rPr lang="en-US" dirty="0">
                <a:solidFill>
                  <a:schemeClr val="bg1"/>
                </a:solidFill>
              </a:rPr>
              <a:t> </a:t>
            </a:r>
          </a:p>
        </p:txBody>
      </p:sp>
      <p:sp>
        <p:nvSpPr>
          <p:cNvPr id="7" name="Rectangle 6"/>
          <p:cNvSpPr/>
          <p:nvPr/>
        </p:nvSpPr>
        <p:spPr>
          <a:xfrm>
            <a:off x="119974" y="3003542"/>
            <a:ext cx="4247745" cy="1200329"/>
          </a:xfrm>
          <a:prstGeom prst="rect">
            <a:avLst/>
          </a:prstGeom>
          <a:solidFill>
            <a:srgbClr val="A4522E"/>
          </a:solidFill>
        </p:spPr>
        <p:txBody>
          <a:bodyPr wrap="square">
            <a:spAutoFit/>
          </a:bodyPr>
          <a:lstStyle/>
          <a:p>
            <a:r>
              <a:rPr lang="en-US" dirty="0">
                <a:solidFill>
                  <a:schemeClr val="bg1"/>
                </a:solidFill>
                <a:latin typeface="Calibri" panose="020F0502020204030204" pitchFamily="34" charset="0"/>
              </a:rPr>
              <a:t>People are trying </a:t>
            </a:r>
            <a:r>
              <a:rPr lang="en-US" dirty="0" smtClean="0">
                <a:solidFill>
                  <a:schemeClr val="bg1"/>
                </a:solidFill>
                <a:latin typeface="Calibri" panose="020F0502020204030204" pitchFamily="34" charset="0"/>
              </a:rPr>
              <a:t>to solve </a:t>
            </a:r>
            <a:r>
              <a:rPr lang="en-US" dirty="0">
                <a:solidFill>
                  <a:schemeClr val="bg1"/>
                </a:solidFill>
                <a:latin typeface="Calibri" panose="020F0502020204030204" pitchFamily="34" charset="0"/>
              </a:rPr>
              <a:t>everything and the planners get tasked with making everyone happy so the thing gets sprinkled with too much stuff. </a:t>
            </a:r>
            <a:endParaRPr lang="en-US" dirty="0">
              <a:solidFill>
                <a:schemeClr val="bg1"/>
              </a:solidFill>
            </a:endParaRPr>
          </a:p>
        </p:txBody>
      </p:sp>
      <p:sp>
        <p:nvSpPr>
          <p:cNvPr id="8" name="Rectangle 7"/>
          <p:cNvSpPr/>
          <p:nvPr/>
        </p:nvSpPr>
        <p:spPr>
          <a:xfrm>
            <a:off x="8117595" y="5056388"/>
            <a:ext cx="3954430" cy="646331"/>
          </a:xfrm>
          <a:prstGeom prst="rect">
            <a:avLst/>
          </a:prstGeom>
          <a:solidFill>
            <a:srgbClr val="A4522E"/>
          </a:solidFill>
        </p:spPr>
        <p:txBody>
          <a:bodyPr wrap="square">
            <a:spAutoFit/>
          </a:bodyPr>
          <a:lstStyle/>
          <a:p>
            <a:r>
              <a:rPr lang="en-US" dirty="0">
                <a:solidFill>
                  <a:schemeClr val="bg1"/>
                </a:solidFill>
                <a:latin typeface="Calibri" panose="020F0502020204030204" pitchFamily="34" charset="0"/>
              </a:rPr>
              <a:t>The plan should not be the plan to end all plans.</a:t>
            </a:r>
            <a:r>
              <a:rPr lang="en-US" dirty="0">
                <a:solidFill>
                  <a:schemeClr val="bg1"/>
                </a:solidFill>
              </a:rPr>
              <a:t> </a:t>
            </a:r>
          </a:p>
        </p:txBody>
      </p:sp>
      <p:sp>
        <p:nvSpPr>
          <p:cNvPr id="9" name="Rectangle 8"/>
          <p:cNvSpPr/>
          <p:nvPr/>
        </p:nvSpPr>
        <p:spPr>
          <a:xfrm>
            <a:off x="8117596" y="2591409"/>
            <a:ext cx="3878092" cy="369332"/>
          </a:xfrm>
          <a:prstGeom prst="rect">
            <a:avLst/>
          </a:prstGeom>
          <a:solidFill>
            <a:srgbClr val="A4522E"/>
          </a:solidFill>
        </p:spPr>
        <p:txBody>
          <a:bodyPr wrap="square">
            <a:spAutoFit/>
          </a:bodyPr>
          <a:lstStyle/>
          <a:p>
            <a:r>
              <a:rPr lang="en-US" dirty="0" smtClean="0">
                <a:solidFill>
                  <a:schemeClr val="bg1"/>
                </a:solidFill>
                <a:latin typeface="Calibri" panose="020F0502020204030204" pitchFamily="34" charset="0"/>
              </a:rPr>
              <a:t>We only have a land use component.</a:t>
            </a:r>
            <a:r>
              <a:rPr lang="en-US" dirty="0" smtClean="0">
                <a:solidFill>
                  <a:schemeClr val="bg1"/>
                </a:solidFill>
              </a:rPr>
              <a:t> </a:t>
            </a:r>
            <a:endParaRPr lang="en-US" dirty="0">
              <a:solidFill>
                <a:schemeClr val="bg1"/>
              </a:solidFill>
            </a:endParaRPr>
          </a:p>
        </p:txBody>
      </p:sp>
      <p:sp>
        <p:nvSpPr>
          <p:cNvPr id="3" name="Rectangle 2"/>
          <p:cNvSpPr/>
          <p:nvPr/>
        </p:nvSpPr>
        <p:spPr>
          <a:xfrm>
            <a:off x="8117595" y="3408400"/>
            <a:ext cx="3954430" cy="1200329"/>
          </a:xfrm>
          <a:prstGeom prst="rect">
            <a:avLst/>
          </a:prstGeom>
          <a:solidFill>
            <a:srgbClr val="A4522E"/>
          </a:solidFill>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Everything just barely scratches the surface and doesn't provide enough information on the implementation of certain items. </a:t>
            </a:r>
          </a:p>
        </p:txBody>
      </p:sp>
      <p:sp>
        <p:nvSpPr>
          <p:cNvPr id="12" name="Rectangle 11"/>
          <p:cNvSpPr/>
          <p:nvPr/>
        </p:nvSpPr>
        <p:spPr>
          <a:xfrm>
            <a:off x="119974" y="4652614"/>
            <a:ext cx="4247745" cy="923330"/>
          </a:xfrm>
          <a:prstGeom prst="rect">
            <a:avLst/>
          </a:prstGeom>
          <a:solidFill>
            <a:srgbClr val="A4522E"/>
          </a:solidFill>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There are so many different sections with high priority goals that it becomes difficult to locate and balance those priorities. </a:t>
            </a:r>
          </a:p>
        </p:txBody>
      </p:sp>
    </p:spTree>
    <p:extLst>
      <p:ext uri="{BB962C8B-B14F-4D97-AF65-F5344CB8AC3E}">
        <p14:creationId xmlns:p14="http://schemas.microsoft.com/office/powerpoint/2010/main" val="15475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5" grpId="0" animBg="1"/>
      <p:bldP spid="6" grpId="0" animBg="1"/>
      <p:bldP spid="7" grpId="0" animBg="1"/>
      <p:bldP spid="8" grpId="0" animBg="1"/>
      <p:bldP spid="9" grpId="0" animBg="1"/>
      <p:bldP spid="3"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barChart0"/>
          <p:cNvGraphicFramePr>
            <a:graphicFrameLocks/>
          </p:cNvGraphicFramePr>
          <p:nvPr>
            <p:extLst>
              <p:ext uri="{D42A27DB-BD31-4B8C-83A1-F6EECF244321}">
                <p14:modId xmlns:p14="http://schemas.microsoft.com/office/powerpoint/2010/main" val="972038944"/>
              </p:ext>
            </p:extLst>
          </p:nvPr>
        </p:nvGraphicFramePr>
        <p:xfrm>
          <a:off x="1809750" y="1377700"/>
          <a:ext cx="8572500" cy="502539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0" y="353911"/>
            <a:ext cx="12192000" cy="707886"/>
          </a:xfrm>
          <a:prstGeom prst="rect">
            <a:avLst/>
          </a:prstGeom>
          <a:noFill/>
        </p:spPr>
        <p:txBody>
          <a:bodyPr wrap="square" rtlCol="0">
            <a:spAutoFit/>
          </a:bodyPr>
          <a:lstStyle/>
          <a:p>
            <a:pPr algn="ctr"/>
            <a:r>
              <a:rPr lang="en-US" sz="4000" dirty="0" smtClean="0">
                <a:solidFill>
                  <a:schemeClr val="bg1"/>
                </a:solidFill>
              </a:rPr>
              <a:t>Do you think all the elements are necessary?</a:t>
            </a:r>
            <a:endParaRPr lang="en-US" sz="4000" dirty="0">
              <a:solidFill>
                <a:schemeClr val="bg1"/>
              </a:solidFill>
            </a:endParaRPr>
          </a:p>
        </p:txBody>
      </p:sp>
      <p:sp>
        <p:nvSpPr>
          <p:cNvPr id="3" name="Rectangle 2"/>
          <p:cNvSpPr/>
          <p:nvPr/>
        </p:nvSpPr>
        <p:spPr>
          <a:xfrm>
            <a:off x="8279934" y="1539623"/>
            <a:ext cx="3803255" cy="1477328"/>
          </a:xfrm>
          <a:prstGeom prst="rect">
            <a:avLst/>
          </a:prstGeom>
          <a:solidFill>
            <a:srgbClr val="A4522E"/>
          </a:solidFill>
        </p:spPr>
        <p:txBody>
          <a:bodyPr wrap="square">
            <a:spAutoFit/>
          </a:bodyPr>
          <a:lstStyle/>
          <a:p>
            <a:r>
              <a:rPr lang="en-US" dirty="0" smtClean="0">
                <a:solidFill>
                  <a:schemeClr val="bg1"/>
                </a:solidFill>
                <a:latin typeface="Calibri" panose="020F0502020204030204" pitchFamily="34" charset="0"/>
              </a:rPr>
              <a:t>Yes, </a:t>
            </a:r>
            <a:r>
              <a:rPr lang="en-US" dirty="0">
                <a:solidFill>
                  <a:schemeClr val="bg1"/>
                </a:solidFill>
                <a:latin typeface="Calibri" panose="020F0502020204030204" pitchFamily="34" charset="0"/>
              </a:rPr>
              <a:t>but maybe not the full content. It feels like our comp plan has everyone's goals and dreams for how we work into the future but no one checks in on achieving those goals. </a:t>
            </a:r>
            <a:endParaRPr lang="en-US" dirty="0">
              <a:solidFill>
                <a:schemeClr val="bg1"/>
              </a:solidFill>
            </a:endParaRPr>
          </a:p>
        </p:txBody>
      </p:sp>
    </p:spTree>
    <p:extLst>
      <p:ext uri="{BB962C8B-B14F-4D97-AF65-F5344CB8AC3E}">
        <p14:creationId xmlns:p14="http://schemas.microsoft.com/office/powerpoint/2010/main" val="56015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3" grpId="0" animBg="1"/>
    </p:bldLst>
  </p:timing>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7799</TotalTime>
  <Words>3616</Words>
  <Application>Microsoft Office PowerPoint</Application>
  <PresentationFormat>Widescreen</PresentationFormat>
  <Paragraphs>431</Paragraphs>
  <Slides>31</Slides>
  <Notes>25</Notes>
  <HiddenSlides>9</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Century Gothic</vt:lpstr>
      <vt:lpstr>Office Theme</vt:lpstr>
      <vt:lpstr>Should Comprehensive Planning Really be</vt:lpstr>
      <vt:lpstr>Agenda</vt:lpstr>
      <vt:lpstr>Presenters </vt:lpstr>
      <vt:lpstr>Economics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Codes</vt:lpstr>
      <vt:lpstr>What’s the purpose of a Comp Plan? </vt:lpstr>
      <vt:lpstr>PowerPoint Presentation</vt:lpstr>
      <vt:lpstr>Discussion</vt:lpstr>
      <vt:lpstr>Alternative comp plan format #1?</vt:lpstr>
      <vt:lpstr>Alternative comp plan format #2?</vt:lpstr>
      <vt:lpstr>Is that better?</vt:lpstr>
      <vt:lpstr>Thank you!</vt:lpstr>
      <vt:lpstr>What’s required under Iowa law? </vt:lpstr>
      <vt:lpstr>What’s required under Iowa law?</vt:lpstr>
      <vt:lpstr>What’s suggested under Iowa law? </vt:lpstr>
      <vt:lpstr>What’s suggested under Iowa law? </vt:lpstr>
      <vt:lpstr>What’s required under Minnesota law?</vt:lpstr>
      <vt:lpstr>What’s required under Minnesota law?</vt:lpstr>
      <vt:lpstr>What’s required under Wisconsin law?</vt:lpstr>
      <vt:lpstr>What’s required under Wisconsin law?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Should Comprehensive Planning Really be</dc:title>
  <dc:creator>Mackenzie Locey</dc:creator>
  <cp:lastModifiedBy>Mindy Moore</cp:lastModifiedBy>
  <cp:revision>122</cp:revision>
  <dcterms:created xsi:type="dcterms:W3CDTF">2020-08-07T19:47:36Z</dcterms:created>
  <dcterms:modified xsi:type="dcterms:W3CDTF">2020-10-12T17:16:48Z</dcterms:modified>
</cp:coreProperties>
</file>