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Lst>
  <p:notesMasterIdLst>
    <p:notesMasterId r:id="rId65"/>
  </p:notesMasterIdLst>
  <p:sldIdLst>
    <p:sldId id="304" r:id="rId5"/>
    <p:sldId id="258" r:id="rId6"/>
    <p:sldId id="261" r:id="rId7"/>
    <p:sldId id="262" r:id="rId8"/>
    <p:sldId id="263" r:id="rId9"/>
    <p:sldId id="264" r:id="rId10"/>
    <p:sldId id="265" r:id="rId11"/>
    <p:sldId id="266" r:id="rId12"/>
    <p:sldId id="267" r:id="rId13"/>
    <p:sldId id="268" r:id="rId14"/>
    <p:sldId id="269" r:id="rId15"/>
    <p:sldId id="270" r:id="rId16"/>
    <p:sldId id="271" r:id="rId17"/>
    <p:sldId id="305" r:id="rId18"/>
    <p:sldId id="272" r:id="rId19"/>
    <p:sldId id="314" r:id="rId20"/>
    <p:sldId id="273" r:id="rId21"/>
    <p:sldId id="274" r:id="rId22"/>
    <p:sldId id="275" r:id="rId23"/>
    <p:sldId id="306" r:id="rId24"/>
    <p:sldId id="276" r:id="rId25"/>
    <p:sldId id="315" r:id="rId26"/>
    <p:sldId id="277" r:id="rId27"/>
    <p:sldId id="278" r:id="rId28"/>
    <p:sldId id="279" r:id="rId29"/>
    <p:sldId id="307" r:id="rId30"/>
    <p:sldId id="280" r:id="rId31"/>
    <p:sldId id="281" r:id="rId32"/>
    <p:sldId id="308" r:id="rId33"/>
    <p:sldId id="282" r:id="rId34"/>
    <p:sldId id="316" r:id="rId35"/>
    <p:sldId id="283" r:id="rId36"/>
    <p:sldId id="284" r:id="rId37"/>
    <p:sldId id="285" r:id="rId38"/>
    <p:sldId id="309" r:id="rId39"/>
    <p:sldId id="286" r:id="rId40"/>
    <p:sldId id="287" r:id="rId41"/>
    <p:sldId id="317" r:id="rId42"/>
    <p:sldId id="288" r:id="rId43"/>
    <p:sldId id="289" r:id="rId44"/>
    <p:sldId id="290" r:id="rId45"/>
    <p:sldId id="310" r:id="rId46"/>
    <p:sldId id="291" r:id="rId47"/>
    <p:sldId id="292" r:id="rId48"/>
    <p:sldId id="318" r:id="rId49"/>
    <p:sldId id="293" r:id="rId50"/>
    <p:sldId id="294" r:id="rId51"/>
    <p:sldId id="295" r:id="rId52"/>
    <p:sldId id="311" r:id="rId53"/>
    <p:sldId id="296" r:id="rId54"/>
    <p:sldId id="319" r:id="rId55"/>
    <p:sldId id="297" r:id="rId56"/>
    <p:sldId id="298" r:id="rId57"/>
    <p:sldId id="312" r:id="rId58"/>
    <p:sldId id="299" r:id="rId59"/>
    <p:sldId id="320" r:id="rId60"/>
    <p:sldId id="300" r:id="rId61"/>
    <p:sldId id="301" r:id="rId62"/>
    <p:sldId id="302" r:id="rId63"/>
    <p:sldId id="303" r:id="rId64"/>
  </p:sldIdLst>
  <p:sldSz cx="9144000" cy="5143500" type="screen16x9"/>
  <p:notesSz cx="6858000" cy="9144000"/>
  <p:custDataLst>
    <p:tags r:id="rId66"/>
  </p:custData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2" autoAdjust="0"/>
    <p:restoredTop sz="94944"/>
  </p:normalViewPr>
  <p:slideViewPr>
    <p:cSldViewPr snapToGrid="0" snapToObjects="1">
      <p:cViewPr varScale="1">
        <p:scale>
          <a:sx n="83" d="100"/>
          <a:sy n="83" d="100"/>
        </p:scale>
        <p:origin x="70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59806B-1A63-DD4D-9F8B-34BDC25224BB}" type="datetimeFigureOut">
              <a:rPr lang="en-US" smtClean="0"/>
              <a:t>10/7/2020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BF06DC-2A3C-6045-AD8F-5877D4C6C208}" type="slidenum">
              <a:rPr lang="en-US" smtClean="0"/>
              <a:t>‹#›</a:t>
            </a:fld>
            <a:endParaRPr lang="en-US"/>
          </a:p>
        </p:txBody>
      </p:sp>
    </p:spTree>
    <p:extLst>
      <p:ext uri="{BB962C8B-B14F-4D97-AF65-F5344CB8AC3E}">
        <p14:creationId xmlns:p14="http://schemas.microsoft.com/office/powerpoint/2010/main" val="269694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BF06DC-2A3C-6045-AD8F-5877D4C6C208}" type="slidenum">
              <a:rPr lang="en-US" smtClean="0"/>
              <a:pPr/>
              <a:t>10</a:t>
            </a:fld>
            <a:endParaRPr lang="en-US"/>
          </a:p>
        </p:txBody>
      </p:sp>
    </p:spTree>
    <p:extLst>
      <p:ext uri="{BB962C8B-B14F-4D97-AF65-F5344CB8AC3E}">
        <p14:creationId xmlns:p14="http://schemas.microsoft.com/office/powerpoint/2010/main" val="1873361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Rule #4 of AICP Ethics Code: “We shall not, as salaried employees, undertake other employment in planning or a related profession, whether or not for pay, without having made full written disclosure to the employer who furnishes our salary and having received subsequent written permission to undertake additional employment, unless our employer has a written policy which expressly dispenses with a need to obtain such consent.”</a:t>
            </a:r>
          </a:p>
        </p:txBody>
      </p:sp>
      <p:sp>
        <p:nvSpPr>
          <p:cNvPr id="4" name="Slide Number Placeholder 3"/>
          <p:cNvSpPr>
            <a:spLocks noGrp="1"/>
          </p:cNvSpPr>
          <p:nvPr>
            <p:ph type="sldNum" sz="quarter" idx="10"/>
          </p:nvPr>
        </p:nvSpPr>
        <p:spPr/>
        <p:txBody>
          <a:bodyPr/>
          <a:lstStyle/>
          <a:p>
            <a:fld id="{88887DBA-6892-A643-A6D8-892F425F776C}" type="slidenum">
              <a:rPr lang="en-US" smtClean="0"/>
              <a:t>52</a:t>
            </a:fld>
            <a:endParaRPr lang="en-US"/>
          </a:p>
        </p:txBody>
      </p:sp>
    </p:spTree>
    <p:extLst>
      <p:ext uri="{BB962C8B-B14F-4D97-AF65-F5344CB8AC3E}">
        <p14:creationId xmlns:p14="http://schemas.microsoft.com/office/powerpoint/2010/main" val="1943898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887DBA-6892-A643-A6D8-892F425F776C}" type="slidenum">
              <a:rPr lang="en-US" smtClean="0"/>
              <a:t>53</a:t>
            </a:fld>
            <a:endParaRPr lang="en-US"/>
          </a:p>
        </p:txBody>
      </p:sp>
    </p:spTree>
    <p:extLst>
      <p:ext uri="{BB962C8B-B14F-4D97-AF65-F5344CB8AC3E}">
        <p14:creationId xmlns:p14="http://schemas.microsoft.com/office/powerpoint/2010/main" val="1262236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887DBA-6892-A643-A6D8-892F425F776C}" type="slidenum">
              <a:rPr lang="en-US" smtClean="0"/>
              <a:t>55</a:t>
            </a:fld>
            <a:endParaRPr lang="en-US"/>
          </a:p>
        </p:txBody>
      </p:sp>
    </p:spTree>
    <p:extLst>
      <p:ext uri="{BB962C8B-B14F-4D97-AF65-F5344CB8AC3E}">
        <p14:creationId xmlns:p14="http://schemas.microsoft.com/office/powerpoint/2010/main" val="1420231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BF06DC-2A3C-6045-AD8F-5877D4C6C208}" type="slidenum">
              <a:rPr lang="en-US" smtClean="0"/>
              <a:pPr/>
              <a:t>57</a:t>
            </a:fld>
            <a:endParaRPr lang="en-US"/>
          </a:p>
        </p:txBody>
      </p:sp>
    </p:spTree>
    <p:extLst>
      <p:ext uri="{BB962C8B-B14F-4D97-AF65-F5344CB8AC3E}">
        <p14:creationId xmlns:p14="http://schemas.microsoft.com/office/powerpoint/2010/main" val="1893007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real case, on which this scenario was based, the AICP Ethics Officer and the AICP Ethics Committee agreed that Lucio should not have disclosed this information. He received a Confidential</a:t>
            </a:r>
            <a:r>
              <a:rPr lang="en-US" baseline="0" dirty="0"/>
              <a:t> Letter of Admonition and the case was closed.</a:t>
            </a:r>
            <a:endParaRPr lang="en-US" dirty="0"/>
          </a:p>
        </p:txBody>
      </p:sp>
      <p:sp>
        <p:nvSpPr>
          <p:cNvPr id="4" name="Slide Number Placeholder 3"/>
          <p:cNvSpPr>
            <a:spLocks noGrp="1"/>
          </p:cNvSpPr>
          <p:nvPr>
            <p:ph type="sldNum" sz="quarter" idx="10"/>
          </p:nvPr>
        </p:nvSpPr>
        <p:spPr/>
        <p:txBody>
          <a:bodyPr/>
          <a:lstStyle/>
          <a:p>
            <a:fld id="{88887DBA-6892-A643-A6D8-892F425F776C}" type="slidenum">
              <a:rPr lang="en-US" smtClean="0"/>
              <a:t>15</a:t>
            </a:fld>
            <a:endParaRPr lang="en-US"/>
          </a:p>
        </p:txBody>
      </p:sp>
    </p:spTree>
    <p:extLst>
      <p:ext uri="{BB962C8B-B14F-4D97-AF65-F5344CB8AC3E}">
        <p14:creationId xmlns:p14="http://schemas.microsoft.com/office/powerpoint/2010/main" val="1280063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Rule #10 of the AICP Code says: “We shall neither deliberately, nor with reckless indifference, misrepresent</a:t>
            </a:r>
            <a:r>
              <a:rPr lang="en-US" baseline="0" dirty="0"/>
              <a:t> the qualifications, views, and findings of other professionals.”</a:t>
            </a:r>
            <a:endParaRPr lang="en-US" dirty="0"/>
          </a:p>
        </p:txBody>
      </p:sp>
      <p:sp>
        <p:nvSpPr>
          <p:cNvPr id="4" name="Slide Number Placeholder 3"/>
          <p:cNvSpPr>
            <a:spLocks noGrp="1"/>
          </p:cNvSpPr>
          <p:nvPr>
            <p:ph type="sldNum" sz="quarter" idx="10"/>
          </p:nvPr>
        </p:nvSpPr>
        <p:spPr/>
        <p:txBody>
          <a:bodyPr/>
          <a:lstStyle/>
          <a:p>
            <a:fld id="{88887DBA-6892-A643-A6D8-892F425F776C}" type="slidenum">
              <a:rPr lang="en-US" smtClean="0"/>
              <a:t>18</a:t>
            </a:fld>
            <a:endParaRPr lang="en-US"/>
          </a:p>
        </p:txBody>
      </p:sp>
    </p:spTree>
    <p:extLst>
      <p:ext uri="{BB962C8B-B14F-4D97-AF65-F5344CB8AC3E}">
        <p14:creationId xmlns:p14="http://schemas.microsoft.com/office/powerpoint/2010/main" val="2054394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88887DBA-6892-A643-A6D8-892F425F776C}" type="slidenum">
              <a:rPr lang="en-US" smtClean="0"/>
              <a:t>21</a:t>
            </a:fld>
            <a:endParaRPr lang="en-US"/>
          </a:p>
        </p:txBody>
      </p:sp>
    </p:spTree>
    <p:extLst>
      <p:ext uri="{BB962C8B-B14F-4D97-AF65-F5344CB8AC3E}">
        <p14:creationId xmlns:p14="http://schemas.microsoft.com/office/powerpoint/2010/main" val="411323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Catherine should notify her supervisor of the conflict and,</a:t>
            </a:r>
            <a:r>
              <a:rPr lang="en-US" baseline="0" dirty="0"/>
              <a:t> if another solution can’t be found, </a:t>
            </a:r>
            <a:r>
              <a:rPr lang="en-US" dirty="0"/>
              <a:t>get permission in writing to work on this. She also needs to disclose this potential conflict in all public meetings where it’s discussed.</a:t>
            </a:r>
          </a:p>
        </p:txBody>
      </p:sp>
      <p:sp>
        <p:nvSpPr>
          <p:cNvPr id="4" name="Slide Number Placeholder 3"/>
          <p:cNvSpPr>
            <a:spLocks noGrp="1"/>
          </p:cNvSpPr>
          <p:nvPr>
            <p:ph type="sldNum" sz="quarter" idx="10"/>
          </p:nvPr>
        </p:nvSpPr>
        <p:spPr/>
        <p:txBody>
          <a:bodyPr/>
          <a:lstStyle/>
          <a:p>
            <a:fld id="{88887DBA-6892-A643-A6D8-892F425F776C}" type="slidenum">
              <a:rPr lang="en-US" smtClean="0"/>
              <a:t>28</a:t>
            </a:fld>
            <a:endParaRPr lang="en-US"/>
          </a:p>
        </p:txBody>
      </p:sp>
    </p:spTree>
    <p:extLst>
      <p:ext uri="{BB962C8B-B14F-4D97-AF65-F5344CB8AC3E}">
        <p14:creationId xmlns:p14="http://schemas.microsoft.com/office/powerpoint/2010/main" val="1413772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887DBA-6892-A643-A6D8-892F425F776C}" type="slidenum">
              <a:rPr lang="en-US" smtClean="0"/>
              <a:t>30</a:t>
            </a:fld>
            <a:endParaRPr lang="en-US"/>
          </a:p>
        </p:txBody>
      </p:sp>
    </p:spTree>
    <p:extLst>
      <p:ext uri="{BB962C8B-B14F-4D97-AF65-F5344CB8AC3E}">
        <p14:creationId xmlns:p14="http://schemas.microsoft.com/office/powerpoint/2010/main" val="1080308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887DBA-6892-A643-A6D8-892F425F776C}" type="slidenum">
              <a:rPr lang="en-US" smtClean="0"/>
              <a:t>37</a:t>
            </a:fld>
            <a:endParaRPr lang="en-US"/>
          </a:p>
        </p:txBody>
      </p:sp>
    </p:spTree>
    <p:extLst>
      <p:ext uri="{BB962C8B-B14F-4D97-AF65-F5344CB8AC3E}">
        <p14:creationId xmlns:p14="http://schemas.microsoft.com/office/powerpoint/2010/main" val="1957730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BF06DC-2A3C-6045-AD8F-5877D4C6C208}" type="slidenum">
              <a:rPr lang="en-US" smtClean="0"/>
              <a:t>44</a:t>
            </a:fld>
            <a:endParaRPr lang="en-US"/>
          </a:p>
        </p:txBody>
      </p:sp>
    </p:spTree>
    <p:extLst>
      <p:ext uri="{BB962C8B-B14F-4D97-AF65-F5344CB8AC3E}">
        <p14:creationId xmlns:p14="http://schemas.microsoft.com/office/powerpoint/2010/main" val="1469596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887DBA-6892-A643-A6D8-892F425F776C}" type="slidenum">
              <a:rPr lang="en-US" smtClean="0"/>
              <a:t>50</a:t>
            </a:fld>
            <a:endParaRPr lang="en-US"/>
          </a:p>
        </p:txBody>
      </p:sp>
    </p:spTree>
    <p:extLst>
      <p:ext uri="{BB962C8B-B14F-4D97-AF65-F5344CB8AC3E}">
        <p14:creationId xmlns:p14="http://schemas.microsoft.com/office/powerpoint/2010/main" val="10970221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441325" y="503238"/>
            <a:ext cx="7321550" cy="750887"/>
          </a:xfrm>
          <a:prstGeom prst="rect">
            <a:avLst/>
          </a:prstGeom>
        </p:spPr>
        <p:txBody>
          <a:bodyPr lIns="0" tIns="0" rIns="0" bIns="0">
            <a:normAutofit/>
          </a:bodyPr>
          <a:lstStyle>
            <a:lvl1pPr>
              <a:defRPr sz="4200" baseline="0">
                <a:latin typeface="Myriad Pro Bold" charset="0"/>
              </a:defRPr>
            </a:lvl1pPr>
          </a:lstStyle>
          <a:p>
            <a:pPr lvl="0"/>
            <a:r>
              <a:rPr lang="en-US" dirty="0"/>
              <a:t>Presentation Title</a:t>
            </a:r>
          </a:p>
        </p:txBody>
      </p:sp>
      <p:sp>
        <p:nvSpPr>
          <p:cNvPr id="8" name="Text Placeholder 7"/>
          <p:cNvSpPr>
            <a:spLocks noGrp="1"/>
          </p:cNvSpPr>
          <p:nvPr>
            <p:ph type="body" sz="quarter" idx="11" hasCustomPrompt="1"/>
          </p:nvPr>
        </p:nvSpPr>
        <p:spPr>
          <a:xfrm>
            <a:off x="441325" y="3628396"/>
            <a:ext cx="4359275" cy="867403"/>
          </a:xfrm>
          <a:prstGeom prst="rect">
            <a:avLst/>
          </a:prstGeom>
        </p:spPr>
        <p:txBody>
          <a:bodyPr anchor="t" anchorCtr="0">
            <a:normAutofit/>
          </a:bodyPr>
          <a:lstStyle>
            <a:lvl1pPr algn="l">
              <a:defRPr sz="1800" baseline="0">
                <a:solidFill>
                  <a:schemeClr val="tx1"/>
                </a:solidFill>
                <a:latin typeface="Myriad Pro" charset="0"/>
              </a:defRPr>
            </a:lvl1pPr>
          </a:lstStyle>
          <a:p>
            <a:pPr lvl="0"/>
            <a:r>
              <a:rPr lang="en-US" dirty="0"/>
              <a:t>Moderators</a:t>
            </a:r>
          </a:p>
        </p:txBody>
      </p:sp>
      <p:sp>
        <p:nvSpPr>
          <p:cNvPr id="13" name="Text Placeholder 12"/>
          <p:cNvSpPr>
            <a:spLocks noGrp="1"/>
          </p:cNvSpPr>
          <p:nvPr>
            <p:ph type="body" sz="quarter" idx="12" hasCustomPrompt="1"/>
          </p:nvPr>
        </p:nvSpPr>
        <p:spPr>
          <a:xfrm>
            <a:off x="441325" y="1376363"/>
            <a:ext cx="5826125" cy="1892131"/>
          </a:xfrm>
          <a:prstGeom prst="rect">
            <a:avLst/>
          </a:prstGeom>
        </p:spPr>
        <p:txBody>
          <a:bodyPr lIns="0" tIns="0" rIns="0" bIns="0"/>
          <a:lstStyle/>
          <a:p>
            <a:pPr lvl="0"/>
            <a:r>
              <a:rPr lang="en-US" dirty="0"/>
              <a:t>Presentation Subtitle</a:t>
            </a:r>
          </a:p>
        </p:txBody>
      </p:sp>
    </p:spTree>
    <p:extLst>
      <p:ext uri="{BB962C8B-B14F-4D97-AF65-F5344CB8AC3E}">
        <p14:creationId xmlns:p14="http://schemas.microsoft.com/office/powerpoint/2010/main" val="247233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olid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A2CFAAE-5211-2B4E-9C92-35ACB19A5DE9}"/>
              </a:ext>
            </a:extLst>
          </p:cNvPr>
          <p:cNvSpPr>
            <a:spLocks noGrp="1"/>
          </p:cNvSpPr>
          <p:nvPr>
            <p:ph type="title" hasCustomPrompt="1"/>
          </p:nvPr>
        </p:nvSpPr>
        <p:spPr>
          <a:xfrm>
            <a:off x="441789" y="503434"/>
            <a:ext cx="2863386" cy="4136629"/>
          </a:xfrm>
          <a:prstGeom prst="rect">
            <a:avLst/>
          </a:prstGeom>
        </p:spPr>
        <p:txBody>
          <a:bodyPr lIns="0" tIns="0" rIns="0" bIns="0"/>
          <a:lstStyle>
            <a:lvl1pPr>
              <a:defRPr sz="34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Slide Headline</a:t>
            </a:r>
          </a:p>
        </p:txBody>
      </p:sp>
      <p:sp>
        <p:nvSpPr>
          <p:cNvPr id="11" name="Text Placeholder 12">
            <a:extLst>
              <a:ext uri="{FF2B5EF4-FFF2-40B4-BE49-F238E27FC236}">
                <a16:creationId xmlns:a16="http://schemas.microsoft.com/office/drawing/2014/main" id="{7DDBE3FF-4233-4442-8DA8-76AD7E64EB51}"/>
              </a:ext>
            </a:extLst>
          </p:cNvPr>
          <p:cNvSpPr>
            <a:spLocks noGrp="1"/>
          </p:cNvSpPr>
          <p:nvPr>
            <p:ph type="body" sz="quarter" idx="12" hasCustomPrompt="1"/>
          </p:nvPr>
        </p:nvSpPr>
        <p:spPr>
          <a:xfrm>
            <a:off x="3962399" y="503435"/>
            <a:ext cx="4729537" cy="4136630"/>
          </a:xfrm>
          <a:prstGeom prst="rect">
            <a:avLst/>
          </a:prstGeom>
        </p:spPr>
        <p:txBody>
          <a:bodyPr lIns="0" tIns="0" rIns="0" bIns="0"/>
          <a:lstStyle>
            <a:lvl1pPr>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Body Copy</a:t>
            </a:r>
          </a:p>
        </p:txBody>
      </p:sp>
      <p:sp>
        <p:nvSpPr>
          <p:cNvPr id="13" name="Footer Placeholder 2">
            <a:extLst>
              <a:ext uri="{FF2B5EF4-FFF2-40B4-BE49-F238E27FC236}">
                <a16:creationId xmlns:a16="http://schemas.microsoft.com/office/drawing/2014/main" id="{B7BCA066-D874-584E-AB62-E56CAAB016AA}"/>
              </a:ext>
            </a:extLst>
          </p:cNvPr>
          <p:cNvSpPr>
            <a:spLocks noGrp="1"/>
          </p:cNvSpPr>
          <p:nvPr>
            <p:ph type="ftr" sz="quarter" idx="3"/>
          </p:nvPr>
        </p:nvSpPr>
        <p:spPr>
          <a:xfrm>
            <a:off x="441325" y="4714875"/>
            <a:ext cx="5826125" cy="428624"/>
          </a:xfrm>
          <a:prstGeom prst="rect">
            <a:avLst/>
          </a:prstGeom>
        </p:spPr>
        <p:txBody>
          <a:bodyPr lIns="0" tIns="0" rIns="0" bIns="0" anchor="ctr" anchorCtr="0"/>
          <a:lstStyle>
            <a:lvl1pPr algn="l">
              <a:defRPr sz="9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err="1"/>
              <a:t>planning.org</a:t>
            </a:r>
            <a:r>
              <a:rPr lang="en-US" dirty="0"/>
              <a:t>/</a:t>
            </a:r>
            <a:r>
              <a:rPr lang="en-US" dirty="0" err="1"/>
              <a:t>npc</a:t>
            </a:r>
            <a:endParaRPr lang="en-US" dirty="0"/>
          </a:p>
        </p:txBody>
      </p:sp>
      <p:sp>
        <p:nvSpPr>
          <p:cNvPr id="14" name="Slide Number Placeholder 3">
            <a:extLst>
              <a:ext uri="{FF2B5EF4-FFF2-40B4-BE49-F238E27FC236}">
                <a16:creationId xmlns:a16="http://schemas.microsoft.com/office/drawing/2014/main" id="{FC80EF51-CC3B-ED42-B764-605A7E784936}"/>
              </a:ext>
            </a:extLst>
          </p:cNvPr>
          <p:cNvSpPr>
            <a:spLocks noGrp="1"/>
          </p:cNvSpPr>
          <p:nvPr>
            <p:ph type="sldNum" sz="quarter" idx="11"/>
          </p:nvPr>
        </p:nvSpPr>
        <p:spPr>
          <a:xfrm>
            <a:off x="6457949" y="4714874"/>
            <a:ext cx="2233987" cy="428625"/>
          </a:xfrm>
          <a:prstGeom prst="rect">
            <a:avLst/>
          </a:prstGeom>
        </p:spPr>
        <p:txBody>
          <a:bodyPr lIns="0" tIns="0" rIns="0" bIns="0" anchor="ctr" anchorCtr="0"/>
          <a:lstStyle>
            <a:lvl1pPr algn="r">
              <a:defRPr sz="9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216D5D5F-38EC-E946-B767-69FF7C40D7B4}" type="slidenum">
              <a:rPr lang="en-US" smtClean="0"/>
              <a:pPr/>
              <a:t>‹#›</a:t>
            </a:fld>
            <a:endParaRPr lang="en-US" dirty="0"/>
          </a:p>
        </p:txBody>
      </p:sp>
    </p:spTree>
    <p:extLst>
      <p:ext uri="{BB962C8B-B14F-4D97-AF65-F5344CB8AC3E}">
        <p14:creationId xmlns:p14="http://schemas.microsoft.com/office/powerpoint/2010/main" val="2005403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olid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7FEB19A-BED7-654D-9249-9E2FBB10FEB2}"/>
              </a:ext>
            </a:extLst>
          </p:cNvPr>
          <p:cNvSpPr>
            <a:spLocks noGrp="1"/>
          </p:cNvSpPr>
          <p:nvPr>
            <p:ph type="title" hasCustomPrompt="1"/>
          </p:nvPr>
        </p:nvSpPr>
        <p:spPr>
          <a:xfrm>
            <a:off x="441789" y="503435"/>
            <a:ext cx="8250148" cy="563366"/>
          </a:xfrm>
          <a:prstGeom prst="rect">
            <a:avLst/>
          </a:prstGeom>
        </p:spPr>
        <p:txBody>
          <a:bodyPr lIns="0" tIns="0" rIns="0" bIns="0"/>
          <a:lstStyle>
            <a:lvl1pPr>
              <a:defRPr sz="34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Slide Headline</a:t>
            </a:r>
          </a:p>
        </p:txBody>
      </p:sp>
      <p:sp>
        <p:nvSpPr>
          <p:cNvPr id="18" name="Text Placeholder 12">
            <a:extLst>
              <a:ext uri="{FF2B5EF4-FFF2-40B4-BE49-F238E27FC236}">
                <a16:creationId xmlns:a16="http://schemas.microsoft.com/office/drawing/2014/main" id="{5B5DCD01-472C-0E4C-B1DD-A906717F672A}"/>
              </a:ext>
            </a:extLst>
          </p:cNvPr>
          <p:cNvSpPr>
            <a:spLocks noGrp="1"/>
          </p:cNvSpPr>
          <p:nvPr>
            <p:ph type="body" sz="quarter" idx="12" hasCustomPrompt="1"/>
          </p:nvPr>
        </p:nvSpPr>
        <p:spPr>
          <a:xfrm>
            <a:off x="441325" y="1352550"/>
            <a:ext cx="5826125" cy="2962275"/>
          </a:xfrm>
          <a:prstGeom prst="rect">
            <a:avLst/>
          </a:prstGeom>
        </p:spPr>
        <p:txBody>
          <a:bodyPr lIns="0" tIns="0" rIns="0" bIns="0"/>
          <a:lstStyle>
            <a:lvl1pPr>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Body Copy</a:t>
            </a:r>
          </a:p>
        </p:txBody>
      </p:sp>
      <p:sp>
        <p:nvSpPr>
          <p:cNvPr id="20" name="Footer Placeholder 2">
            <a:extLst>
              <a:ext uri="{FF2B5EF4-FFF2-40B4-BE49-F238E27FC236}">
                <a16:creationId xmlns:a16="http://schemas.microsoft.com/office/drawing/2014/main" id="{4E2BDADF-56FA-A149-B725-D43002D1D37D}"/>
              </a:ext>
            </a:extLst>
          </p:cNvPr>
          <p:cNvSpPr>
            <a:spLocks noGrp="1"/>
          </p:cNvSpPr>
          <p:nvPr>
            <p:ph type="ftr" sz="quarter" idx="3"/>
          </p:nvPr>
        </p:nvSpPr>
        <p:spPr>
          <a:xfrm>
            <a:off x="441325" y="4714875"/>
            <a:ext cx="5826125" cy="428624"/>
          </a:xfrm>
          <a:prstGeom prst="rect">
            <a:avLst/>
          </a:prstGeom>
        </p:spPr>
        <p:txBody>
          <a:bodyPr lIns="0" tIns="0" rIns="0" bIns="0" anchor="ctr" anchorCtr="0"/>
          <a:lstStyle>
            <a:lvl1pPr algn="l">
              <a:defRPr sz="9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err="1"/>
              <a:t>planning.org</a:t>
            </a:r>
            <a:r>
              <a:rPr lang="en-US" dirty="0"/>
              <a:t>/</a:t>
            </a:r>
            <a:r>
              <a:rPr lang="en-US" dirty="0" err="1"/>
              <a:t>npc</a:t>
            </a:r>
            <a:endParaRPr lang="en-US" dirty="0"/>
          </a:p>
        </p:txBody>
      </p:sp>
      <p:sp>
        <p:nvSpPr>
          <p:cNvPr id="21" name="Slide Number Placeholder 3">
            <a:extLst>
              <a:ext uri="{FF2B5EF4-FFF2-40B4-BE49-F238E27FC236}">
                <a16:creationId xmlns:a16="http://schemas.microsoft.com/office/drawing/2014/main" id="{EB91F7BA-E521-5A4A-9D64-4015A03F80DA}"/>
              </a:ext>
            </a:extLst>
          </p:cNvPr>
          <p:cNvSpPr>
            <a:spLocks noGrp="1"/>
          </p:cNvSpPr>
          <p:nvPr>
            <p:ph type="sldNum" sz="quarter" idx="11"/>
          </p:nvPr>
        </p:nvSpPr>
        <p:spPr>
          <a:xfrm>
            <a:off x="6457949" y="4714874"/>
            <a:ext cx="2233987" cy="428625"/>
          </a:xfrm>
          <a:prstGeom prst="rect">
            <a:avLst/>
          </a:prstGeom>
        </p:spPr>
        <p:txBody>
          <a:bodyPr lIns="0" tIns="0" rIns="0" bIns="0" anchor="ctr" anchorCtr="0"/>
          <a:lstStyle>
            <a:lvl1pPr algn="r">
              <a:defRPr sz="9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216D5D5F-38EC-E946-B767-69FF7C40D7B4}" type="slidenum">
              <a:rPr lang="en-US" smtClean="0"/>
              <a:pPr/>
              <a:t>‹#›</a:t>
            </a:fld>
            <a:endParaRPr lang="en-US" dirty="0"/>
          </a:p>
        </p:txBody>
      </p:sp>
    </p:spTree>
    <p:extLst>
      <p:ext uri="{BB962C8B-B14F-4D97-AF65-F5344CB8AC3E}">
        <p14:creationId xmlns:p14="http://schemas.microsoft.com/office/powerpoint/2010/main" val="1064619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olid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F01D1B87-A4D1-694A-B687-267A25042971}"/>
              </a:ext>
            </a:extLst>
          </p:cNvPr>
          <p:cNvSpPr>
            <a:spLocks noGrp="1"/>
          </p:cNvSpPr>
          <p:nvPr>
            <p:ph type="title" hasCustomPrompt="1"/>
          </p:nvPr>
        </p:nvSpPr>
        <p:spPr>
          <a:xfrm>
            <a:off x="441789" y="503435"/>
            <a:ext cx="8250148" cy="563366"/>
          </a:xfrm>
          <a:prstGeom prst="rect">
            <a:avLst/>
          </a:prstGeom>
        </p:spPr>
        <p:txBody>
          <a:bodyPr lIns="0" tIns="0" rIns="0" bIns="0"/>
          <a:lstStyle>
            <a:lvl1pPr>
              <a:defRPr sz="34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Slide Headline</a:t>
            </a:r>
          </a:p>
        </p:txBody>
      </p:sp>
      <p:sp>
        <p:nvSpPr>
          <p:cNvPr id="15" name="Text Placeholder 12">
            <a:extLst>
              <a:ext uri="{FF2B5EF4-FFF2-40B4-BE49-F238E27FC236}">
                <a16:creationId xmlns:a16="http://schemas.microsoft.com/office/drawing/2014/main" id="{E2647BB8-19F6-0D4C-B54A-2BA555036774}"/>
              </a:ext>
            </a:extLst>
          </p:cNvPr>
          <p:cNvSpPr>
            <a:spLocks noGrp="1"/>
          </p:cNvSpPr>
          <p:nvPr>
            <p:ph type="body" sz="quarter" idx="12" hasCustomPrompt="1"/>
          </p:nvPr>
        </p:nvSpPr>
        <p:spPr>
          <a:xfrm>
            <a:off x="441325" y="1352550"/>
            <a:ext cx="5826125" cy="2962275"/>
          </a:xfrm>
          <a:prstGeom prst="rect">
            <a:avLst/>
          </a:prstGeom>
        </p:spPr>
        <p:txBody>
          <a:bodyPr lIns="0" tIns="0" rIns="0" bIns="0"/>
          <a:lstStyle>
            <a:lvl1pPr>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Body Copy</a:t>
            </a:r>
          </a:p>
        </p:txBody>
      </p:sp>
      <p:sp>
        <p:nvSpPr>
          <p:cNvPr id="16" name="Footer Placeholder 2">
            <a:extLst>
              <a:ext uri="{FF2B5EF4-FFF2-40B4-BE49-F238E27FC236}">
                <a16:creationId xmlns:a16="http://schemas.microsoft.com/office/drawing/2014/main" id="{7BF87B50-72B9-494D-8369-3FD192CC6BCC}"/>
              </a:ext>
            </a:extLst>
          </p:cNvPr>
          <p:cNvSpPr>
            <a:spLocks noGrp="1"/>
          </p:cNvSpPr>
          <p:nvPr>
            <p:ph type="ftr" sz="quarter" idx="3"/>
          </p:nvPr>
        </p:nvSpPr>
        <p:spPr>
          <a:xfrm>
            <a:off x="441325" y="4714875"/>
            <a:ext cx="5826125" cy="428624"/>
          </a:xfrm>
          <a:prstGeom prst="rect">
            <a:avLst/>
          </a:prstGeom>
        </p:spPr>
        <p:txBody>
          <a:bodyPr lIns="0" tIns="0" rIns="0" bIns="0" anchor="ctr" anchorCtr="0"/>
          <a:lstStyle>
            <a:lvl1pPr algn="l">
              <a:defRPr sz="9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err="1"/>
              <a:t>planning.org</a:t>
            </a:r>
            <a:r>
              <a:rPr lang="en-US" dirty="0"/>
              <a:t>/</a:t>
            </a:r>
            <a:r>
              <a:rPr lang="en-US" dirty="0" err="1"/>
              <a:t>npc</a:t>
            </a:r>
            <a:endParaRPr lang="en-US" dirty="0"/>
          </a:p>
        </p:txBody>
      </p:sp>
      <p:sp>
        <p:nvSpPr>
          <p:cNvPr id="17" name="Slide Number Placeholder 3">
            <a:extLst>
              <a:ext uri="{FF2B5EF4-FFF2-40B4-BE49-F238E27FC236}">
                <a16:creationId xmlns:a16="http://schemas.microsoft.com/office/drawing/2014/main" id="{0B31A96C-3855-664D-A358-B01D4DCFC6C8}"/>
              </a:ext>
            </a:extLst>
          </p:cNvPr>
          <p:cNvSpPr>
            <a:spLocks noGrp="1"/>
          </p:cNvSpPr>
          <p:nvPr>
            <p:ph type="sldNum" sz="quarter" idx="11"/>
          </p:nvPr>
        </p:nvSpPr>
        <p:spPr>
          <a:xfrm>
            <a:off x="6457949" y="4714874"/>
            <a:ext cx="2233987" cy="428625"/>
          </a:xfrm>
          <a:prstGeom prst="rect">
            <a:avLst/>
          </a:prstGeom>
        </p:spPr>
        <p:txBody>
          <a:bodyPr lIns="0" tIns="0" rIns="0" bIns="0" anchor="ctr" anchorCtr="0"/>
          <a:lstStyle>
            <a:lvl1pPr algn="r">
              <a:defRPr sz="9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216D5D5F-38EC-E946-B767-69FF7C40D7B4}" type="slidenum">
              <a:rPr lang="en-US" smtClean="0"/>
              <a:pPr/>
              <a:t>‹#›</a:t>
            </a:fld>
            <a:endParaRPr lang="en-US" dirty="0"/>
          </a:p>
        </p:txBody>
      </p:sp>
    </p:spTree>
    <p:extLst>
      <p:ext uri="{BB962C8B-B14F-4D97-AF65-F5344CB8AC3E}">
        <p14:creationId xmlns:p14="http://schemas.microsoft.com/office/powerpoint/2010/main" val="231551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2737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575354"/>
            <a:ext cx="4209068" cy="1385422"/>
          </a:xfrm>
        </p:spPr>
        <p:txBody>
          <a:bodyPr lIns="228600" anchor="t" anchorCtr="0"/>
          <a:lstStyle>
            <a:lvl1pPr algn="l">
              <a:defRPr sz="3600">
                <a:solidFill>
                  <a:schemeClr val="bg1"/>
                </a:solidFill>
              </a:defRPr>
            </a:lvl1pPr>
          </a:lstStyle>
          <a:p>
            <a:r>
              <a:rPr lang="en-US" dirty="0"/>
              <a:t>SESSION </a:t>
            </a:r>
            <a:br>
              <a:rPr lang="en-US" dirty="0"/>
            </a:br>
            <a:r>
              <a:rPr lang="en-US" dirty="0"/>
              <a:t>TITLE</a:t>
            </a:r>
          </a:p>
        </p:txBody>
      </p:sp>
      <p:sp>
        <p:nvSpPr>
          <p:cNvPr id="3" name="Subtitle 2"/>
          <p:cNvSpPr>
            <a:spLocks noGrp="1"/>
          </p:cNvSpPr>
          <p:nvPr>
            <p:ph type="subTitle" idx="1"/>
          </p:nvPr>
        </p:nvSpPr>
        <p:spPr>
          <a:xfrm>
            <a:off x="457200" y="1960775"/>
            <a:ext cx="4209068" cy="1692861"/>
          </a:xfrm>
          <a:prstGeom prst="rect">
            <a:avLst/>
          </a:prstGeom>
        </p:spPr>
        <p:txBody>
          <a:bodyPr lIns="228600"/>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endParaRPr lang="en-US" dirty="0"/>
          </a:p>
        </p:txBody>
      </p:sp>
      <p:sp>
        <p:nvSpPr>
          <p:cNvPr id="7" name="Subtitle 2">
            <a:extLst>
              <a:ext uri="{FF2B5EF4-FFF2-40B4-BE49-F238E27FC236}">
                <a16:creationId xmlns:a16="http://schemas.microsoft.com/office/drawing/2014/main" id="{9833112C-4BCC-EE4A-BDAE-9B3E33BA9E3D}"/>
              </a:ext>
            </a:extLst>
          </p:cNvPr>
          <p:cNvSpPr txBox="1">
            <a:spLocks/>
          </p:cNvSpPr>
          <p:nvPr userDrawn="1"/>
        </p:nvSpPr>
        <p:spPr>
          <a:xfrm>
            <a:off x="457200" y="3653636"/>
            <a:ext cx="4209068" cy="1040913"/>
          </a:xfrm>
          <a:prstGeom prst="rect">
            <a:avLst/>
          </a:prstGeom>
        </p:spPr>
        <p:txBody>
          <a:bodyPr vert="horz" lIns="22860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4174057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A4328-B94E-4149-A70F-94F12014B3E0}"/>
              </a:ext>
            </a:extLst>
          </p:cNvPr>
          <p:cNvSpPr>
            <a:spLocks noGrp="1"/>
          </p:cNvSpPr>
          <p:nvPr>
            <p:ph type="title" hasCustomPrompt="1"/>
          </p:nvPr>
        </p:nvSpPr>
        <p:spPr>
          <a:xfrm>
            <a:off x="457198" y="575354"/>
            <a:ext cx="8229600" cy="904654"/>
          </a:xfrm>
        </p:spPr>
        <p:txBody>
          <a:bodyPr/>
          <a:lstStyle/>
          <a:p>
            <a:r>
              <a:rPr lang="en-US" dirty="0"/>
              <a:t>Headline</a:t>
            </a:r>
          </a:p>
        </p:txBody>
      </p:sp>
      <p:sp>
        <p:nvSpPr>
          <p:cNvPr id="3" name="Footer Placeholder 2">
            <a:extLst>
              <a:ext uri="{FF2B5EF4-FFF2-40B4-BE49-F238E27FC236}">
                <a16:creationId xmlns:a16="http://schemas.microsoft.com/office/drawing/2014/main" id="{221974C3-0A69-254F-AA0B-A0BC89A8FE78}"/>
              </a:ext>
            </a:extLst>
          </p:cNvPr>
          <p:cNvSpPr>
            <a:spLocks noGrp="1"/>
          </p:cNvSpPr>
          <p:nvPr>
            <p:ph type="ftr" sz="quarter" idx="10"/>
          </p:nvPr>
        </p:nvSpPr>
        <p:spPr/>
        <p:txBody>
          <a:bodyPr/>
          <a:lstStyle>
            <a:lvl1pPr>
              <a:defRPr>
                <a:solidFill>
                  <a:schemeClr val="bg1"/>
                </a:solidFill>
              </a:defRPr>
            </a:lvl1pPr>
          </a:lstStyle>
          <a:p>
            <a:r>
              <a:rPr lang="en-US"/>
              <a:t>PLANNING.ORG/NPC20</a:t>
            </a:r>
            <a:endParaRPr lang="en-US" dirty="0"/>
          </a:p>
        </p:txBody>
      </p:sp>
      <p:sp>
        <p:nvSpPr>
          <p:cNvPr id="4" name="Slide Number Placeholder 3">
            <a:extLst>
              <a:ext uri="{FF2B5EF4-FFF2-40B4-BE49-F238E27FC236}">
                <a16:creationId xmlns:a16="http://schemas.microsoft.com/office/drawing/2014/main" id="{2AE78387-0C5E-9442-B2BA-47D226FAE163}"/>
              </a:ext>
            </a:extLst>
          </p:cNvPr>
          <p:cNvSpPr>
            <a:spLocks noGrp="1"/>
          </p:cNvSpPr>
          <p:nvPr>
            <p:ph type="sldNum" sz="quarter" idx="11"/>
          </p:nvPr>
        </p:nvSpPr>
        <p:spPr/>
        <p:txBody>
          <a:bodyPr/>
          <a:lstStyle>
            <a:lvl1pPr>
              <a:defRPr>
                <a:solidFill>
                  <a:schemeClr val="bg1"/>
                </a:solidFill>
              </a:defRPr>
            </a:lvl1pPr>
          </a:lstStyle>
          <a:p>
            <a:fld id="{216D5D5F-38EC-E946-B767-69FF7C40D7B4}" type="slidenum">
              <a:rPr lang="en-US" smtClean="0"/>
              <a:pPr/>
              <a:t>‹#›</a:t>
            </a:fld>
            <a:endParaRPr lang="en-US"/>
          </a:p>
        </p:txBody>
      </p:sp>
      <p:sp>
        <p:nvSpPr>
          <p:cNvPr id="6" name="Title 1">
            <a:extLst>
              <a:ext uri="{FF2B5EF4-FFF2-40B4-BE49-F238E27FC236}">
                <a16:creationId xmlns:a16="http://schemas.microsoft.com/office/drawing/2014/main" id="{586654E3-0692-0544-9BA4-AC550BC9E8E9}"/>
              </a:ext>
            </a:extLst>
          </p:cNvPr>
          <p:cNvSpPr txBox="1">
            <a:spLocks/>
          </p:cNvSpPr>
          <p:nvPr userDrawn="1"/>
        </p:nvSpPr>
        <p:spPr>
          <a:xfrm>
            <a:off x="457198" y="1482793"/>
            <a:ext cx="8229600" cy="3032645"/>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3600" b="1"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endParaRPr lang="en-US" sz="1800" b="0" dirty="0"/>
          </a:p>
        </p:txBody>
      </p:sp>
    </p:spTree>
    <p:extLst>
      <p:ext uri="{BB962C8B-B14F-4D97-AF65-F5344CB8AC3E}">
        <p14:creationId xmlns:p14="http://schemas.microsoft.com/office/powerpoint/2010/main" val="2972358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830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953BF-26AD-DC4B-8DE4-351A5071D8AC}"/>
              </a:ext>
            </a:extLst>
          </p:cNvPr>
          <p:cNvSpPr>
            <a:spLocks noGrp="1"/>
          </p:cNvSpPr>
          <p:nvPr>
            <p:ph type="title" hasCustomPrompt="1"/>
          </p:nvPr>
        </p:nvSpPr>
        <p:spPr>
          <a:xfrm>
            <a:off x="441789" y="503435"/>
            <a:ext cx="8250148" cy="563366"/>
          </a:xfrm>
          <a:prstGeom prst="rect">
            <a:avLst/>
          </a:prstGeom>
        </p:spPr>
        <p:txBody>
          <a:bodyPr lIns="0" tIns="0" rIns="0" bIns="0"/>
          <a:lstStyle>
            <a:lvl1pPr>
              <a:defRPr sz="3400" b="1" i="0">
                <a:latin typeface="Verdana" panose="020B0604030504040204" pitchFamily="34" charset="0"/>
                <a:ea typeface="Verdana" panose="020B0604030504040204" pitchFamily="34" charset="0"/>
                <a:cs typeface="Verdana" panose="020B0604030504040204" pitchFamily="34" charset="0"/>
              </a:defRPr>
            </a:lvl1pPr>
          </a:lstStyle>
          <a:p>
            <a:r>
              <a:rPr lang="en-US" dirty="0"/>
              <a:t>Slide Headline</a:t>
            </a:r>
          </a:p>
        </p:txBody>
      </p:sp>
      <p:sp>
        <p:nvSpPr>
          <p:cNvPr id="3" name="Text Placeholder 12">
            <a:extLst>
              <a:ext uri="{FF2B5EF4-FFF2-40B4-BE49-F238E27FC236}">
                <a16:creationId xmlns:a16="http://schemas.microsoft.com/office/drawing/2014/main" id="{A18288A1-004F-0941-9AAD-856D69840A41}"/>
              </a:ext>
            </a:extLst>
          </p:cNvPr>
          <p:cNvSpPr>
            <a:spLocks noGrp="1"/>
          </p:cNvSpPr>
          <p:nvPr>
            <p:ph type="body" sz="quarter" idx="12" hasCustomPrompt="1"/>
          </p:nvPr>
        </p:nvSpPr>
        <p:spPr>
          <a:xfrm>
            <a:off x="441325" y="1352550"/>
            <a:ext cx="5826125" cy="2962275"/>
          </a:xfrm>
          <a:prstGeom prst="rect">
            <a:avLst/>
          </a:prstGeom>
        </p:spPr>
        <p:txBody>
          <a:bodyPr lIns="0" tIns="0" rIns="0" bIns="0"/>
          <a:lstStyle>
            <a:lvl1pPr>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Body Copy</a:t>
            </a:r>
          </a:p>
        </p:txBody>
      </p:sp>
      <p:sp>
        <p:nvSpPr>
          <p:cNvPr id="5" name="Footer Placeholder 2">
            <a:extLst>
              <a:ext uri="{FF2B5EF4-FFF2-40B4-BE49-F238E27FC236}">
                <a16:creationId xmlns:a16="http://schemas.microsoft.com/office/drawing/2014/main" id="{2ECC79A1-4BAC-7649-AFB4-09C05B2F1E13}"/>
              </a:ext>
            </a:extLst>
          </p:cNvPr>
          <p:cNvSpPr>
            <a:spLocks noGrp="1"/>
          </p:cNvSpPr>
          <p:nvPr>
            <p:ph type="ftr" sz="quarter" idx="3"/>
          </p:nvPr>
        </p:nvSpPr>
        <p:spPr>
          <a:xfrm>
            <a:off x="441325" y="4714875"/>
            <a:ext cx="5826125" cy="428624"/>
          </a:xfrm>
          <a:prstGeom prst="rect">
            <a:avLst/>
          </a:prstGeom>
        </p:spPr>
        <p:txBody>
          <a:bodyPr lIns="0" tIns="0" rIns="0" bIns="0" anchor="ctr" anchorCtr="0"/>
          <a:lstStyle>
            <a:lvl1pPr algn="l">
              <a:defRPr sz="9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planning.org/npc</a:t>
            </a:r>
            <a:endParaRPr lang="en-US" dirty="0"/>
          </a:p>
        </p:txBody>
      </p:sp>
      <p:sp>
        <p:nvSpPr>
          <p:cNvPr id="6" name="Slide Number Placeholder 3">
            <a:extLst>
              <a:ext uri="{FF2B5EF4-FFF2-40B4-BE49-F238E27FC236}">
                <a16:creationId xmlns:a16="http://schemas.microsoft.com/office/drawing/2014/main" id="{70DB3857-362F-7848-8B37-0EB4FB30FB9B}"/>
              </a:ext>
            </a:extLst>
          </p:cNvPr>
          <p:cNvSpPr>
            <a:spLocks noGrp="1"/>
          </p:cNvSpPr>
          <p:nvPr>
            <p:ph type="sldNum" sz="quarter" idx="11"/>
          </p:nvPr>
        </p:nvSpPr>
        <p:spPr>
          <a:xfrm>
            <a:off x="6457949" y="4714874"/>
            <a:ext cx="2233987" cy="428625"/>
          </a:xfrm>
          <a:prstGeom prst="rect">
            <a:avLst/>
          </a:prstGeom>
        </p:spPr>
        <p:txBody>
          <a:bodyPr lIns="0" tIns="0" rIns="0" bIns="0" anchor="ctr" anchorCtr="0"/>
          <a:lstStyle>
            <a:lvl1pPr algn="r">
              <a:defRPr sz="9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216D5D5F-38EC-E946-B767-69FF7C40D7B4}" type="slidenum">
              <a:rPr lang="en-US" smtClean="0"/>
              <a:pPr/>
              <a:t>‹#›</a:t>
            </a:fld>
            <a:endParaRPr lang="en-US" dirty="0"/>
          </a:p>
        </p:txBody>
      </p:sp>
    </p:spTree>
    <p:extLst>
      <p:ext uri="{BB962C8B-B14F-4D97-AF65-F5344CB8AC3E}">
        <p14:creationId xmlns:p14="http://schemas.microsoft.com/office/powerpoint/2010/main" val="1171435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ll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12">
            <a:extLst>
              <a:ext uri="{FF2B5EF4-FFF2-40B4-BE49-F238E27FC236}">
                <a16:creationId xmlns:a16="http://schemas.microsoft.com/office/drawing/2014/main" id="{FC8BB9F2-CEE8-6B44-915C-50BA3F1C8C49}"/>
              </a:ext>
            </a:extLst>
          </p:cNvPr>
          <p:cNvSpPr>
            <a:spLocks noGrp="1"/>
          </p:cNvSpPr>
          <p:nvPr>
            <p:ph type="body" sz="quarter" idx="12" hasCustomPrompt="1"/>
          </p:nvPr>
        </p:nvSpPr>
        <p:spPr>
          <a:xfrm>
            <a:off x="441325" y="1352550"/>
            <a:ext cx="5826125" cy="2962275"/>
          </a:xfrm>
          <a:prstGeom prst="rect">
            <a:avLst/>
          </a:prstGeom>
        </p:spPr>
        <p:txBody>
          <a:bodyPr lIns="0" tIns="0" rIns="0" bIns="0"/>
          <a:lstStyle>
            <a:lvl1pPr>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Body Copy</a:t>
            </a:r>
          </a:p>
        </p:txBody>
      </p:sp>
      <p:sp>
        <p:nvSpPr>
          <p:cNvPr id="6" name="Title 1">
            <a:extLst>
              <a:ext uri="{FF2B5EF4-FFF2-40B4-BE49-F238E27FC236}">
                <a16:creationId xmlns:a16="http://schemas.microsoft.com/office/drawing/2014/main" id="{34716927-C5C2-C544-BAAD-1C87B13A41BA}"/>
              </a:ext>
            </a:extLst>
          </p:cNvPr>
          <p:cNvSpPr>
            <a:spLocks noGrp="1"/>
          </p:cNvSpPr>
          <p:nvPr>
            <p:ph type="title" hasCustomPrompt="1"/>
          </p:nvPr>
        </p:nvSpPr>
        <p:spPr>
          <a:xfrm>
            <a:off x="441789" y="503435"/>
            <a:ext cx="8250148" cy="563366"/>
          </a:xfrm>
          <a:prstGeom prst="rect">
            <a:avLst/>
          </a:prstGeom>
        </p:spPr>
        <p:txBody>
          <a:bodyPr lIns="0" tIns="0" rIns="0" bIns="0"/>
          <a:lstStyle>
            <a:lvl1pPr>
              <a:defRPr sz="3400" b="1" i="0">
                <a:latin typeface="Verdana" panose="020B0604030504040204" pitchFamily="34" charset="0"/>
                <a:ea typeface="Verdana" panose="020B0604030504040204" pitchFamily="34" charset="0"/>
                <a:cs typeface="Verdana" panose="020B0604030504040204" pitchFamily="34" charset="0"/>
              </a:defRPr>
            </a:lvl1pPr>
          </a:lstStyle>
          <a:p>
            <a:r>
              <a:rPr lang="en-US" dirty="0"/>
              <a:t>Slide Headline</a:t>
            </a:r>
          </a:p>
        </p:txBody>
      </p:sp>
      <p:sp>
        <p:nvSpPr>
          <p:cNvPr id="8" name="Footer Placeholder 2">
            <a:extLst>
              <a:ext uri="{FF2B5EF4-FFF2-40B4-BE49-F238E27FC236}">
                <a16:creationId xmlns:a16="http://schemas.microsoft.com/office/drawing/2014/main" id="{76AE042D-92A0-E14C-B41B-DDE40EAA1D99}"/>
              </a:ext>
            </a:extLst>
          </p:cNvPr>
          <p:cNvSpPr>
            <a:spLocks noGrp="1"/>
          </p:cNvSpPr>
          <p:nvPr>
            <p:ph type="ftr" sz="quarter" idx="3"/>
          </p:nvPr>
        </p:nvSpPr>
        <p:spPr>
          <a:xfrm>
            <a:off x="441325" y="4714875"/>
            <a:ext cx="5826125" cy="428624"/>
          </a:xfrm>
          <a:prstGeom prst="rect">
            <a:avLst/>
          </a:prstGeom>
        </p:spPr>
        <p:txBody>
          <a:bodyPr lIns="0" tIns="0" rIns="0" bIns="0" anchor="ctr" anchorCtr="0"/>
          <a:lstStyle>
            <a:lvl1pPr algn="l">
              <a:defRPr sz="9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err="1"/>
              <a:t>planning.org</a:t>
            </a:r>
            <a:r>
              <a:rPr lang="en-US" dirty="0"/>
              <a:t>/</a:t>
            </a:r>
            <a:r>
              <a:rPr lang="en-US" dirty="0" err="1"/>
              <a:t>npc</a:t>
            </a:r>
            <a:endParaRPr lang="en-US" dirty="0"/>
          </a:p>
        </p:txBody>
      </p:sp>
      <p:sp>
        <p:nvSpPr>
          <p:cNvPr id="9" name="Slide Number Placeholder 3">
            <a:extLst>
              <a:ext uri="{FF2B5EF4-FFF2-40B4-BE49-F238E27FC236}">
                <a16:creationId xmlns:a16="http://schemas.microsoft.com/office/drawing/2014/main" id="{DABCF024-82A5-6B4D-8F44-00F3F470BAE8}"/>
              </a:ext>
            </a:extLst>
          </p:cNvPr>
          <p:cNvSpPr>
            <a:spLocks noGrp="1"/>
          </p:cNvSpPr>
          <p:nvPr>
            <p:ph type="sldNum" sz="quarter" idx="11"/>
          </p:nvPr>
        </p:nvSpPr>
        <p:spPr>
          <a:xfrm>
            <a:off x="6457949" y="4714874"/>
            <a:ext cx="2233987" cy="428625"/>
          </a:xfrm>
          <a:prstGeom prst="rect">
            <a:avLst/>
          </a:prstGeom>
        </p:spPr>
        <p:txBody>
          <a:bodyPr lIns="0" tIns="0" rIns="0" bIns="0" anchor="ctr" anchorCtr="0"/>
          <a:lstStyle>
            <a:lvl1pPr algn="r">
              <a:defRPr sz="9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216D5D5F-38EC-E946-B767-69FF7C40D7B4}" type="slidenum">
              <a:rPr lang="en-US" smtClean="0"/>
              <a:pPr/>
              <a:t>‹#›</a:t>
            </a:fld>
            <a:endParaRPr lang="en-US" dirty="0"/>
          </a:p>
        </p:txBody>
      </p:sp>
    </p:spTree>
    <p:extLst>
      <p:ext uri="{BB962C8B-B14F-4D97-AF65-F5344CB8AC3E}">
        <p14:creationId xmlns:p14="http://schemas.microsoft.com/office/powerpoint/2010/main" val="2485337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u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12">
            <a:extLst>
              <a:ext uri="{FF2B5EF4-FFF2-40B4-BE49-F238E27FC236}">
                <a16:creationId xmlns:a16="http://schemas.microsoft.com/office/drawing/2014/main" id="{620F26D5-3615-814F-91A0-D6999E8318F2}"/>
              </a:ext>
            </a:extLst>
          </p:cNvPr>
          <p:cNvSpPr>
            <a:spLocks noGrp="1"/>
          </p:cNvSpPr>
          <p:nvPr>
            <p:ph type="body" sz="quarter" idx="12" hasCustomPrompt="1"/>
          </p:nvPr>
        </p:nvSpPr>
        <p:spPr>
          <a:xfrm>
            <a:off x="441325" y="1352550"/>
            <a:ext cx="5826125" cy="2962275"/>
          </a:xfrm>
          <a:prstGeom prst="rect">
            <a:avLst/>
          </a:prstGeom>
        </p:spPr>
        <p:txBody>
          <a:bodyPr lIns="0" tIns="0" rIns="0" bIns="0"/>
          <a:lstStyle>
            <a:lvl1pPr>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Body Copy</a:t>
            </a:r>
          </a:p>
        </p:txBody>
      </p:sp>
      <p:sp>
        <p:nvSpPr>
          <p:cNvPr id="6" name="Title 1">
            <a:extLst>
              <a:ext uri="{FF2B5EF4-FFF2-40B4-BE49-F238E27FC236}">
                <a16:creationId xmlns:a16="http://schemas.microsoft.com/office/drawing/2014/main" id="{90D21DF7-B4FE-0542-ADE7-2D27454BBCA4}"/>
              </a:ext>
            </a:extLst>
          </p:cNvPr>
          <p:cNvSpPr>
            <a:spLocks noGrp="1"/>
          </p:cNvSpPr>
          <p:nvPr>
            <p:ph type="title" hasCustomPrompt="1"/>
          </p:nvPr>
        </p:nvSpPr>
        <p:spPr>
          <a:xfrm>
            <a:off x="441789" y="503435"/>
            <a:ext cx="8250148" cy="563366"/>
          </a:xfrm>
          <a:prstGeom prst="rect">
            <a:avLst/>
          </a:prstGeom>
        </p:spPr>
        <p:txBody>
          <a:bodyPr lIns="0" tIns="0" rIns="0" bIns="0"/>
          <a:lstStyle>
            <a:lvl1pPr>
              <a:defRPr sz="3400" b="1" i="0">
                <a:latin typeface="Verdana" panose="020B0604030504040204" pitchFamily="34" charset="0"/>
                <a:ea typeface="Verdana" panose="020B0604030504040204" pitchFamily="34" charset="0"/>
                <a:cs typeface="Verdana" panose="020B0604030504040204" pitchFamily="34" charset="0"/>
              </a:defRPr>
            </a:lvl1pPr>
          </a:lstStyle>
          <a:p>
            <a:r>
              <a:rPr lang="en-US" dirty="0"/>
              <a:t>Slide Headline</a:t>
            </a:r>
          </a:p>
        </p:txBody>
      </p:sp>
      <p:sp>
        <p:nvSpPr>
          <p:cNvPr id="8" name="Footer Placeholder 2">
            <a:extLst>
              <a:ext uri="{FF2B5EF4-FFF2-40B4-BE49-F238E27FC236}">
                <a16:creationId xmlns:a16="http://schemas.microsoft.com/office/drawing/2014/main" id="{C900C634-3EE3-F441-9850-F10197202E81}"/>
              </a:ext>
            </a:extLst>
          </p:cNvPr>
          <p:cNvSpPr>
            <a:spLocks noGrp="1"/>
          </p:cNvSpPr>
          <p:nvPr>
            <p:ph type="ftr" sz="quarter" idx="3"/>
          </p:nvPr>
        </p:nvSpPr>
        <p:spPr>
          <a:xfrm>
            <a:off x="441325" y="4714875"/>
            <a:ext cx="5826125" cy="428624"/>
          </a:xfrm>
          <a:prstGeom prst="rect">
            <a:avLst/>
          </a:prstGeom>
        </p:spPr>
        <p:txBody>
          <a:bodyPr lIns="0" tIns="0" rIns="0" bIns="0" anchor="ctr" anchorCtr="0"/>
          <a:lstStyle>
            <a:lvl1pPr algn="l">
              <a:defRPr sz="9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err="1"/>
              <a:t>planning.org</a:t>
            </a:r>
            <a:r>
              <a:rPr lang="en-US" dirty="0"/>
              <a:t>/</a:t>
            </a:r>
            <a:r>
              <a:rPr lang="en-US" dirty="0" err="1"/>
              <a:t>npc</a:t>
            </a:r>
            <a:endParaRPr lang="en-US" dirty="0"/>
          </a:p>
        </p:txBody>
      </p:sp>
      <p:sp>
        <p:nvSpPr>
          <p:cNvPr id="9" name="Slide Number Placeholder 3">
            <a:extLst>
              <a:ext uri="{FF2B5EF4-FFF2-40B4-BE49-F238E27FC236}">
                <a16:creationId xmlns:a16="http://schemas.microsoft.com/office/drawing/2014/main" id="{883431E9-D7DE-7D40-A39F-A675EC560F6E}"/>
              </a:ext>
            </a:extLst>
          </p:cNvPr>
          <p:cNvSpPr>
            <a:spLocks noGrp="1"/>
          </p:cNvSpPr>
          <p:nvPr>
            <p:ph type="sldNum" sz="quarter" idx="11"/>
          </p:nvPr>
        </p:nvSpPr>
        <p:spPr>
          <a:xfrm>
            <a:off x="6457949" y="4714874"/>
            <a:ext cx="2233987" cy="428625"/>
          </a:xfrm>
          <a:prstGeom prst="rect">
            <a:avLst/>
          </a:prstGeom>
        </p:spPr>
        <p:txBody>
          <a:bodyPr lIns="0" tIns="0" rIns="0" bIns="0" anchor="ctr" anchorCtr="0"/>
          <a:lstStyle>
            <a:lvl1pPr algn="r">
              <a:defRPr sz="9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216D5D5F-38EC-E946-B767-69FF7C40D7B4}" type="slidenum">
              <a:rPr lang="en-US" smtClean="0"/>
              <a:pPr/>
              <a:t>‹#›</a:t>
            </a:fld>
            <a:endParaRPr lang="en-US" dirty="0"/>
          </a:p>
        </p:txBody>
      </p:sp>
    </p:spTree>
    <p:extLst>
      <p:ext uri="{BB962C8B-B14F-4D97-AF65-F5344CB8AC3E}">
        <p14:creationId xmlns:p14="http://schemas.microsoft.com/office/powerpoint/2010/main" val="3600556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urpl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12">
            <a:extLst>
              <a:ext uri="{FF2B5EF4-FFF2-40B4-BE49-F238E27FC236}">
                <a16:creationId xmlns:a16="http://schemas.microsoft.com/office/drawing/2014/main" id="{B94F188C-D589-1340-9C5D-6D63B6787CA2}"/>
              </a:ext>
            </a:extLst>
          </p:cNvPr>
          <p:cNvSpPr>
            <a:spLocks noGrp="1"/>
          </p:cNvSpPr>
          <p:nvPr>
            <p:ph type="body" sz="quarter" idx="12" hasCustomPrompt="1"/>
          </p:nvPr>
        </p:nvSpPr>
        <p:spPr>
          <a:xfrm>
            <a:off x="441325" y="1352550"/>
            <a:ext cx="5826125" cy="2962275"/>
          </a:xfrm>
          <a:prstGeom prst="rect">
            <a:avLst/>
          </a:prstGeom>
        </p:spPr>
        <p:txBody>
          <a:bodyPr lIns="0" tIns="0" rIns="0" bIns="0"/>
          <a:lstStyle>
            <a:lvl1pPr>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Body Copy</a:t>
            </a:r>
          </a:p>
        </p:txBody>
      </p:sp>
      <p:sp>
        <p:nvSpPr>
          <p:cNvPr id="6" name="Title 1">
            <a:extLst>
              <a:ext uri="{FF2B5EF4-FFF2-40B4-BE49-F238E27FC236}">
                <a16:creationId xmlns:a16="http://schemas.microsoft.com/office/drawing/2014/main" id="{E16CD8EC-3E23-5241-8AF3-46D4D751654D}"/>
              </a:ext>
            </a:extLst>
          </p:cNvPr>
          <p:cNvSpPr>
            <a:spLocks noGrp="1"/>
          </p:cNvSpPr>
          <p:nvPr>
            <p:ph type="title" hasCustomPrompt="1"/>
          </p:nvPr>
        </p:nvSpPr>
        <p:spPr>
          <a:xfrm>
            <a:off x="441789" y="503435"/>
            <a:ext cx="8250148" cy="563366"/>
          </a:xfrm>
          <a:prstGeom prst="rect">
            <a:avLst/>
          </a:prstGeom>
        </p:spPr>
        <p:txBody>
          <a:bodyPr lIns="0" tIns="0" rIns="0" bIns="0"/>
          <a:lstStyle>
            <a:lvl1pPr>
              <a:defRPr sz="3400" b="1" i="0">
                <a:latin typeface="Verdana" panose="020B0604030504040204" pitchFamily="34" charset="0"/>
                <a:ea typeface="Verdana" panose="020B0604030504040204" pitchFamily="34" charset="0"/>
                <a:cs typeface="Verdana" panose="020B0604030504040204" pitchFamily="34" charset="0"/>
              </a:defRPr>
            </a:lvl1pPr>
          </a:lstStyle>
          <a:p>
            <a:r>
              <a:rPr lang="en-US" dirty="0"/>
              <a:t>Slide Headline</a:t>
            </a:r>
          </a:p>
        </p:txBody>
      </p:sp>
      <p:sp>
        <p:nvSpPr>
          <p:cNvPr id="7" name="Footer Placeholder 2">
            <a:extLst>
              <a:ext uri="{FF2B5EF4-FFF2-40B4-BE49-F238E27FC236}">
                <a16:creationId xmlns:a16="http://schemas.microsoft.com/office/drawing/2014/main" id="{4D123176-CF0E-394A-B2B4-13B5D7C8DB29}"/>
              </a:ext>
            </a:extLst>
          </p:cNvPr>
          <p:cNvSpPr>
            <a:spLocks noGrp="1"/>
          </p:cNvSpPr>
          <p:nvPr>
            <p:ph type="ftr" sz="quarter" idx="3"/>
          </p:nvPr>
        </p:nvSpPr>
        <p:spPr>
          <a:xfrm>
            <a:off x="441325" y="4714875"/>
            <a:ext cx="5826125" cy="428624"/>
          </a:xfrm>
          <a:prstGeom prst="rect">
            <a:avLst/>
          </a:prstGeom>
        </p:spPr>
        <p:txBody>
          <a:bodyPr lIns="0" tIns="0" rIns="0" bIns="0" anchor="ctr" anchorCtr="0"/>
          <a:lstStyle>
            <a:lvl1pPr algn="l">
              <a:defRPr sz="9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err="1"/>
              <a:t>planning.org</a:t>
            </a:r>
            <a:r>
              <a:rPr lang="en-US" dirty="0"/>
              <a:t>/</a:t>
            </a:r>
            <a:r>
              <a:rPr lang="en-US" dirty="0" err="1"/>
              <a:t>npc</a:t>
            </a:r>
            <a:endParaRPr lang="en-US" dirty="0"/>
          </a:p>
        </p:txBody>
      </p:sp>
      <p:sp>
        <p:nvSpPr>
          <p:cNvPr id="8" name="Slide Number Placeholder 3">
            <a:extLst>
              <a:ext uri="{FF2B5EF4-FFF2-40B4-BE49-F238E27FC236}">
                <a16:creationId xmlns:a16="http://schemas.microsoft.com/office/drawing/2014/main" id="{DADC1709-A0AE-2247-BAE9-6BD3EE753B20}"/>
              </a:ext>
            </a:extLst>
          </p:cNvPr>
          <p:cNvSpPr>
            <a:spLocks noGrp="1"/>
          </p:cNvSpPr>
          <p:nvPr>
            <p:ph type="sldNum" sz="quarter" idx="11"/>
          </p:nvPr>
        </p:nvSpPr>
        <p:spPr>
          <a:xfrm>
            <a:off x="6457949" y="4714874"/>
            <a:ext cx="2233987" cy="428625"/>
          </a:xfrm>
          <a:prstGeom prst="rect">
            <a:avLst/>
          </a:prstGeom>
        </p:spPr>
        <p:txBody>
          <a:bodyPr lIns="0" tIns="0" rIns="0" bIns="0" anchor="ctr" anchorCtr="0"/>
          <a:lstStyle>
            <a:lvl1pPr algn="r">
              <a:defRPr sz="900" b="0"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216D5D5F-38EC-E946-B767-69FF7C40D7B4}" type="slidenum">
              <a:rPr lang="en-US" smtClean="0"/>
              <a:pPr/>
              <a:t>‹#›</a:t>
            </a:fld>
            <a:endParaRPr lang="en-US" dirty="0"/>
          </a:p>
        </p:txBody>
      </p:sp>
    </p:spTree>
    <p:extLst>
      <p:ext uri="{BB962C8B-B14F-4D97-AF65-F5344CB8AC3E}">
        <p14:creationId xmlns:p14="http://schemas.microsoft.com/office/powerpoint/2010/main" val="3206760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Light Blu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D481AF9-B529-E24A-9ED9-29CEEA1F69EE}"/>
              </a:ext>
            </a:extLst>
          </p:cNvPr>
          <p:cNvSpPr>
            <a:spLocks noGrp="1"/>
          </p:cNvSpPr>
          <p:nvPr>
            <p:ph type="title" hasCustomPrompt="1"/>
          </p:nvPr>
        </p:nvSpPr>
        <p:spPr>
          <a:xfrm>
            <a:off x="441789" y="503435"/>
            <a:ext cx="8250148" cy="563366"/>
          </a:xfrm>
          <a:prstGeom prst="rect">
            <a:avLst/>
          </a:prstGeom>
        </p:spPr>
        <p:txBody>
          <a:bodyPr lIns="0" tIns="0" rIns="0" bIns="0"/>
          <a:lstStyle>
            <a:lvl1pPr>
              <a:defRPr sz="3400" b="1" i="0">
                <a:latin typeface="Verdana" panose="020B0604030504040204" pitchFamily="34" charset="0"/>
                <a:ea typeface="Verdana" panose="020B0604030504040204" pitchFamily="34" charset="0"/>
                <a:cs typeface="Verdana" panose="020B0604030504040204" pitchFamily="34" charset="0"/>
              </a:defRPr>
            </a:lvl1pPr>
          </a:lstStyle>
          <a:p>
            <a:r>
              <a:rPr lang="en-US" dirty="0"/>
              <a:t>Slide Headline</a:t>
            </a:r>
          </a:p>
        </p:txBody>
      </p:sp>
      <p:sp>
        <p:nvSpPr>
          <p:cNvPr id="9" name="Text Placeholder 12">
            <a:extLst>
              <a:ext uri="{FF2B5EF4-FFF2-40B4-BE49-F238E27FC236}">
                <a16:creationId xmlns:a16="http://schemas.microsoft.com/office/drawing/2014/main" id="{C6AC89AC-16F4-A64C-AF83-C30F241FADE2}"/>
              </a:ext>
            </a:extLst>
          </p:cNvPr>
          <p:cNvSpPr>
            <a:spLocks noGrp="1"/>
          </p:cNvSpPr>
          <p:nvPr>
            <p:ph type="body" sz="quarter" idx="12" hasCustomPrompt="1"/>
          </p:nvPr>
        </p:nvSpPr>
        <p:spPr>
          <a:xfrm>
            <a:off x="441325" y="1352550"/>
            <a:ext cx="5826125" cy="2962275"/>
          </a:xfrm>
          <a:prstGeom prst="rect">
            <a:avLst/>
          </a:prstGeom>
        </p:spPr>
        <p:txBody>
          <a:bodyPr lIns="0" tIns="0" rIns="0" bIns="0"/>
          <a:lstStyle>
            <a:lvl1pPr>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Body Copy</a:t>
            </a:r>
          </a:p>
        </p:txBody>
      </p:sp>
      <p:sp>
        <p:nvSpPr>
          <p:cNvPr id="11" name="Footer Placeholder 2">
            <a:extLst>
              <a:ext uri="{FF2B5EF4-FFF2-40B4-BE49-F238E27FC236}">
                <a16:creationId xmlns:a16="http://schemas.microsoft.com/office/drawing/2014/main" id="{C2096ED8-44FE-B043-B5DE-671F8D2A5473}"/>
              </a:ext>
            </a:extLst>
          </p:cNvPr>
          <p:cNvSpPr>
            <a:spLocks noGrp="1"/>
          </p:cNvSpPr>
          <p:nvPr>
            <p:ph type="ftr" sz="quarter" idx="3"/>
          </p:nvPr>
        </p:nvSpPr>
        <p:spPr>
          <a:xfrm>
            <a:off x="441325" y="4714875"/>
            <a:ext cx="5826125" cy="428624"/>
          </a:xfrm>
          <a:prstGeom prst="rect">
            <a:avLst/>
          </a:prstGeom>
        </p:spPr>
        <p:txBody>
          <a:bodyPr lIns="0" tIns="0" rIns="0" bIns="0" anchor="ctr" anchorCtr="0"/>
          <a:lstStyle>
            <a:lvl1pPr algn="l">
              <a:defRPr sz="9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planning.org/npc</a:t>
            </a:r>
            <a:endParaRPr lang="en-US" dirty="0"/>
          </a:p>
        </p:txBody>
      </p:sp>
      <p:sp>
        <p:nvSpPr>
          <p:cNvPr id="12" name="Slide Number Placeholder 3">
            <a:extLst>
              <a:ext uri="{FF2B5EF4-FFF2-40B4-BE49-F238E27FC236}">
                <a16:creationId xmlns:a16="http://schemas.microsoft.com/office/drawing/2014/main" id="{07D1E2E0-0FFD-ED47-9654-0B57F3FBA983}"/>
              </a:ext>
            </a:extLst>
          </p:cNvPr>
          <p:cNvSpPr>
            <a:spLocks noGrp="1"/>
          </p:cNvSpPr>
          <p:nvPr>
            <p:ph type="sldNum" sz="quarter" idx="11"/>
          </p:nvPr>
        </p:nvSpPr>
        <p:spPr>
          <a:xfrm>
            <a:off x="6457949" y="4714874"/>
            <a:ext cx="2233987" cy="428625"/>
          </a:xfrm>
          <a:prstGeom prst="rect">
            <a:avLst/>
          </a:prstGeom>
        </p:spPr>
        <p:txBody>
          <a:bodyPr lIns="0" tIns="0" rIns="0" bIns="0" anchor="ctr" anchorCtr="0"/>
          <a:lstStyle>
            <a:lvl1pPr algn="r">
              <a:defRPr sz="9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216D5D5F-38EC-E946-B767-69FF7C40D7B4}" type="slidenum">
              <a:rPr lang="en-US" smtClean="0"/>
              <a:pPr/>
              <a:t>‹#›</a:t>
            </a:fld>
            <a:endParaRPr lang="en-US" dirty="0"/>
          </a:p>
        </p:txBody>
      </p:sp>
    </p:spTree>
    <p:extLst>
      <p:ext uri="{BB962C8B-B14F-4D97-AF65-F5344CB8AC3E}">
        <p14:creationId xmlns:p14="http://schemas.microsoft.com/office/powerpoint/2010/main" val="300242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Hal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6DD1CBF-7740-2547-B48F-764186EA12ED}"/>
              </a:ext>
            </a:extLst>
          </p:cNvPr>
          <p:cNvSpPr>
            <a:spLocks noGrp="1"/>
          </p:cNvSpPr>
          <p:nvPr>
            <p:ph type="title" hasCustomPrompt="1"/>
          </p:nvPr>
        </p:nvSpPr>
        <p:spPr>
          <a:xfrm>
            <a:off x="441789" y="503435"/>
            <a:ext cx="8250148" cy="563366"/>
          </a:xfrm>
          <a:prstGeom prst="rect">
            <a:avLst/>
          </a:prstGeom>
        </p:spPr>
        <p:txBody>
          <a:bodyPr lIns="0" tIns="0" rIns="0" bIns="0"/>
          <a:lstStyle>
            <a:lvl1pPr>
              <a:defRPr sz="3400" b="1" i="0">
                <a:latin typeface="Verdana" panose="020B0604030504040204" pitchFamily="34" charset="0"/>
                <a:ea typeface="Verdana" panose="020B0604030504040204" pitchFamily="34" charset="0"/>
                <a:cs typeface="Verdana" panose="020B0604030504040204" pitchFamily="34" charset="0"/>
              </a:defRPr>
            </a:lvl1pPr>
          </a:lstStyle>
          <a:p>
            <a:r>
              <a:rPr lang="en-US" dirty="0"/>
              <a:t>Slide Headline</a:t>
            </a:r>
          </a:p>
        </p:txBody>
      </p:sp>
      <p:sp>
        <p:nvSpPr>
          <p:cNvPr id="15" name="Text Placeholder 12">
            <a:extLst>
              <a:ext uri="{FF2B5EF4-FFF2-40B4-BE49-F238E27FC236}">
                <a16:creationId xmlns:a16="http://schemas.microsoft.com/office/drawing/2014/main" id="{A63DE5E6-2F71-BC4D-B793-15829CD85FAD}"/>
              </a:ext>
            </a:extLst>
          </p:cNvPr>
          <p:cNvSpPr>
            <a:spLocks noGrp="1"/>
          </p:cNvSpPr>
          <p:nvPr>
            <p:ph type="body" sz="quarter" idx="12" hasCustomPrompt="1"/>
          </p:nvPr>
        </p:nvSpPr>
        <p:spPr>
          <a:xfrm>
            <a:off x="441325" y="1352550"/>
            <a:ext cx="5826125" cy="2962275"/>
          </a:xfrm>
          <a:prstGeom prst="rect">
            <a:avLst/>
          </a:prstGeom>
        </p:spPr>
        <p:txBody>
          <a:bodyPr lIns="0" tIns="0" rIns="0" bIns="0"/>
          <a:lstStyle>
            <a:lvl1pPr>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Body Copy</a:t>
            </a:r>
          </a:p>
        </p:txBody>
      </p:sp>
      <p:sp>
        <p:nvSpPr>
          <p:cNvPr id="17" name="Footer Placeholder 2">
            <a:extLst>
              <a:ext uri="{FF2B5EF4-FFF2-40B4-BE49-F238E27FC236}">
                <a16:creationId xmlns:a16="http://schemas.microsoft.com/office/drawing/2014/main" id="{6C5722D0-37C6-8E45-BF99-3CAE024D8608}"/>
              </a:ext>
            </a:extLst>
          </p:cNvPr>
          <p:cNvSpPr>
            <a:spLocks noGrp="1"/>
          </p:cNvSpPr>
          <p:nvPr>
            <p:ph type="ftr" sz="quarter" idx="3"/>
          </p:nvPr>
        </p:nvSpPr>
        <p:spPr>
          <a:xfrm>
            <a:off x="441325" y="4714875"/>
            <a:ext cx="5826125" cy="428624"/>
          </a:xfrm>
          <a:prstGeom prst="rect">
            <a:avLst/>
          </a:prstGeom>
        </p:spPr>
        <p:txBody>
          <a:bodyPr lIns="0" tIns="0" rIns="0" bIns="0" anchor="ctr" anchorCtr="0"/>
          <a:lstStyle>
            <a:lvl1pPr algn="l">
              <a:defRPr sz="9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planning.org/npc</a:t>
            </a:r>
            <a:endParaRPr lang="en-US" dirty="0"/>
          </a:p>
        </p:txBody>
      </p:sp>
      <p:sp>
        <p:nvSpPr>
          <p:cNvPr id="18" name="Slide Number Placeholder 3">
            <a:extLst>
              <a:ext uri="{FF2B5EF4-FFF2-40B4-BE49-F238E27FC236}">
                <a16:creationId xmlns:a16="http://schemas.microsoft.com/office/drawing/2014/main" id="{EB539BC9-3E5C-6345-ABB2-4F5B986429EE}"/>
              </a:ext>
            </a:extLst>
          </p:cNvPr>
          <p:cNvSpPr>
            <a:spLocks noGrp="1"/>
          </p:cNvSpPr>
          <p:nvPr>
            <p:ph type="sldNum" sz="quarter" idx="11"/>
          </p:nvPr>
        </p:nvSpPr>
        <p:spPr>
          <a:xfrm>
            <a:off x="6457949" y="4714874"/>
            <a:ext cx="2233987" cy="428625"/>
          </a:xfrm>
          <a:prstGeom prst="rect">
            <a:avLst/>
          </a:prstGeom>
        </p:spPr>
        <p:txBody>
          <a:bodyPr lIns="0" tIns="0" rIns="0" bIns="0" anchor="ctr" anchorCtr="0"/>
          <a:lstStyle>
            <a:lvl1pPr algn="r">
              <a:defRPr sz="9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216D5D5F-38EC-E946-B767-69FF7C40D7B4}" type="slidenum">
              <a:rPr lang="en-US" smtClean="0"/>
              <a:pPr/>
              <a:t>‹#›</a:t>
            </a:fld>
            <a:endParaRPr lang="en-US" dirty="0"/>
          </a:p>
        </p:txBody>
      </p:sp>
    </p:spTree>
    <p:extLst>
      <p:ext uri="{BB962C8B-B14F-4D97-AF65-F5344CB8AC3E}">
        <p14:creationId xmlns:p14="http://schemas.microsoft.com/office/powerpoint/2010/main" val="1038733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urple Horizontal Hal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C2036533-31FF-3B45-96C3-240B9034017C}"/>
              </a:ext>
            </a:extLst>
          </p:cNvPr>
          <p:cNvSpPr>
            <a:spLocks noGrp="1"/>
          </p:cNvSpPr>
          <p:nvPr>
            <p:ph type="title" hasCustomPrompt="1"/>
          </p:nvPr>
        </p:nvSpPr>
        <p:spPr>
          <a:xfrm>
            <a:off x="441789" y="503435"/>
            <a:ext cx="8250148" cy="563366"/>
          </a:xfrm>
          <a:prstGeom prst="rect">
            <a:avLst/>
          </a:prstGeom>
        </p:spPr>
        <p:txBody>
          <a:bodyPr lIns="0" tIns="0" rIns="0" bIns="0"/>
          <a:lstStyle>
            <a:lvl1pPr>
              <a:defRPr sz="3400" b="1" i="0">
                <a:latin typeface="Verdana" panose="020B0604030504040204" pitchFamily="34" charset="0"/>
                <a:ea typeface="Verdana" panose="020B0604030504040204" pitchFamily="34" charset="0"/>
                <a:cs typeface="Verdana" panose="020B0604030504040204" pitchFamily="34" charset="0"/>
              </a:defRPr>
            </a:lvl1pPr>
          </a:lstStyle>
          <a:p>
            <a:r>
              <a:rPr lang="en-US" dirty="0"/>
              <a:t>Slide Headline</a:t>
            </a:r>
          </a:p>
        </p:txBody>
      </p:sp>
      <p:sp>
        <p:nvSpPr>
          <p:cNvPr id="16" name="Text Placeholder 12">
            <a:extLst>
              <a:ext uri="{FF2B5EF4-FFF2-40B4-BE49-F238E27FC236}">
                <a16:creationId xmlns:a16="http://schemas.microsoft.com/office/drawing/2014/main" id="{70CC3DF9-04FB-DB40-936F-105D58AA5988}"/>
              </a:ext>
            </a:extLst>
          </p:cNvPr>
          <p:cNvSpPr>
            <a:spLocks noGrp="1"/>
          </p:cNvSpPr>
          <p:nvPr>
            <p:ph type="body" sz="quarter" idx="12" hasCustomPrompt="1"/>
          </p:nvPr>
        </p:nvSpPr>
        <p:spPr>
          <a:xfrm>
            <a:off x="441325" y="1352550"/>
            <a:ext cx="5826125" cy="2962275"/>
          </a:xfrm>
          <a:prstGeom prst="rect">
            <a:avLst/>
          </a:prstGeom>
        </p:spPr>
        <p:txBody>
          <a:bodyPr lIns="0" tIns="0" rIns="0" bIns="0"/>
          <a:lstStyle>
            <a:lvl1pPr>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Body Copy</a:t>
            </a:r>
          </a:p>
        </p:txBody>
      </p:sp>
      <p:sp>
        <p:nvSpPr>
          <p:cNvPr id="18" name="Footer Placeholder 2">
            <a:extLst>
              <a:ext uri="{FF2B5EF4-FFF2-40B4-BE49-F238E27FC236}">
                <a16:creationId xmlns:a16="http://schemas.microsoft.com/office/drawing/2014/main" id="{1DD834BB-7BBE-5245-9D08-28083F5273A6}"/>
              </a:ext>
            </a:extLst>
          </p:cNvPr>
          <p:cNvSpPr>
            <a:spLocks noGrp="1"/>
          </p:cNvSpPr>
          <p:nvPr>
            <p:ph type="ftr" sz="quarter" idx="3"/>
          </p:nvPr>
        </p:nvSpPr>
        <p:spPr>
          <a:xfrm>
            <a:off x="441325" y="4714875"/>
            <a:ext cx="5826125" cy="428624"/>
          </a:xfrm>
          <a:prstGeom prst="rect">
            <a:avLst/>
          </a:prstGeom>
        </p:spPr>
        <p:txBody>
          <a:bodyPr lIns="0" tIns="0" rIns="0" bIns="0" anchor="ctr" anchorCtr="0"/>
          <a:lstStyle>
            <a:lvl1pPr algn="l">
              <a:defRPr sz="9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planning.org/npc</a:t>
            </a:r>
            <a:endParaRPr lang="en-US" dirty="0"/>
          </a:p>
        </p:txBody>
      </p:sp>
      <p:sp>
        <p:nvSpPr>
          <p:cNvPr id="19" name="Slide Number Placeholder 3">
            <a:extLst>
              <a:ext uri="{FF2B5EF4-FFF2-40B4-BE49-F238E27FC236}">
                <a16:creationId xmlns:a16="http://schemas.microsoft.com/office/drawing/2014/main" id="{D1CD4693-BBE8-744C-9C85-5E907C3EA5AD}"/>
              </a:ext>
            </a:extLst>
          </p:cNvPr>
          <p:cNvSpPr>
            <a:spLocks noGrp="1"/>
          </p:cNvSpPr>
          <p:nvPr>
            <p:ph type="sldNum" sz="quarter" idx="11"/>
          </p:nvPr>
        </p:nvSpPr>
        <p:spPr>
          <a:xfrm>
            <a:off x="6457949" y="4714874"/>
            <a:ext cx="2233987" cy="428625"/>
          </a:xfrm>
          <a:prstGeom prst="rect">
            <a:avLst/>
          </a:prstGeom>
        </p:spPr>
        <p:txBody>
          <a:bodyPr lIns="0" tIns="0" rIns="0" bIns="0" anchor="ctr" anchorCtr="0"/>
          <a:lstStyle>
            <a:lvl1pPr algn="r">
              <a:defRPr sz="9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216D5D5F-38EC-E946-B767-69FF7C40D7B4}" type="slidenum">
              <a:rPr lang="en-US" smtClean="0"/>
              <a:pPr/>
              <a:t>‹#›</a:t>
            </a:fld>
            <a:endParaRPr lang="en-US" dirty="0"/>
          </a:p>
        </p:txBody>
      </p:sp>
    </p:spTree>
    <p:extLst>
      <p:ext uri="{BB962C8B-B14F-4D97-AF65-F5344CB8AC3E}">
        <p14:creationId xmlns:p14="http://schemas.microsoft.com/office/powerpoint/2010/main" val="166096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ght Blue Horizontal Hal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65DCBA4-E948-664F-8BF4-D2DEA914E10B}"/>
              </a:ext>
            </a:extLst>
          </p:cNvPr>
          <p:cNvSpPr>
            <a:spLocks noGrp="1"/>
          </p:cNvSpPr>
          <p:nvPr>
            <p:ph type="title" hasCustomPrompt="1"/>
          </p:nvPr>
        </p:nvSpPr>
        <p:spPr>
          <a:xfrm>
            <a:off x="441789" y="503435"/>
            <a:ext cx="8250148" cy="563366"/>
          </a:xfrm>
          <a:prstGeom prst="rect">
            <a:avLst/>
          </a:prstGeom>
        </p:spPr>
        <p:txBody>
          <a:bodyPr lIns="0" tIns="0" rIns="0" bIns="0"/>
          <a:lstStyle>
            <a:lvl1pPr>
              <a:defRPr sz="3400" b="1" i="0">
                <a:latin typeface="Verdana" panose="020B0604030504040204" pitchFamily="34" charset="0"/>
                <a:ea typeface="Verdana" panose="020B0604030504040204" pitchFamily="34" charset="0"/>
                <a:cs typeface="Verdana" panose="020B0604030504040204" pitchFamily="34" charset="0"/>
              </a:defRPr>
            </a:lvl1pPr>
          </a:lstStyle>
          <a:p>
            <a:r>
              <a:rPr lang="en-US" dirty="0"/>
              <a:t>Slide Headline</a:t>
            </a:r>
          </a:p>
        </p:txBody>
      </p:sp>
      <p:sp>
        <p:nvSpPr>
          <p:cNvPr id="14" name="Text Placeholder 12">
            <a:extLst>
              <a:ext uri="{FF2B5EF4-FFF2-40B4-BE49-F238E27FC236}">
                <a16:creationId xmlns:a16="http://schemas.microsoft.com/office/drawing/2014/main" id="{DF845F68-E538-8944-AF50-137550E78BD5}"/>
              </a:ext>
            </a:extLst>
          </p:cNvPr>
          <p:cNvSpPr>
            <a:spLocks noGrp="1"/>
          </p:cNvSpPr>
          <p:nvPr>
            <p:ph type="body" sz="quarter" idx="12" hasCustomPrompt="1"/>
          </p:nvPr>
        </p:nvSpPr>
        <p:spPr>
          <a:xfrm>
            <a:off x="441325" y="1352550"/>
            <a:ext cx="5826125" cy="2962275"/>
          </a:xfrm>
          <a:prstGeom prst="rect">
            <a:avLst/>
          </a:prstGeom>
        </p:spPr>
        <p:txBody>
          <a:bodyPr lIns="0" tIns="0" rIns="0" bIns="0"/>
          <a:lstStyle>
            <a:lvl1pPr>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Body Copy</a:t>
            </a:r>
          </a:p>
        </p:txBody>
      </p:sp>
      <p:sp>
        <p:nvSpPr>
          <p:cNvPr id="16" name="Footer Placeholder 2">
            <a:extLst>
              <a:ext uri="{FF2B5EF4-FFF2-40B4-BE49-F238E27FC236}">
                <a16:creationId xmlns:a16="http://schemas.microsoft.com/office/drawing/2014/main" id="{D5B34754-C3C5-6D4F-A104-E7F7467A049D}"/>
              </a:ext>
            </a:extLst>
          </p:cNvPr>
          <p:cNvSpPr>
            <a:spLocks noGrp="1"/>
          </p:cNvSpPr>
          <p:nvPr>
            <p:ph type="ftr" sz="quarter" idx="3"/>
          </p:nvPr>
        </p:nvSpPr>
        <p:spPr>
          <a:xfrm>
            <a:off x="441325" y="4714875"/>
            <a:ext cx="5826125" cy="428624"/>
          </a:xfrm>
          <a:prstGeom prst="rect">
            <a:avLst/>
          </a:prstGeom>
        </p:spPr>
        <p:txBody>
          <a:bodyPr lIns="0" tIns="0" rIns="0" bIns="0" anchor="ctr" anchorCtr="0"/>
          <a:lstStyle>
            <a:lvl1pPr algn="l">
              <a:defRPr sz="9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planning.org/npc</a:t>
            </a:r>
            <a:endParaRPr lang="en-US" dirty="0"/>
          </a:p>
        </p:txBody>
      </p:sp>
      <p:sp>
        <p:nvSpPr>
          <p:cNvPr id="17" name="Slide Number Placeholder 3">
            <a:extLst>
              <a:ext uri="{FF2B5EF4-FFF2-40B4-BE49-F238E27FC236}">
                <a16:creationId xmlns:a16="http://schemas.microsoft.com/office/drawing/2014/main" id="{84D62379-2FBF-EE4A-B210-7F4DC43F3BB5}"/>
              </a:ext>
            </a:extLst>
          </p:cNvPr>
          <p:cNvSpPr>
            <a:spLocks noGrp="1"/>
          </p:cNvSpPr>
          <p:nvPr>
            <p:ph type="sldNum" sz="quarter" idx="11"/>
          </p:nvPr>
        </p:nvSpPr>
        <p:spPr>
          <a:xfrm>
            <a:off x="6457949" y="4714874"/>
            <a:ext cx="2233987" cy="428625"/>
          </a:xfrm>
          <a:prstGeom prst="rect">
            <a:avLst/>
          </a:prstGeom>
        </p:spPr>
        <p:txBody>
          <a:bodyPr lIns="0" tIns="0" rIns="0" bIns="0" anchor="ctr" anchorCtr="0"/>
          <a:lstStyle>
            <a:lvl1pPr algn="r">
              <a:defRPr sz="9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216D5D5F-38EC-E946-B767-69FF7C40D7B4}" type="slidenum">
              <a:rPr lang="en-US" smtClean="0"/>
              <a:pPr/>
              <a:t>‹#›</a:t>
            </a:fld>
            <a:endParaRPr lang="en-US" dirty="0"/>
          </a:p>
        </p:txBody>
      </p:sp>
    </p:spTree>
    <p:extLst>
      <p:ext uri="{BB962C8B-B14F-4D97-AF65-F5344CB8AC3E}">
        <p14:creationId xmlns:p14="http://schemas.microsoft.com/office/powerpoint/2010/main" val="1331352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712574"/>
      </p:ext>
    </p:extLst>
  </p:cSld>
  <p:clrMap bg1="lt1" tx1="dk1" bg2="lt2" tx2="dk2" accent1="accent1" accent2="accent2" accent3="accent3" accent4="accent4" accent5="accent5" accent6="accent6" hlink="hlink" folHlink="folHlink"/>
  <p:sldLayoutIdLst>
    <p:sldLayoutId id="2147483662" r:id="rId1"/>
    <p:sldLayoutId id="2147483718" r:id="rId2"/>
    <p:sldLayoutId id="2147483715" r:id="rId3"/>
    <p:sldLayoutId id="2147483716" r:id="rId4"/>
    <p:sldLayoutId id="2147483714" r:id="rId5"/>
    <p:sldLayoutId id="2147483694" r:id="rId6"/>
    <p:sldLayoutId id="2147483696" r:id="rId7"/>
    <p:sldLayoutId id="2147483700" r:id="rId8"/>
    <p:sldLayoutId id="2147483705" r:id="rId9"/>
    <p:sldLayoutId id="2147483703" r:id="rId10"/>
    <p:sldLayoutId id="2147483711" r:id="rId11"/>
    <p:sldLayoutId id="2147483712" r:id="rId12"/>
    <p:sldLayoutId id="2147483717" r:id="rId13"/>
    <p:sldLayoutId id="2147483719" r:id="rId14"/>
    <p:sldLayoutId id="2147483720" r:id="rId15"/>
    <p:sldLayoutId id="2147483721" r:id="rId16"/>
  </p:sldLayoutIdLst>
  <p:hf hdr="0" dt="0"/>
  <p:txStyles>
    <p:titleStyle>
      <a:lvl1pPr algn="l" defTabSz="685800" rtl="0" eaLnBrk="1" latinLnBrk="0" hangingPunct="1">
        <a:lnSpc>
          <a:spcPct val="90000"/>
        </a:lnSpc>
        <a:spcBef>
          <a:spcPct val="0"/>
        </a:spcBef>
        <a:buNone/>
        <a:defRPr sz="3300" kern="1200" baseline="0">
          <a:solidFill>
            <a:schemeClr val="tx1"/>
          </a:solidFill>
          <a:latin typeface="Myriad Pro Bold" charset="0"/>
          <a:ea typeface="+mj-ea"/>
          <a:cs typeface="+mj-cs"/>
        </a:defRPr>
      </a:lvl1pPr>
    </p:titleStyle>
    <p:bodyStyle>
      <a:lvl1pPr marL="0" indent="0" algn="l" defTabSz="685800" rtl="0" eaLnBrk="1" latinLnBrk="0" hangingPunct="1">
        <a:lnSpc>
          <a:spcPct val="90000"/>
        </a:lnSpc>
        <a:spcBef>
          <a:spcPts val="750"/>
        </a:spcBef>
        <a:buFontTx/>
        <a:buNone/>
        <a:defRPr sz="21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Tx/>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Tx/>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Tx/>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Tx/>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g"/></Relationships>
</file>

<file path=ppt/slides/_rels/slide10.xml.rels><?xml version="1.0" encoding="UTF-8" standalone="yes"?>
<Relationships xmlns="http://schemas.openxmlformats.org/package/2006/relationships"><Relationship Id="rId3" Type="http://schemas.openxmlformats.org/officeDocument/2006/relationships/image" Target="../media/image29.emf"/><Relationship Id="rId7"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1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5.jpeg"/><Relationship Id="rId1" Type="http://schemas.openxmlformats.org/officeDocument/2006/relationships/slideLayout" Target="../slideLayouts/slideLayout4.xml"/><Relationship Id="rId4" Type="http://schemas.openxmlformats.org/officeDocument/2006/relationships/image" Target="../media/image30.emf"/></Relationships>
</file>

<file path=ppt/slides/_rels/slide1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0.emf"/><Relationship Id="rId1" Type="http://schemas.openxmlformats.org/officeDocument/2006/relationships/slideLayout" Target="../slideLayouts/slideLayout4.xml"/><Relationship Id="rId4" Type="http://schemas.openxmlformats.org/officeDocument/2006/relationships/image" Target="../media/image29.emf"/></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37.jpeg"/><Relationship Id="rId5" Type="http://schemas.openxmlformats.org/officeDocument/2006/relationships/image" Target="../media/image31.emf"/><Relationship Id="rId4" Type="http://schemas.openxmlformats.org/officeDocument/2006/relationships/image" Target="../media/image30.emf"/></Relationships>
</file>

<file path=ppt/slides/_rels/slide1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31.emf"/></Relationships>
</file>

<file path=ppt/slides/_rels/slide3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41.jpg"/><Relationship Id="rId1" Type="http://schemas.openxmlformats.org/officeDocument/2006/relationships/slideLayout" Target="../slideLayouts/slideLayout5.xml"/><Relationship Id="rId4" Type="http://schemas.openxmlformats.org/officeDocument/2006/relationships/image" Target="../media/image31.emf"/></Relationships>
</file>

<file path=ppt/slides/_rels/slide3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4.jp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4.jp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5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4.emf"/></Relationships>
</file>

<file path=ppt/slides/_rels/slide5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24.emf"/><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5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49.jpe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48.jpeg"/><Relationship Id="rId5" Type="http://schemas.openxmlformats.org/officeDocument/2006/relationships/image" Target="../media/image32.emf"/><Relationship Id="rId4" Type="http://schemas.openxmlformats.org/officeDocument/2006/relationships/image" Target="../media/image30.emf"/></Relationships>
</file>

<file path=ppt/slides/_rels/slide58.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33.png"/><Relationship Id="rId7" Type="http://schemas.openxmlformats.org/officeDocument/2006/relationships/image" Target="../media/image51.jpe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50.jpeg"/><Relationship Id="rId5" Type="http://schemas.openxmlformats.org/officeDocument/2006/relationships/image" Target="../media/image31.emf"/><Relationship Id="rId4" Type="http://schemas.openxmlformats.org/officeDocument/2006/relationships/image" Target="../media/image29.emf"/></Relationships>
</file>

<file path=ppt/slides/_rels/slide59.xml.rels><?xml version="1.0" encoding="UTF-8" standalone="yes"?>
<Relationships xmlns="http://schemas.openxmlformats.org/package/2006/relationships"><Relationship Id="rId2" Type="http://schemas.openxmlformats.org/officeDocument/2006/relationships/hyperlink" Target="mailto:ethics@planning.org" TargetMode="Externa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441324" y="3809197"/>
            <a:ext cx="8250612" cy="885155"/>
          </a:xfrm>
        </p:spPr>
        <p:txBody>
          <a:bodyPr/>
          <a:lstStyle/>
          <a:p>
            <a:r>
              <a:rPr lang="en-US" b="1" dirty="0">
                <a:solidFill>
                  <a:schemeClr val="bg2">
                    <a:lumMod val="50000"/>
                  </a:schemeClr>
                </a:solidFill>
              </a:rPr>
              <a:t>Prepared by the Ethics Committee of the American Institute of Certified Planners </a:t>
            </a:r>
          </a:p>
          <a:p>
            <a:endParaRPr lang="en-US" sz="800" b="1" dirty="0"/>
          </a:p>
          <a:p>
            <a:endParaRPr lang="en-US" b="1" dirty="0"/>
          </a:p>
          <a:p>
            <a:endParaRPr lang="en-US" dirty="0"/>
          </a:p>
        </p:txBody>
      </p:sp>
      <p:sp>
        <p:nvSpPr>
          <p:cNvPr id="5" name="Slide Number Placeholder 4"/>
          <p:cNvSpPr>
            <a:spLocks noGrp="1"/>
          </p:cNvSpPr>
          <p:nvPr>
            <p:ph type="sldNum" sz="quarter" idx="11"/>
          </p:nvPr>
        </p:nvSpPr>
        <p:spPr/>
        <p:txBody>
          <a:bodyPr/>
          <a:lstStyle/>
          <a:p>
            <a:fld id="{216D5D5F-38EC-E946-B767-69FF7C40D7B4}" type="slidenum">
              <a:rPr lang="en-US" smtClean="0"/>
              <a:pPr/>
              <a:t>1</a:t>
            </a:fld>
            <a:endParaRPr lang="en-US" dirty="0"/>
          </a:p>
        </p:txBody>
      </p:sp>
      <p:sp>
        <p:nvSpPr>
          <p:cNvPr id="6" name="Title 1">
            <a:extLst>
              <a:ext uri="{FF2B5EF4-FFF2-40B4-BE49-F238E27FC236}">
                <a16:creationId xmlns:a16="http://schemas.microsoft.com/office/drawing/2014/main" id="{0BA81BD6-954E-4EE4-B29B-8A47D551CC1E}"/>
              </a:ext>
            </a:extLst>
          </p:cNvPr>
          <p:cNvSpPr txBox="1">
            <a:spLocks noGrp="1"/>
          </p:cNvSpPr>
          <p:nvPr>
            <p:ph type="title"/>
          </p:nvPr>
        </p:nvSpPr>
        <p:spPr>
          <a:xfrm>
            <a:off x="441789" y="620665"/>
            <a:ext cx="8250148" cy="1383980"/>
          </a:xfrm>
        </p:spPr>
        <p:txBody>
          <a:bodyPr>
            <a:noAutofit/>
          </a:bodyPr>
          <a:lstStyle>
            <a:lvl1pPr algn="l" defTabSz="685800" rtl="0" eaLnBrk="1" latinLnBrk="0" hangingPunct="1">
              <a:lnSpc>
                <a:spcPct val="90000"/>
              </a:lnSpc>
              <a:spcBef>
                <a:spcPct val="0"/>
              </a:spcBef>
              <a:buNone/>
              <a:defRPr sz="3300" kern="1200" baseline="0">
                <a:solidFill>
                  <a:schemeClr val="tx1"/>
                </a:solidFill>
                <a:latin typeface="Myriad Pro Bold" charset="0"/>
                <a:ea typeface="+mj-ea"/>
                <a:cs typeface="+mj-cs"/>
              </a:defRPr>
            </a:lvl1pPr>
          </a:lstStyle>
          <a:p>
            <a:r>
              <a:rPr lang="en-US" sz="4400" b="1" dirty="0">
                <a:latin typeface="Verdana" charset="0"/>
                <a:ea typeface="Verdana" charset="0"/>
                <a:cs typeface="Verdana" charset="0"/>
              </a:rPr>
              <a:t>Ethics Cases </a:t>
            </a:r>
            <a:br>
              <a:rPr lang="en-US" sz="4400" b="1" dirty="0">
                <a:latin typeface="Verdana" charset="0"/>
                <a:ea typeface="Verdana" charset="0"/>
                <a:cs typeface="Verdana" charset="0"/>
              </a:rPr>
            </a:br>
            <a:r>
              <a:rPr lang="en-US" sz="4400" b="1" dirty="0">
                <a:latin typeface="Verdana" charset="0"/>
                <a:ea typeface="Verdana" charset="0"/>
                <a:cs typeface="Verdana" charset="0"/>
              </a:rPr>
              <a:t>of the Year: 2020</a:t>
            </a:r>
          </a:p>
        </p:txBody>
      </p:sp>
      <p:pic>
        <p:nvPicPr>
          <p:cNvPr id="7" name="Picture 6">
            <a:extLst>
              <a:ext uri="{FF2B5EF4-FFF2-40B4-BE49-F238E27FC236}">
                <a16:creationId xmlns:a16="http://schemas.microsoft.com/office/drawing/2014/main" id="{8E8A48B9-31DB-44C0-8CF8-286C70872944}"/>
              </a:ext>
            </a:extLst>
          </p:cNvPr>
          <p:cNvPicPr>
            <a:picLocks noChangeAspect="1"/>
          </p:cNvPicPr>
          <p:nvPr/>
        </p:nvPicPr>
        <p:blipFill rotWithShape="1">
          <a:blip r:embed="rId2">
            <a:extLst>
              <a:ext uri="{28A0092B-C50C-407E-A947-70E740481C1C}">
                <a14:useLocalDpi xmlns:a14="http://schemas.microsoft.com/office/drawing/2010/main" val="0"/>
              </a:ext>
            </a:extLst>
          </a:blip>
          <a:srcRect l="25951" t="7813" r="15259" b="609"/>
          <a:stretch/>
        </p:blipFill>
        <p:spPr>
          <a:xfrm>
            <a:off x="441324" y="2021727"/>
            <a:ext cx="1501233" cy="1599062"/>
          </a:xfrm>
          <a:prstGeom prst="rect">
            <a:avLst/>
          </a:prstGeom>
        </p:spPr>
      </p:pic>
      <p:pic>
        <p:nvPicPr>
          <p:cNvPr id="8" name="Picture 7">
            <a:extLst>
              <a:ext uri="{FF2B5EF4-FFF2-40B4-BE49-F238E27FC236}">
                <a16:creationId xmlns:a16="http://schemas.microsoft.com/office/drawing/2014/main" id="{886CCB6D-AAD6-4DCC-9A2E-123FE52483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7050" y="2033450"/>
            <a:ext cx="1346764" cy="1579153"/>
          </a:xfrm>
          <a:prstGeom prst="rect">
            <a:avLst/>
          </a:prstGeom>
        </p:spPr>
      </p:pic>
      <p:pic>
        <p:nvPicPr>
          <p:cNvPr id="9" name="Picture 8">
            <a:extLst>
              <a:ext uri="{FF2B5EF4-FFF2-40B4-BE49-F238E27FC236}">
                <a16:creationId xmlns:a16="http://schemas.microsoft.com/office/drawing/2014/main" id="{965AC53E-5EEA-4400-A102-712DE1C68D42}"/>
              </a:ext>
            </a:extLst>
          </p:cNvPr>
          <p:cNvPicPr>
            <a:picLocks noChangeAspect="1"/>
          </p:cNvPicPr>
          <p:nvPr/>
        </p:nvPicPr>
        <p:blipFill rotWithShape="1">
          <a:blip r:embed="rId4">
            <a:extLst>
              <a:ext uri="{28A0092B-C50C-407E-A947-70E740481C1C}">
                <a14:useLocalDpi xmlns:a14="http://schemas.microsoft.com/office/drawing/2010/main" val="0"/>
              </a:ext>
            </a:extLst>
          </a:blip>
          <a:srcRect l="22856" r="24026"/>
          <a:stretch/>
        </p:blipFill>
        <p:spPr>
          <a:xfrm>
            <a:off x="3702204" y="2036375"/>
            <a:ext cx="1446447" cy="1591225"/>
          </a:xfrm>
          <a:prstGeom prst="rect">
            <a:avLst/>
          </a:prstGeom>
        </p:spPr>
      </p:pic>
      <p:pic>
        <p:nvPicPr>
          <p:cNvPr id="10" name="Picture 9">
            <a:extLst>
              <a:ext uri="{FF2B5EF4-FFF2-40B4-BE49-F238E27FC236}">
                <a16:creationId xmlns:a16="http://schemas.microsoft.com/office/drawing/2014/main" id="{E17BA6B3-9647-45AC-BD32-39011428AB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8475" y="2033450"/>
            <a:ext cx="1537599" cy="1587339"/>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4393" y="2021727"/>
            <a:ext cx="1620683" cy="1606589"/>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63523" y="406490"/>
            <a:ext cx="596482" cy="596482"/>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25912" y="1028084"/>
            <a:ext cx="655016" cy="648315"/>
          </a:xfrm>
          <a:prstGeom prst="rect">
            <a:avLst/>
          </a:prstGeom>
        </p:spPr>
      </p:pic>
      <p:sp>
        <p:nvSpPr>
          <p:cNvPr id="4" name="TextBox 3"/>
          <p:cNvSpPr txBox="1"/>
          <p:nvPr/>
        </p:nvSpPr>
        <p:spPr>
          <a:xfrm>
            <a:off x="347540" y="4323932"/>
            <a:ext cx="5572614" cy="584775"/>
          </a:xfrm>
          <a:prstGeom prst="rect">
            <a:avLst/>
          </a:prstGeom>
          <a:noFill/>
        </p:spPr>
        <p:txBody>
          <a:bodyPr wrap="square" rtlCol="0">
            <a:spAutoFit/>
          </a:bodyPr>
          <a:lstStyle/>
          <a:p>
            <a:r>
              <a:rPr lang="en-US" sz="1600" b="1" i="1" dirty="0">
                <a:latin typeface="Verdana" charset="0"/>
                <a:ea typeface="Verdana" charset="0"/>
                <a:cs typeface="Verdana" charset="0"/>
              </a:rPr>
              <a:t>2020 Upper Midwest APA Planning Conference</a:t>
            </a:r>
          </a:p>
          <a:p>
            <a:r>
              <a:rPr lang="en-US" sz="1600" b="1" i="1" dirty="0">
                <a:latin typeface="Verdana" charset="0"/>
                <a:ea typeface="Verdana" charset="0"/>
                <a:cs typeface="Verdana" charset="0"/>
              </a:rPr>
              <a:t>October 14, 2020</a:t>
            </a:r>
          </a:p>
        </p:txBody>
      </p:sp>
    </p:spTree>
    <p:extLst>
      <p:ext uri="{BB962C8B-B14F-4D97-AF65-F5344CB8AC3E}">
        <p14:creationId xmlns:p14="http://schemas.microsoft.com/office/powerpoint/2010/main" val="20724701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59114A6E-DE23-4537-8A0A-1AF8237F13D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2"/>
          </p:nvPr>
        </p:nvSpPr>
        <p:spPr/>
        <p:txBody>
          <a:bodyPr>
            <a:normAutofit/>
          </a:bodyPr>
          <a:lstStyle/>
          <a:p>
            <a:pPr marL="0" indent="0">
              <a:buNone/>
            </a:pPr>
            <a:endParaRPr lang="en-US" sz="3200" b="1" dirty="0">
              <a:latin typeface="Verdana" panose="020B0604030504040204" pitchFamily="34" charset="0"/>
              <a:ea typeface="Verdana" panose="020B0604030504040204" pitchFamily="34" charset="0"/>
              <a:cs typeface="Verdana" panose="020B0604030504040204" pitchFamily="34" charset="0"/>
            </a:endParaRPr>
          </a:p>
          <a:p>
            <a:endParaRPr lang="en-US" sz="2400" b="1" dirty="0">
              <a:latin typeface="Verdana" panose="020B0604030504040204" pitchFamily="34" charset="0"/>
              <a:ea typeface="Verdana" panose="020B0604030504040204" pitchFamily="34" charset="0"/>
              <a:cs typeface="Verdana" panose="020B0604030504040204" pitchFamily="34" charset="0"/>
            </a:endParaRPr>
          </a:p>
          <a:p>
            <a:endParaRPr lang="en-US" sz="2400" b="1" dirty="0">
              <a:latin typeface="Verdana" panose="020B0604030504040204" pitchFamily="34" charset="0"/>
              <a:ea typeface="Verdana" panose="020B0604030504040204" pitchFamily="34" charset="0"/>
              <a:cs typeface="Verdana" panose="020B0604030504040204" pitchFamily="34" charset="0"/>
            </a:endParaRPr>
          </a:p>
        </p:txBody>
      </p:sp>
      <p:sp>
        <p:nvSpPr>
          <p:cNvPr id="8" name="Title 7"/>
          <p:cNvSpPr>
            <a:spLocks noGrp="1"/>
          </p:cNvSpPr>
          <p:nvPr>
            <p:ph type="title"/>
          </p:nvPr>
        </p:nvSpPr>
        <p:spPr>
          <a:xfrm>
            <a:off x="570742" y="744065"/>
            <a:ext cx="8250148" cy="563366"/>
          </a:xfrm>
        </p:spPr>
        <p:txBody>
          <a:bodyPr>
            <a:normAutofit/>
          </a:bodyPr>
          <a:lstStyle/>
          <a:p>
            <a:r>
              <a:rPr lang="en-US" sz="3200" dirty="0"/>
              <a:t>Cast</a:t>
            </a:r>
            <a:r>
              <a:rPr lang="en-US" sz="3200" b="1" dirty="0"/>
              <a:t> of Characters</a:t>
            </a:r>
          </a:p>
        </p:txBody>
      </p:sp>
      <p:sp>
        <p:nvSpPr>
          <p:cNvPr id="19" name="Footer Placeholder 2">
            <a:extLst>
              <a:ext uri="{FF2B5EF4-FFF2-40B4-BE49-F238E27FC236}">
                <a16:creationId xmlns:a16="http://schemas.microsoft.com/office/drawing/2014/main" id="{826A5272-8B25-F14C-BDBE-33B456AD071B}"/>
              </a:ext>
            </a:extLst>
          </p:cNvPr>
          <p:cNvSpPr>
            <a:spLocks noGrp="1"/>
          </p:cNvSpPr>
          <p:nvPr>
            <p:ph type="ftr" sz="quarter" idx="3"/>
          </p:nvPr>
        </p:nvSpPr>
        <p:spPr>
          <a:prstGeom prst="rect">
            <a:avLst/>
          </a:prstGeom>
        </p:spPr>
        <p:txBody>
          <a:bodyPr lIns="0" tIns="0" rIns="0" bIns="0"/>
          <a:lstStyle>
            <a:lvl1pPr>
              <a:defRPr sz="1000" baseline="0">
                <a:solidFill>
                  <a:schemeClr val="tx1"/>
                </a:solidFill>
              </a:defRPr>
            </a:lvl1pPr>
          </a:lstStyle>
          <a:p>
            <a:r>
              <a:rPr lang="en-US" sz="900" dirty="0">
                <a:solidFill>
                  <a:schemeClr val="bg1"/>
                </a:solidFill>
              </a:rPr>
              <a:t>PLANNING.ORG/NPC20</a:t>
            </a:r>
          </a:p>
        </p:txBody>
      </p:sp>
      <p:sp>
        <p:nvSpPr>
          <p:cNvPr id="2" name="Slide Number Placeholder 1"/>
          <p:cNvSpPr>
            <a:spLocks noGrp="1"/>
          </p:cNvSpPr>
          <p:nvPr>
            <p:ph type="sldNum" sz="quarter" idx="11"/>
          </p:nvPr>
        </p:nvSpPr>
        <p:spPr/>
        <p:txBody>
          <a:bodyPr/>
          <a:lstStyle/>
          <a:p>
            <a:fld id="{307D8CE5-1464-4CB8-91C7-CF5328175D19}" type="slidenum">
              <a:rPr lang="en-US" smtClean="0"/>
              <a:pPr/>
              <a:t>10</a:t>
            </a:fld>
            <a:endParaRPr lang="en-US"/>
          </a:p>
        </p:txBody>
      </p:sp>
      <p:sp>
        <p:nvSpPr>
          <p:cNvPr id="3" name="TextBox 2"/>
          <p:cNvSpPr txBox="1"/>
          <p:nvPr/>
        </p:nvSpPr>
        <p:spPr>
          <a:xfrm>
            <a:off x="165760" y="3083450"/>
            <a:ext cx="8467106" cy="861774"/>
          </a:xfrm>
          <a:prstGeom prst="rect">
            <a:avLst/>
          </a:prstGeom>
          <a:noFill/>
        </p:spPr>
        <p:txBody>
          <a:bodyPr wrap="square" lIns="0" tIns="0" rIns="0" bIns="0" numCol="5" rtlCol="0">
            <a:spAutoFit/>
          </a:bodyPr>
          <a:lstStyle/>
          <a:p>
            <a:pPr algn="ctr"/>
            <a:r>
              <a:rPr lang="en-US" sz="1400" dirty="0"/>
              <a:t>Consultant</a:t>
            </a:r>
            <a:br>
              <a:rPr lang="en-US" sz="1400" dirty="0"/>
            </a:br>
            <a:r>
              <a:rPr lang="en-US" sz="1400" b="1" dirty="0"/>
              <a:t>Jane, </a:t>
            </a:r>
            <a:r>
              <a:rPr lang="en-US" sz="1400" b="1" cap="small" dirty="0" err="1"/>
              <a:t>aicp</a:t>
            </a:r>
            <a:endParaRPr lang="en-US" sz="1400" b="1" cap="small" dirty="0"/>
          </a:p>
          <a:p>
            <a:pPr algn="ctr"/>
            <a:endParaRPr lang="en-US" sz="1400" b="1" dirty="0"/>
          </a:p>
          <a:p>
            <a:pPr algn="ctr"/>
            <a:endParaRPr lang="en-US" sz="1400" dirty="0"/>
          </a:p>
          <a:p>
            <a:pPr algn="ctr"/>
            <a:r>
              <a:rPr lang="en-US" sz="1400" dirty="0"/>
              <a:t>Planning Director</a:t>
            </a:r>
          </a:p>
          <a:p>
            <a:pPr algn="ctr"/>
            <a:r>
              <a:rPr lang="en-US" sz="1400" b="1" dirty="0"/>
              <a:t>Lucio, </a:t>
            </a:r>
            <a:r>
              <a:rPr lang="en-US" sz="1400" b="1" cap="small" dirty="0" err="1"/>
              <a:t>aicp</a:t>
            </a:r>
            <a:endParaRPr lang="en-US" sz="1400" b="1" cap="small" dirty="0"/>
          </a:p>
          <a:p>
            <a:pPr algn="ctr"/>
            <a:endParaRPr lang="en-US" sz="1400" b="1" dirty="0"/>
          </a:p>
          <a:p>
            <a:pPr algn="ctr"/>
            <a:br>
              <a:rPr lang="en-US" sz="1400" dirty="0"/>
            </a:br>
            <a:r>
              <a:rPr lang="en-US" sz="1400" dirty="0"/>
              <a:t>Small Town Planner</a:t>
            </a:r>
            <a:br>
              <a:rPr lang="en-US" sz="1400" dirty="0"/>
            </a:br>
            <a:r>
              <a:rPr lang="en-US" sz="1400" b="1" dirty="0"/>
              <a:t>Catherine, </a:t>
            </a:r>
            <a:r>
              <a:rPr lang="en-US" sz="1400" b="1" cap="small" dirty="0" err="1"/>
              <a:t>aicp</a:t>
            </a:r>
            <a:endParaRPr lang="en-US" sz="1400" b="1" dirty="0"/>
          </a:p>
          <a:p>
            <a:pPr algn="ctr"/>
            <a:endParaRPr lang="en-US" sz="1400" b="1" dirty="0"/>
          </a:p>
          <a:p>
            <a:pPr algn="ctr"/>
            <a:endParaRPr lang="en-US" sz="1400" dirty="0"/>
          </a:p>
          <a:p>
            <a:pPr algn="ctr"/>
            <a:r>
              <a:rPr lang="en-US" sz="1400" dirty="0"/>
              <a:t>Elected Official </a:t>
            </a:r>
            <a:endParaRPr lang="en-US" sz="1400" b="1" dirty="0"/>
          </a:p>
          <a:p>
            <a:pPr algn="ctr"/>
            <a:r>
              <a:rPr lang="en-US" sz="1400" b="1" dirty="0"/>
              <a:t>Marcy</a:t>
            </a:r>
          </a:p>
          <a:p>
            <a:pPr algn="ctr"/>
            <a:endParaRPr lang="en-US" sz="1400" b="1" dirty="0"/>
          </a:p>
          <a:p>
            <a:pPr algn="ctr"/>
            <a:br>
              <a:rPr lang="en-US" sz="1400" dirty="0"/>
            </a:br>
            <a:r>
              <a:rPr lang="en-US" sz="1400" dirty="0"/>
              <a:t>Staff Planner </a:t>
            </a:r>
          </a:p>
          <a:p>
            <a:pPr algn="ctr"/>
            <a:r>
              <a:rPr lang="en-US" sz="1400" b="1" dirty="0"/>
              <a:t>Norman, </a:t>
            </a:r>
            <a:r>
              <a:rPr lang="en-US" sz="1400" b="1" cap="small" dirty="0" err="1"/>
              <a:t>aicp</a:t>
            </a:r>
            <a:endParaRPr lang="en-US" sz="1400" b="1" dirty="0"/>
          </a:p>
          <a:p>
            <a:pPr algn="ctr"/>
            <a:endParaRPr lang="en-US" sz="14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5403475" y="1441646"/>
            <a:ext cx="1357155" cy="158830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rcRect l="17826"/>
          <a:stretch>
            <a:fillRect/>
          </a:stretch>
        </p:blipFill>
        <p:spPr>
          <a:xfrm>
            <a:off x="2105213" y="1609182"/>
            <a:ext cx="1182128" cy="1438558"/>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a:ext>
            </a:extLst>
          </a:blip>
          <a:srcRect l="12586" t="10309" r="14218" b="10309"/>
          <a:stretch/>
        </p:blipFill>
        <p:spPr>
          <a:xfrm>
            <a:off x="7069593" y="1537034"/>
            <a:ext cx="1444170" cy="1492919"/>
          </a:xfrm>
          <a:prstGeom prst="rect">
            <a:avLst/>
          </a:prstGeom>
        </p:spPr>
      </p:pic>
      <p:pic>
        <p:nvPicPr>
          <p:cNvPr id="10" name="Picture 9"/>
          <p:cNvPicPr>
            <a:picLocks noChangeAspect="1"/>
          </p:cNvPicPr>
          <p:nvPr/>
        </p:nvPicPr>
        <p:blipFill>
          <a:blip r:embed="rId6">
            <a:lum bright="12000"/>
            <a:extLst>
              <a:ext uri="{28A0092B-C50C-407E-A947-70E740481C1C}">
                <a14:useLocalDpi xmlns:a14="http://schemas.microsoft.com/office/drawing/2010/main"/>
              </a:ext>
            </a:extLst>
          </a:blip>
          <a:stretch>
            <a:fillRect/>
          </a:stretch>
        </p:blipFill>
        <p:spPr>
          <a:xfrm>
            <a:off x="648597" y="1466850"/>
            <a:ext cx="788872" cy="1563103"/>
          </a:xfrm>
          <a:prstGeom prst="rect">
            <a:avLst/>
          </a:prstGeom>
        </p:spPr>
      </p:pic>
      <p:pic>
        <p:nvPicPr>
          <p:cNvPr id="11" name="Picture 10"/>
          <p:cNvPicPr>
            <a:picLocks noChangeAspect="1"/>
          </p:cNvPicPr>
          <p:nvPr/>
        </p:nvPicPr>
        <p:blipFill>
          <a:blip r:embed="rId7"/>
          <a:srcRect/>
          <a:stretch/>
        </p:blipFill>
        <p:spPr>
          <a:xfrm>
            <a:off x="3833481" y="1593372"/>
            <a:ext cx="1196704" cy="1434603"/>
          </a:xfrm>
          <a:prstGeom prst="rect">
            <a:avLst/>
          </a:prstGeom>
        </p:spPr>
      </p:pic>
    </p:spTree>
    <p:extLst>
      <p:ext uri="{BB962C8B-B14F-4D97-AF65-F5344CB8AC3E}">
        <p14:creationId xmlns:p14="http://schemas.microsoft.com/office/powerpoint/2010/main" val="1282698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851" y="653610"/>
            <a:ext cx="6043678" cy="837490"/>
          </a:xfrm>
        </p:spPr>
        <p:txBody>
          <a:bodyPr>
            <a:noAutofit/>
          </a:bodyPr>
          <a:lstStyle/>
          <a:p>
            <a:r>
              <a:rPr lang="en-US" sz="2400" b="0" dirty="0"/>
              <a:t>Scenario 1</a:t>
            </a:r>
            <a:br>
              <a:rPr lang="en-US" sz="2400" b="0" dirty="0"/>
            </a:br>
            <a:r>
              <a:rPr lang="en-US" sz="2800" dirty="0"/>
              <a:t>Confidential Information</a:t>
            </a:r>
          </a:p>
        </p:txBody>
      </p:sp>
      <p:sp>
        <p:nvSpPr>
          <p:cNvPr id="3" name="Footer Placeholder 2"/>
          <p:cNvSpPr>
            <a:spLocks noGrp="1"/>
          </p:cNvSpPr>
          <p:nvPr>
            <p:ph type="ftr" sz="quarter" idx="3"/>
          </p:nvPr>
        </p:nvSpPr>
        <p:spPr/>
        <p:txBody>
          <a:bodyPr/>
          <a:lstStyle/>
          <a:p>
            <a:r>
              <a:rPr lang="en-US"/>
              <a:t>PLANNING.ORG/NPC20</a:t>
            </a:r>
            <a:endParaRPr lang="en-US" dirty="0"/>
          </a:p>
        </p:txBody>
      </p:sp>
      <p:sp>
        <p:nvSpPr>
          <p:cNvPr id="4" name="Slide Number Placeholder 3"/>
          <p:cNvSpPr>
            <a:spLocks noGrp="1"/>
          </p:cNvSpPr>
          <p:nvPr>
            <p:ph type="sldNum" sz="quarter" idx="11"/>
          </p:nvPr>
        </p:nvSpPr>
        <p:spPr/>
        <p:txBody>
          <a:bodyPr/>
          <a:lstStyle/>
          <a:p>
            <a:fld id="{216D5D5F-38EC-E946-B767-69FF7C40D7B4}" type="slidenum">
              <a:rPr lang="en-US" smtClean="0"/>
              <a:pPr/>
              <a:t>11</a:t>
            </a:fld>
            <a:endParaRPr lang="en-US"/>
          </a:p>
        </p:txBody>
      </p:sp>
      <p:sp>
        <p:nvSpPr>
          <p:cNvPr id="5" name="TextBox 4"/>
          <p:cNvSpPr txBox="1"/>
          <p:nvPr/>
        </p:nvSpPr>
        <p:spPr>
          <a:xfrm>
            <a:off x="446415" y="1585675"/>
            <a:ext cx="5890488" cy="3070071"/>
          </a:xfrm>
          <a:prstGeom prst="rect">
            <a:avLst/>
          </a:prstGeom>
          <a:noFill/>
        </p:spPr>
        <p:txBody>
          <a:bodyPr wrap="square" rtlCol="0" anchor="t">
            <a:spAutoFit/>
          </a:bodyPr>
          <a:lstStyle/>
          <a:p>
            <a:r>
              <a:rPr lang="en-US" sz="2000" dirty="0"/>
              <a:t>Marcy, a restaurant owner—and member of the </a:t>
            </a:r>
            <a:r>
              <a:rPr lang="en-US" sz="2000" dirty="0" err="1"/>
              <a:t>Costaville</a:t>
            </a:r>
            <a:r>
              <a:rPr lang="en-US" sz="2000" dirty="0"/>
              <a:t> city council—sends an email to Lucio, </a:t>
            </a:r>
            <a:r>
              <a:rPr lang="en-US" sz="1600" dirty="0"/>
              <a:t>AICP, </a:t>
            </a:r>
            <a:r>
              <a:rPr lang="en-US" sz="2000" dirty="0"/>
              <a:t>the planning director, inquiring about the process for conditional use permits. She's concerned about a pet grooming store opening next door to her restaurant. </a:t>
            </a:r>
          </a:p>
          <a:p>
            <a:endParaRPr lang="en-US" sz="2000" dirty="0"/>
          </a:p>
          <a:p>
            <a:r>
              <a:rPr lang="en-US" sz="2000" dirty="0"/>
              <a:t>Lucio tells the pet store owner about Marcy's email and, the next time the owner sees Marcy, he yells at her and accuses her of trying to stop the project.</a:t>
            </a:r>
          </a:p>
          <a:p>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9886" r="8745"/>
          <a:stretch/>
        </p:blipFill>
        <p:spPr>
          <a:xfrm>
            <a:off x="6272603" y="1768419"/>
            <a:ext cx="2434174" cy="2007709"/>
          </a:xfrm>
          <a:prstGeom prst="rect">
            <a:avLst/>
          </a:prstGeom>
        </p:spPr>
      </p:pic>
      <p:sp>
        <p:nvSpPr>
          <p:cNvPr id="8" name="TextBox 7"/>
          <p:cNvSpPr txBox="1"/>
          <p:nvPr/>
        </p:nvSpPr>
        <p:spPr>
          <a:xfrm rot="5400000">
            <a:off x="7969290" y="2429632"/>
            <a:ext cx="1579418" cy="215444"/>
          </a:xfrm>
          <a:prstGeom prst="rect">
            <a:avLst/>
          </a:prstGeom>
          <a:noFill/>
        </p:spPr>
        <p:txBody>
          <a:bodyPr wrap="square" rtlCol="0">
            <a:spAutoFit/>
          </a:bodyPr>
          <a:lstStyle/>
          <a:p>
            <a:r>
              <a:rPr lang="en-US" sz="800"/>
              <a:t>Learning Mind</a:t>
            </a:r>
          </a:p>
        </p:txBody>
      </p:sp>
    </p:spTree>
    <p:extLst>
      <p:ext uri="{BB962C8B-B14F-4D97-AF65-F5344CB8AC3E}">
        <p14:creationId xmlns:p14="http://schemas.microsoft.com/office/powerpoint/2010/main" val="891413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742" y="501584"/>
            <a:ext cx="8250148" cy="563366"/>
          </a:xfrm>
        </p:spPr>
        <p:txBody>
          <a:bodyPr>
            <a:normAutofit/>
          </a:bodyPr>
          <a:lstStyle/>
          <a:p>
            <a:r>
              <a:rPr lang="en-US" sz="2400" b="0" dirty="0"/>
              <a:t>Scenario 1 </a:t>
            </a:r>
            <a:r>
              <a:rPr lang="en-US" sz="1800" b="0" dirty="0"/>
              <a:t>(contd.)</a:t>
            </a:r>
          </a:p>
        </p:txBody>
      </p:sp>
      <p:sp>
        <p:nvSpPr>
          <p:cNvPr id="3" name="Footer Placeholder 2"/>
          <p:cNvSpPr>
            <a:spLocks noGrp="1"/>
          </p:cNvSpPr>
          <p:nvPr>
            <p:ph type="ftr" sz="quarter" idx="3"/>
          </p:nvPr>
        </p:nvSpPr>
        <p:spPr/>
        <p:txBody>
          <a:bodyPr/>
          <a:lstStyle/>
          <a:p>
            <a:r>
              <a:rPr lang="en-US"/>
              <a:t>PLANNING.ORG/NPC20</a:t>
            </a:r>
            <a:endParaRPr lang="en-US" dirty="0"/>
          </a:p>
        </p:txBody>
      </p:sp>
      <p:sp>
        <p:nvSpPr>
          <p:cNvPr id="4" name="Slide Number Placeholder 3"/>
          <p:cNvSpPr>
            <a:spLocks noGrp="1"/>
          </p:cNvSpPr>
          <p:nvPr>
            <p:ph type="sldNum" sz="quarter" idx="11"/>
          </p:nvPr>
        </p:nvSpPr>
        <p:spPr/>
        <p:txBody>
          <a:bodyPr/>
          <a:lstStyle/>
          <a:p>
            <a:fld id="{216D5D5F-38EC-E946-B767-69FF7C40D7B4}" type="slidenum">
              <a:rPr lang="en-US" smtClean="0"/>
              <a:pPr/>
              <a:t>12</a:t>
            </a:fld>
            <a:endParaRPr lang="en-US"/>
          </a:p>
        </p:txBody>
      </p:sp>
      <p:sp>
        <p:nvSpPr>
          <p:cNvPr id="5" name="TextBox 4"/>
          <p:cNvSpPr txBox="1"/>
          <p:nvPr/>
        </p:nvSpPr>
        <p:spPr>
          <a:xfrm>
            <a:off x="446418" y="1034928"/>
            <a:ext cx="5336583" cy="3477875"/>
          </a:xfrm>
          <a:prstGeom prst="rect">
            <a:avLst/>
          </a:prstGeom>
          <a:noFill/>
        </p:spPr>
        <p:txBody>
          <a:bodyPr wrap="square" rtlCol="0" anchor="t">
            <a:spAutoFit/>
          </a:bodyPr>
          <a:lstStyle/>
          <a:p>
            <a:r>
              <a:rPr lang="en-US" sz="2000" dirty="0"/>
              <a:t>When Marcy asks Lucio why he told the owner about her email, he says that because she is an elected official this information was public.</a:t>
            </a:r>
          </a:p>
          <a:p>
            <a:endParaRPr lang="en-US" sz="2000" dirty="0"/>
          </a:p>
          <a:p>
            <a:r>
              <a:rPr lang="en-US" sz="2000" dirty="0"/>
              <a:t>Marcy notes that she had inquired on her restaurant email—and not from her city council email. Further, she notes, the owner had not made any FOIA request for the emails. </a:t>
            </a:r>
          </a:p>
          <a:p>
            <a:endParaRPr lang="en-US" sz="2000" dirty="0"/>
          </a:p>
          <a:p>
            <a:r>
              <a:rPr lang="en-US" sz="2000" dirty="0"/>
              <a:t>She says comments made by the pet store owner have had a negative impact on her business.</a:t>
            </a:r>
            <a:endParaRPr lang="en-US" sz="2000" dirty="0">
              <a:cs typeface="Calibri"/>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5890" y="2786206"/>
            <a:ext cx="2760909" cy="159283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5925891" y="1004597"/>
            <a:ext cx="1210635" cy="1416831"/>
          </a:xfrm>
          <a:prstGeom prst="rect">
            <a:avLst/>
          </a:prstGeom>
        </p:spPr>
      </p:pic>
      <p:sp>
        <p:nvSpPr>
          <p:cNvPr id="9" name="TextBox 8"/>
          <p:cNvSpPr txBox="1"/>
          <p:nvPr/>
        </p:nvSpPr>
        <p:spPr>
          <a:xfrm>
            <a:off x="6038436" y="2385802"/>
            <a:ext cx="1104406" cy="246221"/>
          </a:xfrm>
          <a:prstGeom prst="rect">
            <a:avLst/>
          </a:prstGeom>
          <a:noFill/>
        </p:spPr>
        <p:txBody>
          <a:bodyPr wrap="square" rtlCol="0">
            <a:spAutoFit/>
          </a:bodyPr>
          <a:lstStyle/>
          <a:p>
            <a:pPr algn="ctr"/>
            <a:r>
              <a:rPr lang="en-US" sz="1000" dirty="0"/>
              <a:t>Marcy</a:t>
            </a:r>
          </a:p>
        </p:txBody>
      </p:sp>
      <p:sp>
        <p:nvSpPr>
          <p:cNvPr id="10" name="TextBox 9"/>
          <p:cNvSpPr txBox="1"/>
          <p:nvPr/>
        </p:nvSpPr>
        <p:spPr>
          <a:xfrm>
            <a:off x="7543554" y="2385802"/>
            <a:ext cx="1057646" cy="246221"/>
          </a:xfrm>
          <a:prstGeom prst="rect">
            <a:avLst/>
          </a:prstGeom>
          <a:noFill/>
        </p:spPr>
        <p:txBody>
          <a:bodyPr wrap="square" rtlCol="0">
            <a:spAutoFit/>
          </a:bodyPr>
          <a:lstStyle/>
          <a:p>
            <a:pPr algn="ctr"/>
            <a:r>
              <a:rPr lang="en-US" sz="1000" dirty="0"/>
              <a:t>Lucio</a:t>
            </a:r>
          </a:p>
        </p:txBody>
      </p:sp>
      <p:sp>
        <p:nvSpPr>
          <p:cNvPr id="11" name="TextBox 10"/>
          <p:cNvSpPr txBox="1"/>
          <p:nvPr/>
        </p:nvSpPr>
        <p:spPr>
          <a:xfrm rot="5400000">
            <a:off x="7825034" y="3539692"/>
            <a:ext cx="1840676" cy="215444"/>
          </a:xfrm>
          <a:prstGeom prst="rect">
            <a:avLst/>
          </a:prstGeom>
          <a:noFill/>
        </p:spPr>
        <p:txBody>
          <a:bodyPr wrap="square" rtlCol="0">
            <a:spAutoFit/>
          </a:bodyPr>
          <a:lstStyle/>
          <a:p>
            <a:r>
              <a:rPr lang="en-US" sz="800"/>
              <a:t>lionIT</a:t>
            </a:r>
            <a:endParaRPr lang="en-US" sz="800" dirty="0"/>
          </a:p>
        </p:txBody>
      </p:sp>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rcRect l="17826"/>
          <a:stretch>
            <a:fillRect/>
          </a:stretch>
        </p:blipFill>
        <p:spPr>
          <a:xfrm>
            <a:off x="7480922" y="1004597"/>
            <a:ext cx="1182128" cy="1438558"/>
          </a:xfrm>
          <a:prstGeom prst="rect">
            <a:avLst/>
          </a:prstGeom>
        </p:spPr>
      </p:pic>
    </p:spTree>
    <p:extLst>
      <p:ext uri="{BB962C8B-B14F-4D97-AF65-F5344CB8AC3E}">
        <p14:creationId xmlns:p14="http://schemas.microsoft.com/office/powerpoint/2010/main" val="2004915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850" y="570071"/>
            <a:ext cx="8250148" cy="563366"/>
          </a:xfrm>
        </p:spPr>
        <p:txBody>
          <a:bodyPr>
            <a:normAutofit fontScale="90000"/>
          </a:bodyPr>
          <a:lstStyle/>
          <a:p>
            <a:r>
              <a:rPr lang="en-US" sz="2700" b="0" dirty="0"/>
              <a:t>Scenario 1</a:t>
            </a:r>
            <a:br>
              <a:rPr lang="en-US" sz="2400" b="0" dirty="0"/>
            </a:br>
            <a:r>
              <a:rPr lang="en-US" sz="3600" b="0" dirty="0"/>
              <a:t>Questions</a:t>
            </a:r>
          </a:p>
        </p:txBody>
      </p:sp>
      <p:sp>
        <p:nvSpPr>
          <p:cNvPr id="3" name="Footer Placeholder 2"/>
          <p:cNvSpPr>
            <a:spLocks noGrp="1"/>
          </p:cNvSpPr>
          <p:nvPr>
            <p:ph type="ftr" sz="quarter" idx="3"/>
          </p:nvPr>
        </p:nvSpPr>
        <p:spPr/>
        <p:txBody>
          <a:bodyPr/>
          <a:lstStyle/>
          <a:p>
            <a:r>
              <a:rPr lang="en-US"/>
              <a:t>PLANNING.ORG/NPC20</a:t>
            </a:r>
            <a:endParaRPr lang="en-US" dirty="0"/>
          </a:p>
        </p:txBody>
      </p:sp>
      <p:sp>
        <p:nvSpPr>
          <p:cNvPr id="4" name="Slide Number Placeholder 3"/>
          <p:cNvSpPr>
            <a:spLocks noGrp="1"/>
          </p:cNvSpPr>
          <p:nvPr>
            <p:ph type="sldNum" sz="quarter" idx="11"/>
          </p:nvPr>
        </p:nvSpPr>
        <p:spPr/>
        <p:txBody>
          <a:bodyPr/>
          <a:lstStyle/>
          <a:p>
            <a:fld id="{216D5D5F-38EC-E946-B767-69FF7C40D7B4}" type="slidenum">
              <a:rPr lang="en-US" smtClean="0"/>
              <a:pPr/>
              <a:t>13</a:t>
            </a:fld>
            <a:endParaRPr lang="en-US"/>
          </a:p>
        </p:txBody>
      </p:sp>
      <p:sp>
        <p:nvSpPr>
          <p:cNvPr id="5" name="TextBox 4"/>
          <p:cNvSpPr txBox="1"/>
          <p:nvPr/>
        </p:nvSpPr>
        <p:spPr>
          <a:xfrm>
            <a:off x="480645" y="1676001"/>
            <a:ext cx="4923693" cy="2608406"/>
          </a:xfrm>
          <a:prstGeom prst="rect">
            <a:avLst/>
          </a:prstGeom>
          <a:noFill/>
        </p:spPr>
        <p:txBody>
          <a:bodyPr wrap="square" rtlCol="0" anchor="t">
            <a:spAutoFit/>
          </a:bodyPr>
          <a:lstStyle/>
          <a:p>
            <a:r>
              <a:rPr lang="en-US" sz="2400" b="1" dirty="0"/>
              <a:t>Q 1.1: </a:t>
            </a:r>
          </a:p>
          <a:p>
            <a:r>
              <a:rPr lang="en-US" sz="2400" b="1" dirty="0"/>
              <a:t>Was Lucio correct in disclosing this information to the applicant? </a:t>
            </a:r>
            <a:endParaRPr lang="en-US" sz="2400" b="1" dirty="0">
              <a:solidFill>
                <a:schemeClr val="bg2">
                  <a:lumMod val="50000"/>
                </a:schemeClr>
              </a:solidFill>
              <a:cs typeface="Calibri"/>
            </a:endParaRPr>
          </a:p>
          <a:p>
            <a:pPr marL="342900" indent="-342900">
              <a:buAutoNum type="alphaLcParenR"/>
            </a:pPr>
            <a:r>
              <a:rPr lang="en-US" sz="1800" b="1" dirty="0">
                <a:solidFill>
                  <a:schemeClr val="bg2">
                    <a:lumMod val="50000"/>
                  </a:schemeClr>
                </a:solidFill>
                <a:cs typeface="Calibri"/>
              </a:rPr>
              <a:t>Yes</a:t>
            </a:r>
          </a:p>
          <a:p>
            <a:pPr marL="342900" indent="-342900">
              <a:buAutoNum type="alphaLcParenR"/>
            </a:pPr>
            <a:r>
              <a:rPr lang="en-US" sz="1800" b="1" dirty="0">
                <a:solidFill>
                  <a:schemeClr val="bg2">
                    <a:lumMod val="50000"/>
                  </a:schemeClr>
                </a:solidFill>
                <a:cs typeface="Calibri"/>
              </a:rPr>
              <a:t>No</a:t>
            </a:r>
          </a:p>
          <a:p>
            <a:pPr marL="342900" indent="-342900">
              <a:buAutoNum type="alphaLcParenR"/>
            </a:pPr>
            <a:r>
              <a:rPr lang="en-US" sz="1800" b="1" dirty="0">
                <a:solidFill>
                  <a:schemeClr val="bg2">
                    <a:lumMod val="50000"/>
                  </a:schemeClr>
                </a:solidFill>
                <a:cs typeface="Calibri"/>
              </a:rPr>
              <a:t>Not Sure</a:t>
            </a:r>
          </a:p>
          <a:p>
            <a:endParaRPr lang="en-US" sz="2400" b="1" dirty="0"/>
          </a:p>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3741" y="1687724"/>
            <a:ext cx="3063657" cy="2367372"/>
          </a:xfrm>
          <a:prstGeom prst="rect">
            <a:avLst/>
          </a:prstGeom>
        </p:spPr>
      </p:pic>
    </p:spTree>
    <p:extLst>
      <p:ext uri="{BB962C8B-B14F-4D97-AF65-F5344CB8AC3E}">
        <p14:creationId xmlns:p14="http://schemas.microsoft.com/office/powerpoint/2010/main" val="11431835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41326" y="1833193"/>
            <a:ext cx="5031916" cy="2962275"/>
          </a:xfrm>
        </p:spPr>
        <p:txBody>
          <a:bodyPr/>
          <a:lstStyle/>
          <a:p>
            <a:r>
              <a:rPr lang="en-US" sz="2400" b="1" dirty="0">
                <a:latin typeface="+mn-lt"/>
              </a:rPr>
              <a:t>Q 1.2: </a:t>
            </a:r>
          </a:p>
          <a:p>
            <a:r>
              <a:rPr lang="en-US" sz="2400" b="1" dirty="0">
                <a:latin typeface="+mn-lt"/>
              </a:rPr>
              <a:t>Did Lucio violate the </a:t>
            </a:r>
            <a:r>
              <a:rPr lang="en-US" sz="2400" b="1" i="1" dirty="0">
                <a:latin typeface="+mn-lt"/>
              </a:rPr>
              <a:t>AICP Ethics Code</a:t>
            </a:r>
            <a:r>
              <a:rPr lang="en-US" sz="2400" b="1" dirty="0">
                <a:latin typeface="+mn-lt"/>
              </a:rPr>
              <a:t> in disclosing this information?</a:t>
            </a:r>
            <a:r>
              <a:rPr lang="en-US" sz="2800" b="1" dirty="0">
                <a:latin typeface="+mn-lt"/>
              </a:rPr>
              <a:t>  </a:t>
            </a:r>
          </a:p>
          <a:p>
            <a:pPr marL="342900" indent="-342900">
              <a:buAutoNum type="alphaLcParenR"/>
            </a:pPr>
            <a:r>
              <a:rPr lang="en-US" sz="1800" b="1" dirty="0">
                <a:solidFill>
                  <a:schemeClr val="bg2">
                    <a:lumMod val="50000"/>
                  </a:schemeClr>
                </a:solidFill>
                <a:latin typeface="+mn-lt"/>
              </a:rPr>
              <a:t>Yes</a:t>
            </a:r>
          </a:p>
          <a:p>
            <a:pPr marL="342900" indent="-342900">
              <a:buAutoNum type="alphaLcParenR"/>
            </a:pPr>
            <a:r>
              <a:rPr lang="en-US" sz="1800" b="1" dirty="0">
                <a:solidFill>
                  <a:schemeClr val="bg2">
                    <a:lumMod val="50000"/>
                  </a:schemeClr>
                </a:solidFill>
                <a:latin typeface="+mn-lt"/>
              </a:rPr>
              <a:t>No</a:t>
            </a:r>
          </a:p>
          <a:p>
            <a:pPr marL="342900" indent="-342900">
              <a:buAutoNum type="alphaLcParenR"/>
            </a:pPr>
            <a:r>
              <a:rPr lang="en-US" sz="1800" b="1" dirty="0">
                <a:solidFill>
                  <a:schemeClr val="bg2">
                    <a:lumMod val="50000"/>
                  </a:schemeClr>
                </a:solidFill>
                <a:latin typeface="+mn-lt"/>
              </a:rPr>
              <a:t>Not Sure</a:t>
            </a:r>
            <a:endParaRPr lang="en-US" sz="1800" dirty="0">
              <a:solidFill>
                <a:schemeClr val="bg2">
                  <a:lumMod val="50000"/>
                </a:schemeClr>
              </a:solidFill>
              <a:latin typeface="+mn-lt"/>
            </a:endParaRPr>
          </a:p>
          <a:p>
            <a:endParaRPr lang="en-US" dirty="0"/>
          </a:p>
        </p:txBody>
      </p:sp>
      <p:sp>
        <p:nvSpPr>
          <p:cNvPr id="4" name="Footer Placeholder 3"/>
          <p:cNvSpPr>
            <a:spLocks noGrp="1"/>
          </p:cNvSpPr>
          <p:nvPr>
            <p:ph type="ftr" sz="quarter" idx="3"/>
          </p:nvPr>
        </p:nvSpPr>
        <p:spPr/>
        <p:txBody>
          <a:bodyPr/>
          <a:lstStyle/>
          <a:p>
            <a:r>
              <a:rPr lang="en-US" dirty="0"/>
              <a:t>PLANNING.ORG/NPC20</a:t>
            </a:r>
          </a:p>
        </p:txBody>
      </p:sp>
      <p:sp>
        <p:nvSpPr>
          <p:cNvPr id="5" name="Slide Number Placeholder 4"/>
          <p:cNvSpPr>
            <a:spLocks noGrp="1"/>
          </p:cNvSpPr>
          <p:nvPr>
            <p:ph type="sldNum" sz="quarter" idx="11"/>
          </p:nvPr>
        </p:nvSpPr>
        <p:spPr/>
        <p:txBody>
          <a:bodyPr/>
          <a:lstStyle/>
          <a:p>
            <a:fld id="{216D5D5F-38EC-E946-B767-69FF7C40D7B4}" type="slidenum">
              <a:rPr lang="en-US" smtClean="0"/>
              <a:pPr/>
              <a:t>14</a:t>
            </a:fld>
            <a:endParaRPr lang="en-US" dirty="0"/>
          </a:p>
        </p:txBody>
      </p:sp>
      <p:sp>
        <p:nvSpPr>
          <p:cNvPr id="6" name="Title 1"/>
          <p:cNvSpPr>
            <a:spLocks noGrp="1"/>
          </p:cNvSpPr>
          <p:nvPr>
            <p:ph type="title"/>
          </p:nvPr>
        </p:nvSpPr>
        <p:spPr>
          <a:xfrm>
            <a:off x="441789" y="503434"/>
            <a:ext cx="8250148" cy="834101"/>
          </a:xfrm>
        </p:spPr>
        <p:txBody>
          <a:bodyPr>
            <a:normAutofit fontScale="90000"/>
          </a:bodyPr>
          <a:lstStyle/>
          <a:p>
            <a:r>
              <a:rPr lang="en-US" sz="2700" b="0" dirty="0"/>
              <a:t>Scenario 1</a:t>
            </a:r>
            <a:br>
              <a:rPr lang="en-US" sz="2400" b="0" dirty="0"/>
            </a:br>
            <a:r>
              <a:rPr lang="en-US" sz="3600" b="0" dirty="0"/>
              <a:t>Questions </a:t>
            </a:r>
            <a:r>
              <a:rPr lang="en-US" sz="2000" b="0" dirty="0"/>
              <a:t>(contd.)</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3741" y="1851846"/>
            <a:ext cx="3063657" cy="2367372"/>
          </a:xfrm>
          <a:prstGeom prst="rect">
            <a:avLst/>
          </a:prstGeom>
        </p:spPr>
      </p:pic>
    </p:spTree>
    <p:extLst>
      <p:ext uri="{BB962C8B-B14F-4D97-AF65-F5344CB8AC3E}">
        <p14:creationId xmlns:p14="http://schemas.microsoft.com/office/powerpoint/2010/main" val="1437090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013" y="571509"/>
            <a:ext cx="8250148" cy="931665"/>
          </a:xfrm>
        </p:spPr>
        <p:txBody>
          <a:bodyPr>
            <a:normAutofit/>
          </a:bodyPr>
          <a:lstStyle/>
          <a:p>
            <a:r>
              <a:rPr lang="en-US" sz="2400" b="0" dirty="0"/>
              <a:t>Scenario 1</a:t>
            </a:r>
            <a:br>
              <a:rPr lang="en-US" b="0" dirty="0"/>
            </a:br>
            <a:r>
              <a:rPr lang="en-US" sz="3200" b="0" dirty="0"/>
              <a:t>Ethical Issues</a:t>
            </a:r>
          </a:p>
        </p:txBody>
      </p:sp>
      <p:sp>
        <p:nvSpPr>
          <p:cNvPr id="3" name="Footer Placeholder 2"/>
          <p:cNvSpPr>
            <a:spLocks noGrp="1"/>
          </p:cNvSpPr>
          <p:nvPr>
            <p:ph type="ftr" sz="quarter" idx="3"/>
          </p:nvPr>
        </p:nvSpPr>
        <p:spPr/>
        <p:txBody>
          <a:bodyPr/>
          <a:lstStyle/>
          <a:p>
            <a:r>
              <a:rPr lang="en-US"/>
              <a:t>PLANNING.ORG/NPC20</a:t>
            </a:r>
            <a:endParaRPr lang="en-US" dirty="0"/>
          </a:p>
        </p:txBody>
      </p:sp>
      <p:sp>
        <p:nvSpPr>
          <p:cNvPr id="4" name="Slide Number Placeholder 3"/>
          <p:cNvSpPr>
            <a:spLocks noGrp="1"/>
          </p:cNvSpPr>
          <p:nvPr>
            <p:ph type="sldNum" sz="quarter" idx="11"/>
          </p:nvPr>
        </p:nvSpPr>
        <p:spPr/>
        <p:txBody>
          <a:bodyPr/>
          <a:lstStyle/>
          <a:p>
            <a:fld id="{216D5D5F-38EC-E946-B767-69FF7C40D7B4}" type="slidenum">
              <a:rPr lang="en-US" smtClean="0"/>
              <a:pPr/>
              <a:t>15</a:t>
            </a:fld>
            <a:endParaRPr lang="en-US"/>
          </a:p>
        </p:txBody>
      </p:sp>
      <p:sp>
        <p:nvSpPr>
          <p:cNvPr id="5" name="TextBox 4"/>
          <p:cNvSpPr txBox="1"/>
          <p:nvPr/>
        </p:nvSpPr>
        <p:spPr>
          <a:xfrm>
            <a:off x="462335" y="1568183"/>
            <a:ext cx="8318825" cy="2862322"/>
          </a:xfrm>
          <a:prstGeom prst="rect">
            <a:avLst/>
          </a:prstGeom>
          <a:noFill/>
        </p:spPr>
        <p:txBody>
          <a:bodyPr wrap="square" rtlCol="0" anchor="t">
            <a:spAutoFit/>
          </a:bodyPr>
          <a:lstStyle/>
          <a:p>
            <a:r>
              <a:rPr lang="en-US" sz="1800" b="1" i="1" dirty="0"/>
              <a:t>AICP Ethics Code “Aspirational Principles” </a:t>
            </a:r>
          </a:p>
          <a:p>
            <a:r>
              <a:rPr lang="en-US" sz="1800" b="1" dirty="0"/>
              <a:t>1a</a:t>
            </a:r>
            <a:r>
              <a:rPr lang="en-US" sz="1800" dirty="0"/>
              <a:t>: We shall always be conscious of the </a:t>
            </a:r>
            <a:r>
              <a:rPr lang="en-US" sz="1800" dirty="0">
                <a:solidFill>
                  <a:srgbClr val="0070C0"/>
                </a:solidFill>
              </a:rPr>
              <a:t>rights of others.</a:t>
            </a:r>
            <a:endParaRPr lang="en-US" sz="1800" dirty="0">
              <a:solidFill>
                <a:srgbClr val="0070C0"/>
              </a:solidFill>
              <a:cs typeface="Calibri"/>
            </a:endParaRPr>
          </a:p>
          <a:p>
            <a:r>
              <a:rPr lang="en-US" sz="1800" b="1" dirty="0"/>
              <a:t>1b</a:t>
            </a:r>
            <a:r>
              <a:rPr lang="en-US" sz="1800" dirty="0"/>
              <a:t>: We shall have special concerns for the long-range </a:t>
            </a:r>
            <a:r>
              <a:rPr lang="en-US" sz="1800" dirty="0">
                <a:solidFill>
                  <a:srgbClr val="0070C0"/>
                </a:solidFill>
              </a:rPr>
              <a:t>consequences of present actions.</a:t>
            </a:r>
            <a:endParaRPr lang="en-US" sz="1800" dirty="0">
              <a:solidFill>
                <a:srgbClr val="0070C0"/>
              </a:solidFill>
              <a:cs typeface="Calibri"/>
            </a:endParaRPr>
          </a:p>
          <a:p>
            <a:r>
              <a:rPr lang="en-US" sz="1800" b="1" dirty="0"/>
              <a:t>1h</a:t>
            </a:r>
            <a:r>
              <a:rPr lang="en-US" sz="1800" dirty="0"/>
              <a:t>: We shall </a:t>
            </a:r>
            <a:r>
              <a:rPr lang="en-US" sz="1800" dirty="0">
                <a:solidFill>
                  <a:srgbClr val="0070C0"/>
                </a:solidFill>
              </a:rPr>
              <a:t>deal fairly</a:t>
            </a:r>
            <a:r>
              <a:rPr lang="en-US" sz="1800" dirty="0"/>
              <a:t> [evenhandedly] with all participants in the planning process.</a:t>
            </a:r>
          </a:p>
          <a:p>
            <a:endParaRPr lang="en-US" sz="1800" dirty="0"/>
          </a:p>
          <a:p>
            <a:r>
              <a:rPr lang="en-US" sz="1800" b="1" i="1" dirty="0"/>
              <a:t>AICP Ethics Code “Rules of Conduct”</a:t>
            </a:r>
          </a:p>
          <a:p>
            <a:r>
              <a:rPr lang="en-US" sz="1800" b="1" dirty="0"/>
              <a:t>#7: </a:t>
            </a:r>
            <a:r>
              <a:rPr lang="en-US" sz="1800" dirty="0"/>
              <a:t>We shall not use to our personal advantage…information gained in a professional relationship that the client or employee has requested be held inviolate or that we</a:t>
            </a:r>
            <a:r>
              <a:rPr lang="en-US" sz="1800" dirty="0">
                <a:solidFill>
                  <a:srgbClr val="0070C0"/>
                </a:solidFill>
              </a:rPr>
              <a:t> should recognize as confidential because its disclosure could result in embarrassment or other detriment to the client or employer…. </a:t>
            </a:r>
          </a:p>
        </p:txBody>
      </p:sp>
    </p:spTree>
    <p:extLst>
      <p:ext uri="{BB962C8B-B14F-4D97-AF65-F5344CB8AC3E}">
        <p14:creationId xmlns:p14="http://schemas.microsoft.com/office/powerpoint/2010/main" val="11537196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41326" y="1698177"/>
            <a:ext cx="5219245" cy="2834368"/>
          </a:xfrm>
        </p:spPr>
        <p:txBody>
          <a:bodyPr/>
          <a:lstStyle/>
          <a:p>
            <a:pPr algn="r"/>
            <a:r>
              <a:rPr lang="en-US" sz="2000" dirty="0">
                <a:latin typeface="+mn-lt"/>
              </a:rPr>
              <a:t>In the real-life case, on which this scenario was based, the Ethics Officer and the AICP Ethics Committee both agreed that Lucio should not have disclosed this information. </a:t>
            </a:r>
          </a:p>
          <a:p>
            <a:pPr algn="r"/>
            <a:r>
              <a:rPr lang="en-US" sz="2000" dirty="0">
                <a:latin typeface="+mn-lt"/>
              </a:rPr>
              <a:t>By doing so, they said, Lucio had caused </a:t>
            </a:r>
            <a:r>
              <a:rPr lang="en-US" sz="2000" dirty="0" err="1">
                <a:latin typeface="+mn-lt"/>
              </a:rPr>
              <a:t>embarassment</a:t>
            </a:r>
            <a:r>
              <a:rPr lang="en-US" sz="2000" dirty="0">
                <a:latin typeface="+mn-lt"/>
              </a:rPr>
              <a:t> to Marcy. Thus, it was a violation of Rule of Conduct #7 (confidential information). </a:t>
            </a:r>
          </a:p>
          <a:p>
            <a:pPr algn="r"/>
            <a:r>
              <a:rPr lang="en-US" sz="2000" dirty="0">
                <a:latin typeface="+mn-lt"/>
              </a:rPr>
              <a:t>Lucio received a Confidential Letter of Admonition and the case was closed.</a:t>
            </a:r>
          </a:p>
          <a:p>
            <a:endParaRPr lang="en-US" dirty="0"/>
          </a:p>
        </p:txBody>
      </p:sp>
      <p:sp>
        <p:nvSpPr>
          <p:cNvPr id="3" name="Title 2"/>
          <p:cNvSpPr>
            <a:spLocks noGrp="1"/>
          </p:cNvSpPr>
          <p:nvPr>
            <p:ph type="title"/>
          </p:nvPr>
        </p:nvSpPr>
        <p:spPr>
          <a:xfrm>
            <a:off x="703047" y="503435"/>
            <a:ext cx="4957524" cy="563366"/>
          </a:xfrm>
        </p:spPr>
        <p:txBody>
          <a:bodyPr/>
          <a:lstStyle/>
          <a:p>
            <a:pPr algn="r"/>
            <a:r>
              <a:rPr lang="en-US" sz="2400" b="0" dirty="0"/>
              <a:t>Scenario 1</a:t>
            </a:r>
            <a:br>
              <a:rPr lang="en-US" b="0" dirty="0"/>
            </a:br>
            <a:r>
              <a:rPr lang="en-US" sz="3200" b="0" dirty="0"/>
              <a:t>Outcomes</a:t>
            </a:r>
            <a:endParaRPr lang="en-US" sz="3200" dirty="0"/>
          </a:p>
        </p:txBody>
      </p:sp>
      <p:sp>
        <p:nvSpPr>
          <p:cNvPr id="4" name="Footer Placeholder 3"/>
          <p:cNvSpPr>
            <a:spLocks noGrp="1"/>
          </p:cNvSpPr>
          <p:nvPr>
            <p:ph type="ftr" sz="quarter" idx="3"/>
          </p:nvPr>
        </p:nvSpPr>
        <p:spPr/>
        <p:txBody>
          <a:bodyPr/>
          <a:lstStyle/>
          <a:p>
            <a:r>
              <a:rPr lang="en-US" dirty="0"/>
              <a:t>PLANNING.ORG/NPC20</a:t>
            </a:r>
          </a:p>
        </p:txBody>
      </p:sp>
      <p:sp>
        <p:nvSpPr>
          <p:cNvPr id="5" name="Slide Number Placeholder 4"/>
          <p:cNvSpPr>
            <a:spLocks noGrp="1"/>
          </p:cNvSpPr>
          <p:nvPr>
            <p:ph type="sldNum" sz="quarter" idx="11"/>
          </p:nvPr>
        </p:nvSpPr>
        <p:spPr/>
        <p:txBody>
          <a:bodyPr/>
          <a:lstStyle/>
          <a:p>
            <a:fld id="{216D5D5F-38EC-E946-B767-69FF7C40D7B4}" type="slidenum">
              <a:rPr lang="en-US" smtClean="0"/>
              <a:pPr/>
              <a:t>16</a:t>
            </a:fld>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rcRect l="17826"/>
          <a:stretch>
            <a:fillRect/>
          </a:stretch>
        </p:blipFill>
        <p:spPr>
          <a:xfrm>
            <a:off x="5954712" y="1734490"/>
            <a:ext cx="870629" cy="105948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8198" y="3015348"/>
            <a:ext cx="2734852" cy="1338938"/>
          </a:xfrm>
          <a:prstGeom prst="rect">
            <a:avLst/>
          </a:prstGeom>
        </p:spPr>
      </p:pic>
      <p:sp>
        <p:nvSpPr>
          <p:cNvPr id="6" name="TextBox 5"/>
          <p:cNvSpPr txBox="1"/>
          <p:nvPr/>
        </p:nvSpPr>
        <p:spPr>
          <a:xfrm>
            <a:off x="6008913" y="2728662"/>
            <a:ext cx="751114" cy="246221"/>
          </a:xfrm>
          <a:prstGeom prst="rect">
            <a:avLst/>
          </a:prstGeom>
          <a:noFill/>
        </p:spPr>
        <p:txBody>
          <a:bodyPr wrap="square" rtlCol="0">
            <a:spAutoFit/>
          </a:bodyPr>
          <a:lstStyle/>
          <a:p>
            <a:pPr algn="ctr"/>
            <a:r>
              <a:rPr lang="en-US" sz="1000"/>
              <a:t>Lucio</a:t>
            </a:r>
          </a:p>
        </p:txBody>
      </p:sp>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7058855" y="1640410"/>
            <a:ext cx="985686" cy="1153568"/>
          </a:xfrm>
          <a:prstGeom prst="rect">
            <a:avLst/>
          </a:prstGeom>
        </p:spPr>
      </p:pic>
      <p:sp>
        <p:nvSpPr>
          <p:cNvPr id="10" name="TextBox 9"/>
          <p:cNvSpPr txBox="1"/>
          <p:nvPr/>
        </p:nvSpPr>
        <p:spPr>
          <a:xfrm>
            <a:off x="7080627" y="2728050"/>
            <a:ext cx="1077686" cy="246221"/>
          </a:xfrm>
          <a:prstGeom prst="rect">
            <a:avLst/>
          </a:prstGeom>
          <a:noFill/>
        </p:spPr>
        <p:txBody>
          <a:bodyPr wrap="square" rtlCol="0">
            <a:spAutoFit/>
          </a:bodyPr>
          <a:lstStyle/>
          <a:p>
            <a:pPr algn="ctr"/>
            <a:r>
              <a:rPr lang="en-US" sz="1000"/>
              <a:t>Marcy</a:t>
            </a:r>
          </a:p>
        </p:txBody>
      </p:sp>
      <p:sp>
        <p:nvSpPr>
          <p:cNvPr id="11" name="TextBox 10"/>
          <p:cNvSpPr txBox="1"/>
          <p:nvPr/>
        </p:nvSpPr>
        <p:spPr>
          <a:xfrm rot="5400000">
            <a:off x="7803527" y="3750235"/>
            <a:ext cx="1837709" cy="215444"/>
          </a:xfrm>
          <a:prstGeom prst="rect">
            <a:avLst/>
          </a:prstGeom>
          <a:noFill/>
        </p:spPr>
        <p:txBody>
          <a:bodyPr wrap="square" rtlCol="0">
            <a:spAutoFit/>
          </a:bodyPr>
          <a:lstStyle/>
          <a:p>
            <a:r>
              <a:rPr lang="en-US" sz="800" dirty="0" err="1"/>
              <a:t>Legaltranscriptionservice.com</a:t>
            </a:r>
            <a:endParaRPr lang="en-US" sz="800" dirty="0"/>
          </a:p>
        </p:txBody>
      </p:sp>
    </p:spTree>
    <p:extLst>
      <p:ext uri="{BB962C8B-B14F-4D97-AF65-F5344CB8AC3E}">
        <p14:creationId xmlns:p14="http://schemas.microsoft.com/office/powerpoint/2010/main" val="2137617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522" y="708088"/>
            <a:ext cx="8250148" cy="723425"/>
          </a:xfrm>
        </p:spPr>
        <p:txBody>
          <a:bodyPr>
            <a:noAutofit/>
          </a:bodyPr>
          <a:lstStyle/>
          <a:p>
            <a:r>
              <a:rPr lang="en-US" sz="2400" b="0" dirty="0"/>
              <a:t>Scenario 2</a:t>
            </a:r>
            <a:br>
              <a:rPr lang="en-US" sz="2400" b="0" dirty="0"/>
            </a:br>
            <a:r>
              <a:rPr lang="en-US" sz="2800" dirty="0"/>
              <a:t>Professional Misrepresentation</a:t>
            </a:r>
          </a:p>
        </p:txBody>
      </p:sp>
      <p:sp>
        <p:nvSpPr>
          <p:cNvPr id="3" name="Footer Placeholder 2"/>
          <p:cNvSpPr>
            <a:spLocks noGrp="1"/>
          </p:cNvSpPr>
          <p:nvPr>
            <p:ph type="ftr" sz="quarter" idx="3"/>
          </p:nvPr>
        </p:nvSpPr>
        <p:spPr/>
        <p:txBody>
          <a:bodyPr/>
          <a:lstStyle/>
          <a:p>
            <a:r>
              <a:rPr lang="en-US"/>
              <a:t>PLANNING.ORG/NPC20</a:t>
            </a:r>
            <a:endParaRPr lang="en-US" dirty="0"/>
          </a:p>
        </p:txBody>
      </p:sp>
      <p:sp>
        <p:nvSpPr>
          <p:cNvPr id="4" name="Slide Number Placeholder 3"/>
          <p:cNvSpPr>
            <a:spLocks noGrp="1"/>
          </p:cNvSpPr>
          <p:nvPr>
            <p:ph type="sldNum" sz="quarter" idx="11"/>
          </p:nvPr>
        </p:nvSpPr>
        <p:spPr/>
        <p:txBody>
          <a:bodyPr/>
          <a:lstStyle/>
          <a:p>
            <a:fld id="{216D5D5F-38EC-E946-B767-69FF7C40D7B4}" type="slidenum">
              <a:rPr lang="en-US" smtClean="0"/>
              <a:pPr/>
              <a:t>17</a:t>
            </a:fld>
            <a:endParaRPr lang="en-US"/>
          </a:p>
        </p:txBody>
      </p:sp>
      <p:sp>
        <p:nvSpPr>
          <p:cNvPr id="5" name="TextBox 4"/>
          <p:cNvSpPr txBox="1"/>
          <p:nvPr/>
        </p:nvSpPr>
        <p:spPr>
          <a:xfrm>
            <a:off x="290082" y="1567126"/>
            <a:ext cx="5483964" cy="3139321"/>
          </a:xfrm>
          <a:prstGeom prst="rect">
            <a:avLst/>
          </a:prstGeom>
          <a:noFill/>
        </p:spPr>
        <p:txBody>
          <a:bodyPr wrap="square" rtlCol="0">
            <a:spAutoFit/>
          </a:bodyPr>
          <a:lstStyle/>
          <a:p>
            <a:r>
              <a:rPr lang="en-US" sz="2000" dirty="0"/>
              <a:t>Jane, </a:t>
            </a:r>
            <a:r>
              <a:rPr lang="en-US" sz="1600" dirty="0"/>
              <a:t>AICP, </a:t>
            </a:r>
            <a:r>
              <a:rPr lang="en-US" sz="2000" dirty="0"/>
              <a:t>a consultant, learns that Lucio, </a:t>
            </a:r>
            <a:r>
              <a:rPr lang="en-US" sz="1600" dirty="0"/>
              <a:t>AICP,  </a:t>
            </a:r>
            <a:r>
              <a:rPr lang="en-US" sz="2000" dirty="0" err="1"/>
              <a:t>Costaville’s</a:t>
            </a:r>
            <a:r>
              <a:rPr lang="en-US" sz="2000" dirty="0"/>
              <a:t> planning director, is blaming Jane for the recent defeat by city council of a subarea plan she worked on. In a meeting, Lucio tells the Mayor that Jane’s firm never should be hired again. </a:t>
            </a:r>
          </a:p>
          <a:p>
            <a:endParaRPr lang="en-US" sz="2000" dirty="0"/>
          </a:p>
          <a:p>
            <a:r>
              <a:rPr lang="en-US" sz="2000" dirty="0"/>
              <a:t>Jane hears this from Norman, </a:t>
            </a:r>
            <a:r>
              <a:rPr lang="en-US" sz="1600" dirty="0"/>
              <a:t>AICP,  </a:t>
            </a:r>
            <a:r>
              <a:rPr lang="en-US" sz="2000" dirty="0"/>
              <a:t>who knows the plan’s failure was due to Lucio’s poor political skills. Norman, who works for Lucio, was in the meeting.</a:t>
            </a:r>
          </a:p>
          <a:p>
            <a:endParaRPr lang="en-US" dirty="0"/>
          </a:p>
        </p:txBody>
      </p:sp>
      <p:sp>
        <p:nvSpPr>
          <p:cNvPr id="7" name="TextBox 6"/>
          <p:cNvSpPr txBox="1"/>
          <p:nvPr/>
        </p:nvSpPr>
        <p:spPr>
          <a:xfrm rot="5400000">
            <a:off x="7754235" y="2596287"/>
            <a:ext cx="1983921" cy="215444"/>
          </a:xfrm>
          <a:prstGeom prst="rect">
            <a:avLst/>
          </a:prstGeom>
          <a:noFill/>
        </p:spPr>
        <p:txBody>
          <a:bodyPr wrap="square" rtlCol="0">
            <a:spAutoFit/>
          </a:bodyPr>
          <a:lstStyle/>
          <a:p>
            <a:r>
              <a:rPr lang="en-US" sz="800" dirty="0" err="1"/>
              <a:t>Witbanknews.co.za</a:t>
            </a:r>
            <a:endParaRPr lang="en-US" sz="800"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8985" t="6599" r="6641" b="6091"/>
          <a:stretch/>
        </p:blipFill>
        <p:spPr>
          <a:xfrm>
            <a:off x="6154615" y="1734043"/>
            <a:ext cx="2547358" cy="2028452"/>
          </a:xfrm>
          <a:prstGeom prst="rect">
            <a:avLst/>
          </a:prstGeom>
        </p:spPr>
      </p:pic>
    </p:spTree>
    <p:extLst>
      <p:ext uri="{BB962C8B-B14F-4D97-AF65-F5344CB8AC3E}">
        <p14:creationId xmlns:p14="http://schemas.microsoft.com/office/powerpoint/2010/main" val="7969425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897" y="711981"/>
            <a:ext cx="8250148" cy="563366"/>
          </a:xfrm>
        </p:spPr>
        <p:txBody>
          <a:bodyPr>
            <a:normAutofit/>
          </a:bodyPr>
          <a:lstStyle/>
          <a:p>
            <a:r>
              <a:rPr lang="en-US" sz="2400" b="0" dirty="0"/>
              <a:t>Scenario 2 </a:t>
            </a:r>
            <a:r>
              <a:rPr lang="en-US" sz="1800" b="0" dirty="0"/>
              <a:t>(contd.)</a:t>
            </a:r>
          </a:p>
        </p:txBody>
      </p:sp>
      <p:sp>
        <p:nvSpPr>
          <p:cNvPr id="3" name="Footer Placeholder 2"/>
          <p:cNvSpPr>
            <a:spLocks noGrp="1"/>
          </p:cNvSpPr>
          <p:nvPr>
            <p:ph type="ftr" sz="quarter" idx="3"/>
          </p:nvPr>
        </p:nvSpPr>
        <p:spPr/>
        <p:txBody>
          <a:bodyPr/>
          <a:lstStyle/>
          <a:p>
            <a:r>
              <a:rPr lang="en-US"/>
              <a:t>PLANNING.ORG/NPC20</a:t>
            </a:r>
            <a:endParaRPr lang="en-US" dirty="0"/>
          </a:p>
        </p:txBody>
      </p:sp>
      <p:sp>
        <p:nvSpPr>
          <p:cNvPr id="4" name="Slide Number Placeholder 3"/>
          <p:cNvSpPr>
            <a:spLocks noGrp="1"/>
          </p:cNvSpPr>
          <p:nvPr>
            <p:ph type="sldNum" sz="quarter" idx="11"/>
          </p:nvPr>
        </p:nvSpPr>
        <p:spPr/>
        <p:txBody>
          <a:bodyPr/>
          <a:lstStyle/>
          <a:p>
            <a:fld id="{216D5D5F-38EC-E946-B767-69FF7C40D7B4}" type="slidenum">
              <a:rPr lang="en-US" smtClean="0"/>
              <a:pPr/>
              <a:t>18</a:t>
            </a:fld>
            <a:endParaRPr lang="en-US"/>
          </a:p>
        </p:txBody>
      </p:sp>
      <p:sp>
        <p:nvSpPr>
          <p:cNvPr id="5" name="TextBox 4"/>
          <p:cNvSpPr txBox="1"/>
          <p:nvPr/>
        </p:nvSpPr>
        <p:spPr>
          <a:xfrm>
            <a:off x="289813" y="1245066"/>
            <a:ext cx="5480461" cy="3477875"/>
          </a:xfrm>
          <a:prstGeom prst="rect">
            <a:avLst/>
          </a:prstGeom>
          <a:noFill/>
        </p:spPr>
        <p:txBody>
          <a:bodyPr wrap="square" rtlCol="0">
            <a:spAutoFit/>
          </a:bodyPr>
          <a:lstStyle/>
          <a:p>
            <a:r>
              <a:rPr lang="en-US" sz="2000" dirty="0"/>
              <a:t>Because </a:t>
            </a:r>
            <a:r>
              <a:rPr lang="en-US" sz="2000" dirty="0" err="1"/>
              <a:t>Costaville</a:t>
            </a:r>
            <a:r>
              <a:rPr lang="en-US" sz="2000" dirty="0"/>
              <a:t> has been a major client of Jane’s firm, Lucio’s statement to the Mayor will have a major impact. Jane decides to file a complaint of ethical misconduct against Lucio, citing a violation of Rule #10 in the </a:t>
            </a:r>
            <a:r>
              <a:rPr lang="en-US" sz="2000" i="1" dirty="0"/>
              <a:t>AICP Ethics Code</a:t>
            </a:r>
            <a:r>
              <a:rPr lang="en-US" sz="2000" dirty="0"/>
              <a:t>.</a:t>
            </a:r>
          </a:p>
          <a:p>
            <a:endParaRPr lang="en-US" sz="2000" dirty="0"/>
          </a:p>
          <a:p>
            <a:r>
              <a:rPr lang="en-US" sz="2000" dirty="0"/>
              <a:t>Unfortunately, there is no proof of what Lucio said to the Mayor and, because Norman, </a:t>
            </a:r>
            <a:r>
              <a:rPr lang="en-US" sz="1600" dirty="0"/>
              <a:t>AICP, </a:t>
            </a:r>
            <a:r>
              <a:rPr lang="en-US" sz="2000" dirty="0"/>
              <a:t>says he can not step forward to attest to what was said in the meeting, the complaint is dismissed.</a:t>
            </a:r>
          </a:p>
          <a:p>
            <a:endParaRPr lang="en-US" sz="2000" dirty="0"/>
          </a:p>
        </p:txBody>
      </p:sp>
      <p:pic>
        <p:nvPicPr>
          <p:cNvPr id="7" name="Picture 6"/>
          <p:cNvPicPr>
            <a:picLocks noChangeAspect="1"/>
          </p:cNvPicPr>
          <p:nvPr/>
        </p:nvPicPr>
        <p:blipFill>
          <a:blip r:embed="rId3">
            <a:lum bright="12000"/>
            <a:extLst>
              <a:ext uri="{28A0092B-C50C-407E-A947-70E740481C1C}">
                <a14:useLocalDpi xmlns:a14="http://schemas.microsoft.com/office/drawing/2010/main"/>
              </a:ext>
            </a:extLst>
          </a:blip>
          <a:stretch>
            <a:fillRect/>
          </a:stretch>
        </p:blipFill>
        <p:spPr>
          <a:xfrm>
            <a:off x="7251926" y="1206875"/>
            <a:ext cx="492012" cy="97489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rcRect l="17826"/>
          <a:stretch>
            <a:fillRect/>
          </a:stretch>
        </p:blipFill>
        <p:spPr>
          <a:xfrm>
            <a:off x="7895450" y="1221621"/>
            <a:ext cx="791350" cy="963012"/>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a:ext>
            </a:extLst>
          </a:blip>
          <a:srcRect l="12586" t="10309" r="14218" b="10309"/>
          <a:stretch/>
        </p:blipFill>
        <p:spPr>
          <a:xfrm>
            <a:off x="6225135" y="1221019"/>
            <a:ext cx="929377" cy="960748"/>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5135" y="2505694"/>
            <a:ext cx="2485416" cy="1837874"/>
          </a:xfrm>
          <a:prstGeom prst="rect">
            <a:avLst/>
          </a:prstGeom>
        </p:spPr>
      </p:pic>
      <p:sp>
        <p:nvSpPr>
          <p:cNvPr id="12" name="TextBox 11"/>
          <p:cNvSpPr txBox="1"/>
          <p:nvPr/>
        </p:nvSpPr>
        <p:spPr>
          <a:xfrm>
            <a:off x="7797711" y="2109375"/>
            <a:ext cx="926160" cy="246221"/>
          </a:xfrm>
          <a:prstGeom prst="rect">
            <a:avLst/>
          </a:prstGeom>
          <a:noFill/>
        </p:spPr>
        <p:txBody>
          <a:bodyPr wrap="square" rtlCol="0">
            <a:spAutoFit/>
          </a:bodyPr>
          <a:lstStyle/>
          <a:p>
            <a:pPr algn="ctr"/>
            <a:r>
              <a:rPr lang="en-US" sz="1000" dirty="0"/>
              <a:t>Lucio</a:t>
            </a:r>
          </a:p>
        </p:txBody>
      </p:sp>
      <p:sp>
        <p:nvSpPr>
          <p:cNvPr id="13" name="TextBox 12"/>
          <p:cNvSpPr txBox="1"/>
          <p:nvPr/>
        </p:nvSpPr>
        <p:spPr>
          <a:xfrm>
            <a:off x="7241675" y="2120946"/>
            <a:ext cx="492012" cy="246221"/>
          </a:xfrm>
          <a:prstGeom prst="rect">
            <a:avLst/>
          </a:prstGeom>
          <a:noFill/>
        </p:spPr>
        <p:txBody>
          <a:bodyPr wrap="square" rtlCol="0">
            <a:spAutoFit/>
          </a:bodyPr>
          <a:lstStyle/>
          <a:p>
            <a:pPr algn="ctr"/>
            <a:r>
              <a:rPr lang="en-US" sz="1000" dirty="0"/>
              <a:t>Jane</a:t>
            </a:r>
          </a:p>
        </p:txBody>
      </p:sp>
      <p:sp>
        <p:nvSpPr>
          <p:cNvPr id="14" name="TextBox 13"/>
          <p:cNvSpPr txBox="1"/>
          <p:nvPr/>
        </p:nvSpPr>
        <p:spPr>
          <a:xfrm>
            <a:off x="6299602" y="2122540"/>
            <a:ext cx="843148" cy="246221"/>
          </a:xfrm>
          <a:prstGeom prst="rect">
            <a:avLst/>
          </a:prstGeom>
          <a:noFill/>
        </p:spPr>
        <p:txBody>
          <a:bodyPr wrap="square" rtlCol="0">
            <a:spAutoFit/>
          </a:bodyPr>
          <a:lstStyle/>
          <a:p>
            <a:pPr algn="ctr"/>
            <a:r>
              <a:rPr lang="en-US" sz="1000"/>
              <a:t>Norman</a:t>
            </a:r>
          </a:p>
        </p:txBody>
      </p:sp>
      <p:sp>
        <p:nvSpPr>
          <p:cNvPr id="15" name="TextBox 14"/>
          <p:cNvSpPr txBox="1"/>
          <p:nvPr/>
        </p:nvSpPr>
        <p:spPr>
          <a:xfrm rot="5400000">
            <a:off x="7611649" y="3510808"/>
            <a:ext cx="2314946" cy="215444"/>
          </a:xfrm>
          <a:prstGeom prst="rect">
            <a:avLst/>
          </a:prstGeom>
          <a:noFill/>
        </p:spPr>
        <p:txBody>
          <a:bodyPr wrap="square" rtlCol="0">
            <a:spAutoFit/>
          </a:bodyPr>
          <a:lstStyle/>
          <a:p>
            <a:r>
              <a:rPr lang="en-US" sz="800"/>
              <a:t>Matt Norman</a:t>
            </a:r>
          </a:p>
        </p:txBody>
      </p:sp>
    </p:spTree>
    <p:extLst>
      <p:ext uri="{BB962C8B-B14F-4D97-AF65-F5344CB8AC3E}">
        <p14:creationId xmlns:p14="http://schemas.microsoft.com/office/powerpoint/2010/main" val="713600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446" y="503108"/>
            <a:ext cx="8250148" cy="1054432"/>
          </a:xfrm>
        </p:spPr>
        <p:txBody>
          <a:bodyPr>
            <a:noAutofit/>
          </a:bodyPr>
          <a:lstStyle/>
          <a:p>
            <a:r>
              <a:rPr lang="en-US" sz="2400" b="0" dirty="0"/>
              <a:t>Scenario 2</a:t>
            </a:r>
            <a:br>
              <a:rPr lang="en-US" sz="2800" b="0" dirty="0"/>
            </a:br>
            <a:r>
              <a:rPr lang="en-US" sz="3200" b="0" dirty="0"/>
              <a:t>Questions</a:t>
            </a:r>
          </a:p>
        </p:txBody>
      </p:sp>
      <p:sp>
        <p:nvSpPr>
          <p:cNvPr id="3" name="Footer Placeholder 2"/>
          <p:cNvSpPr>
            <a:spLocks noGrp="1"/>
          </p:cNvSpPr>
          <p:nvPr>
            <p:ph type="ftr" sz="quarter" idx="3"/>
          </p:nvPr>
        </p:nvSpPr>
        <p:spPr/>
        <p:txBody>
          <a:bodyPr/>
          <a:lstStyle/>
          <a:p>
            <a:r>
              <a:rPr lang="en-US"/>
              <a:t>PLANNING.ORG/NPC20</a:t>
            </a:r>
            <a:endParaRPr lang="en-US" dirty="0"/>
          </a:p>
        </p:txBody>
      </p:sp>
      <p:sp>
        <p:nvSpPr>
          <p:cNvPr id="4" name="Slide Number Placeholder 3"/>
          <p:cNvSpPr>
            <a:spLocks noGrp="1"/>
          </p:cNvSpPr>
          <p:nvPr>
            <p:ph type="sldNum" sz="quarter" idx="11"/>
          </p:nvPr>
        </p:nvSpPr>
        <p:spPr/>
        <p:txBody>
          <a:bodyPr/>
          <a:lstStyle/>
          <a:p>
            <a:fld id="{216D5D5F-38EC-E946-B767-69FF7C40D7B4}" type="slidenum">
              <a:rPr lang="en-US" smtClean="0"/>
              <a:pPr/>
              <a:t>19</a:t>
            </a:fld>
            <a:endParaRPr lang="en-US"/>
          </a:p>
        </p:txBody>
      </p:sp>
      <p:sp>
        <p:nvSpPr>
          <p:cNvPr id="5" name="TextBox 4"/>
          <p:cNvSpPr txBox="1"/>
          <p:nvPr/>
        </p:nvSpPr>
        <p:spPr>
          <a:xfrm>
            <a:off x="558277" y="1687364"/>
            <a:ext cx="4693661" cy="2769989"/>
          </a:xfrm>
          <a:prstGeom prst="rect">
            <a:avLst/>
          </a:prstGeom>
          <a:noFill/>
        </p:spPr>
        <p:txBody>
          <a:bodyPr wrap="square" rtlCol="0" anchor="t">
            <a:spAutoFit/>
          </a:bodyPr>
          <a:lstStyle/>
          <a:p>
            <a:r>
              <a:rPr lang="en-US" sz="2400" b="1" dirty="0"/>
              <a:t>Q 2.1: </a:t>
            </a:r>
          </a:p>
          <a:p>
            <a:r>
              <a:rPr lang="en-US" sz="2400" b="1" dirty="0"/>
              <a:t>Did Jane have a good basis to file an ethics misconduct complaint against Lucio? </a:t>
            </a:r>
          </a:p>
          <a:p>
            <a:pPr marL="342900" indent="-342900">
              <a:buAutoNum type="alphaLcParenR"/>
            </a:pPr>
            <a:r>
              <a:rPr lang="en-US" sz="1800" b="1" dirty="0">
                <a:solidFill>
                  <a:schemeClr val="bg2">
                    <a:lumMod val="50000"/>
                  </a:schemeClr>
                </a:solidFill>
              </a:rPr>
              <a:t>Yes</a:t>
            </a:r>
          </a:p>
          <a:p>
            <a:pPr marL="342900" indent="-342900">
              <a:buAutoNum type="alphaLcParenR"/>
            </a:pPr>
            <a:r>
              <a:rPr lang="en-US" sz="1800" b="1" dirty="0">
                <a:solidFill>
                  <a:schemeClr val="bg2">
                    <a:lumMod val="50000"/>
                  </a:schemeClr>
                </a:solidFill>
              </a:rPr>
              <a:t>No</a:t>
            </a:r>
          </a:p>
          <a:p>
            <a:pPr marL="342900" indent="-342900">
              <a:buAutoNum type="alphaLcParenR"/>
            </a:pPr>
            <a:r>
              <a:rPr lang="en-US" sz="1800" b="1" dirty="0">
                <a:solidFill>
                  <a:schemeClr val="bg2">
                    <a:lumMod val="50000"/>
                  </a:schemeClr>
                </a:solidFill>
              </a:rPr>
              <a:t>Not Sure</a:t>
            </a:r>
          </a:p>
          <a:p>
            <a:endParaRPr lang="en-US" sz="2400" b="1"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3741" y="1863569"/>
            <a:ext cx="3063657" cy="2367372"/>
          </a:xfrm>
          <a:prstGeom prst="rect">
            <a:avLst/>
          </a:prstGeom>
        </p:spPr>
      </p:pic>
    </p:spTree>
    <p:extLst>
      <p:ext uri="{BB962C8B-B14F-4D97-AF65-F5344CB8AC3E}">
        <p14:creationId xmlns:p14="http://schemas.microsoft.com/office/powerpoint/2010/main" val="1005712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658" y="618815"/>
            <a:ext cx="8250148" cy="563366"/>
          </a:xfrm>
        </p:spPr>
        <p:txBody>
          <a:bodyPr>
            <a:normAutofit/>
          </a:bodyPr>
          <a:lstStyle/>
          <a:p>
            <a:r>
              <a:rPr lang="en-US" sz="3200" b="1" dirty="0"/>
              <a:t>Moderators</a:t>
            </a:r>
          </a:p>
        </p:txBody>
      </p:sp>
      <p:sp>
        <p:nvSpPr>
          <p:cNvPr id="3" name="Footer Placeholder 2"/>
          <p:cNvSpPr>
            <a:spLocks noGrp="1"/>
          </p:cNvSpPr>
          <p:nvPr>
            <p:ph type="ftr" sz="quarter" idx="3"/>
          </p:nvPr>
        </p:nvSpPr>
        <p:spPr/>
        <p:txBody>
          <a:bodyPr/>
          <a:lstStyle/>
          <a:p>
            <a:r>
              <a:rPr lang="en-US"/>
              <a:t>PLANNING.ORG/NPC20</a:t>
            </a:r>
            <a:endParaRPr lang="en-US" dirty="0"/>
          </a:p>
        </p:txBody>
      </p:sp>
      <p:sp>
        <p:nvSpPr>
          <p:cNvPr id="4" name="Slide Number Placeholder 3"/>
          <p:cNvSpPr>
            <a:spLocks noGrp="1"/>
          </p:cNvSpPr>
          <p:nvPr>
            <p:ph type="sldNum" sz="quarter" idx="11"/>
          </p:nvPr>
        </p:nvSpPr>
        <p:spPr/>
        <p:txBody>
          <a:bodyPr/>
          <a:lstStyle/>
          <a:p>
            <a:fld id="{216D5D5F-38EC-E946-B767-69FF7C40D7B4}" type="slidenum">
              <a:rPr lang="en-US" smtClean="0"/>
              <a:pPr/>
              <a:t>2</a:t>
            </a:fld>
            <a:endParaRPr lang="en-US" dirty="0"/>
          </a:p>
        </p:txBody>
      </p:sp>
      <p:sp>
        <p:nvSpPr>
          <p:cNvPr id="5" name="Rectangle 4">
            <a:extLst>
              <a:ext uri="{FF2B5EF4-FFF2-40B4-BE49-F238E27FC236}">
                <a16:creationId xmlns:a16="http://schemas.microsoft.com/office/drawing/2014/main" id="{99845D7A-1509-483D-BBBC-278CCA49C405}"/>
              </a:ext>
            </a:extLst>
          </p:cNvPr>
          <p:cNvSpPr/>
          <p:nvPr/>
        </p:nvSpPr>
        <p:spPr>
          <a:xfrm>
            <a:off x="538658" y="1109812"/>
            <a:ext cx="5431836" cy="2554545"/>
          </a:xfrm>
          <a:prstGeom prst="rect">
            <a:avLst/>
          </a:prstGeom>
        </p:spPr>
        <p:txBody>
          <a:bodyPr wrap="square">
            <a:spAutoFit/>
          </a:bodyPr>
          <a:lstStyle/>
          <a:p>
            <a:br>
              <a:rPr lang="en-US" sz="2000" b="1" dirty="0">
                <a:latin typeface="Verdana" panose="020B0604030504040204" pitchFamily="34" charset="0"/>
                <a:ea typeface="Verdana" panose="020B0604030504040204" pitchFamily="34" charset="0"/>
                <a:cs typeface="Verdana" panose="020B0604030504040204" pitchFamily="34" charset="0"/>
              </a:rPr>
            </a:br>
            <a:r>
              <a:rPr lang="en-US" sz="1800" b="1" dirty="0">
                <a:latin typeface="Verdana" panose="020B0604030504040204" pitchFamily="34" charset="0"/>
                <a:ea typeface="Verdana" panose="020B0604030504040204" pitchFamily="34" charset="0"/>
                <a:cs typeface="Verdana" panose="020B0604030504040204" pitchFamily="34" charset="0"/>
              </a:rPr>
              <a:t>Charles Connerly, Ph.D.</a:t>
            </a:r>
            <a:br>
              <a:rPr lang="en-US" sz="1800" b="1"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Professor &amp; DEO, </a:t>
            </a:r>
          </a:p>
          <a:p>
            <a:r>
              <a:rPr lang="en-US" sz="1400" b="1" dirty="0">
                <a:latin typeface="Verdana" panose="020B0604030504040204" pitchFamily="34" charset="0"/>
                <a:ea typeface="Verdana" panose="020B0604030504040204" pitchFamily="34" charset="0"/>
                <a:cs typeface="Verdana" panose="020B0604030504040204" pitchFamily="34" charset="0"/>
              </a:rPr>
              <a:t>School of Planning &amp; Public Affairs </a:t>
            </a:r>
            <a:br>
              <a:rPr lang="en-US" sz="1400" b="1"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University of Iowa</a:t>
            </a:r>
            <a:br>
              <a:rPr lang="en-US" sz="2000" b="1" dirty="0">
                <a:latin typeface="Verdana" panose="020B0604030504040204" pitchFamily="34" charset="0"/>
                <a:ea typeface="Verdana" panose="020B0604030504040204" pitchFamily="34" charset="0"/>
                <a:cs typeface="Verdana" panose="020B0604030504040204" pitchFamily="34" charset="0"/>
              </a:rPr>
            </a:br>
            <a:br>
              <a:rPr lang="en-US" sz="2000" b="1" dirty="0">
                <a:latin typeface="Verdana" panose="020B0604030504040204" pitchFamily="34" charset="0"/>
                <a:ea typeface="Verdana" panose="020B0604030504040204" pitchFamily="34" charset="0"/>
                <a:cs typeface="Verdana" panose="020B0604030504040204" pitchFamily="34" charset="0"/>
              </a:rPr>
            </a:br>
            <a:r>
              <a:rPr lang="en-US" sz="1800" b="1" dirty="0">
                <a:latin typeface="Verdana" panose="020B0604030504040204" pitchFamily="34" charset="0"/>
                <a:ea typeface="Verdana" panose="020B0604030504040204" pitchFamily="34" charset="0"/>
                <a:cs typeface="Verdana" panose="020B0604030504040204" pitchFamily="34" charset="0"/>
              </a:rPr>
              <a:t>Jerry Anthony, Ph.D., FAICP</a:t>
            </a:r>
            <a:br>
              <a:rPr lang="en-US" sz="2000" b="1"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Associate Professor</a:t>
            </a:r>
            <a:br>
              <a:rPr lang="en-US" sz="1400" b="1"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School of Planning &amp; Public Affairs</a:t>
            </a:r>
            <a:br>
              <a:rPr lang="en-US" sz="1400" b="1"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University of Iowa</a:t>
            </a:r>
            <a:endParaRPr lang="en-US" dirty="0"/>
          </a:p>
        </p:txBody>
      </p:sp>
    </p:spTree>
    <p:extLst>
      <p:ext uri="{BB962C8B-B14F-4D97-AF65-F5344CB8AC3E}">
        <p14:creationId xmlns:p14="http://schemas.microsoft.com/office/powerpoint/2010/main" val="2116492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511664" y="1629509"/>
            <a:ext cx="5162306" cy="2579810"/>
          </a:xfrm>
        </p:spPr>
        <p:txBody>
          <a:bodyPr/>
          <a:lstStyle/>
          <a:p>
            <a:r>
              <a:rPr lang="en-US" sz="2400" b="1" dirty="0">
                <a:latin typeface="+mn-lt"/>
              </a:rPr>
              <a:t>Q 2.2: </a:t>
            </a:r>
          </a:p>
          <a:p>
            <a:r>
              <a:rPr lang="en-US" sz="2400" b="1" dirty="0">
                <a:latin typeface="+mn-lt"/>
              </a:rPr>
              <a:t>Did Norman have an obligation to cooperate with the investigation and testify to what he heard in the meeting?  </a:t>
            </a:r>
          </a:p>
          <a:p>
            <a:pPr marL="342900" indent="-342900">
              <a:buAutoNum type="alphaLcParenR"/>
            </a:pPr>
            <a:r>
              <a:rPr lang="en-US" sz="1800" b="1" dirty="0">
                <a:solidFill>
                  <a:schemeClr val="bg2">
                    <a:lumMod val="50000"/>
                  </a:schemeClr>
                </a:solidFill>
                <a:latin typeface="+mn-lt"/>
              </a:rPr>
              <a:t>Yes</a:t>
            </a:r>
          </a:p>
          <a:p>
            <a:pPr marL="342900" indent="-342900">
              <a:buAutoNum type="alphaLcParenR"/>
            </a:pPr>
            <a:r>
              <a:rPr lang="en-US" sz="1800" b="1" dirty="0">
                <a:solidFill>
                  <a:schemeClr val="bg2">
                    <a:lumMod val="50000"/>
                  </a:schemeClr>
                </a:solidFill>
                <a:latin typeface="+mn-lt"/>
              </a:rPr>
              <a:t>No</a:t>
            </a:r>
          </a:p>
          <a:p>
            <a:pPr marL="342900" indent="-342900">
              <a:buAutoNum type="alphaLcParenR"/>
            </a:pPr>
            <a:r>
              <a:rPr lang="en-US" sz="1800" b="1" dirty="0">
                <a:solidFill>
                  <a:schemeClr val="bg2">
                    <a:lumMod val="50000"/>
                  </a:schemeClr>
                </a:solidFill>
                <a:latin typeface="+mn-lt"/>
              </a:rPr>
              <a:t>Not Sure</a:t>
            </a:r>
            <a:endParaRPr lang="en-US" sz="1800" b="1" dirty="0">
              <a:solidFill>
                <a:schemeClr val="bg2">
                  <a:lumMod val="50000"/>
                </a:schemeClr>
              </a:solidFill>
              <a:latin typeface="+mn-lt"/>
              <a:cs typeface="Calibri"/>
            </a:endParaRPr>
          </a:p>
          <a:p>
            <a:endParaRPr lang="en-US" dirty="0"/>
          </a:p>
        </p:txBody>
      </p:sp>
      <p:sp>
        <p:nvSpPr>
          <p:cNvPr id="3" name="Title 2"/>
          <p:cNvSpPr>
            <a:spLocks noGrp="1"/>
          </p:cNvSpPr>
          <p:nvPr>
            <p:ph type="title"/>
          </p:nvPr>
        </p:nvSpPr>
        <p:spPr>
          <a:xfrm>
            <a:off x="488681" y="503434"/>
            <a:ext cx="8250148" cy="1067457"/>
          </a:xfrm>
        </p:spPr>
        <p:txBody>
          <a:bodyPr/>
          <a:lstStyle/>
          <a:p>
            <a:r>
              <a:rPr lang="en-US" sz="2400" b="0" dirty="0"/>
              <a:t>Scenario 2</a:t>
            </a:r>
            <a:br>
              <a:rPr lang="en-US" sz="4000" b="0" dirty="0"/>
            </a:br>
            <a:r>
              <a:rPr lang="en-US" sz="3200" b="0" dirty="0"/>
              <a:t>Questions</a:t>
            </a:r>
            <a:r>
              <a:rPr lang="en-US" sz="1800" b="0" dirty="0"/>
              <a:t> (contd.)</a:t>
            </a:r>
            <a:endParaRPr lang="en-US" sz="1800" dirty="0"/>
          </a:p>
        </p:txBody>
      </p:sp>
      <p:sp>
        <p:nvSpPr>
          <p:cNvPr id="4" name="Footer Placeholder 3"/>
          <p:cNvSpPr>
            <a:spLocks noGrp="1"/>
          </p:cNvSpPr>
          <p:nvPr>
            <p:ph type="ftr" sz="quarter" idx="3"/>
          </p:nvPr>
        </p:nvSpPr>
        <p:spPr/>
        <p:txBody>
          <a:bodyPr/>
          <a:lstStyle/>
          <a:p>
            <a:r>
              <a:rPr lang="en-US" dirty="0"/>
              <a:t>PLANNING.ORG/NPC20</a:t>
            </a:r>
          </a:p>
        </p:txBody>
      </p:sp>
      <p:sp>
        <p:nvSpPr>
          <p:cNvPr id="5" name="Slide Number Placeholder 4"/>
          <p:cNvSpPr>
            <a:spLocks noGrp="1"/>
          </p:cNvSpPr>
          <p:nvPr>
            <p:ph type="sldNum" sz="quarter" idx="11"/>
          </p:nvPr>
        </p:nvSpPr>
        <p:spPr/>
        <p:txBody>
          <a:bodyPr/>
          <a:lstStyle/>
          <a:p>
            <a:fld id="{216D5D5F-38EC-E946-B767-69FF7C40D7B4}" type="slidenum">
              <a:rPr lang="en-US" smtClean="0"/>
              <a:pPr/>
              <a:t>20</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9213" y="1722893"/>
            <a:ext cx="2898185" cy="2239507"/>
          </a:xfrm>
          <a:prstGeom prst="rect">
            <a:avLst/>
          </a:prstGeom>
        </p:spPr>
      </p:pic>
    </p:spTree>
    <p:extLst>
      <p:ext uri="{BB962C8B-B14F-4D97-AF65-F5344CB8AC3E}">
        <p14:creationId xmlns:p14="http://schemas.microsoft.com/office/powerpoint/2010/main" val="915798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202" y="560455"/>
            <a:ext cx="8250148" cy="1150496"/>
          </a:xfrm>
        </p:spPr>
        <p:txBody>
          <a:bodyPr>
            <a:normAutofit/>
          </a:bodyPr>
          <a:lstStyle/>
          <a:p>
            <a:r>
              <a:rPr lang="en-US" sz="2400" b="0" dirty="0"/>
              <a:t>Scenario 2</a:t>
            </a:r>
            <a:br>
              <a:rPr lang="en-US" b="0" dirty="0"/>
            </a:br>
            <a:r>
              <a:rPr lang="en-US" sz="3200" b="0" dirty="0"/>
              <a:t>Ethical Issues</a:t>
            </a:r>
          </a:p>
        </p:txBody>
      </p:sp>
      <p:sp>
        <p:nvSpPr>
          <p:cNvPr id="3" name="Footer Placeholder 2"/>
          <p:cNvSpPr>
            <a:spLocks noGrp="1"/>
          </p:cNvSpPr>
          <p:nvPr>
            <p:ph type="ftr" sz="quarter" idx="3"/>
          </p:nvPr>
        </p:nvSpPr>
        <p:spPr/>
        <p:txBody>
          <a:bodyPr/>
          <a:lstStyle/>
          <a:p>
            <a:r>
              <a:rPr lang="en-US"/>
              <a:t>PLANNING.ORG/NPC20</a:t>
            </a:r>
            <a:endParaRPr lang="en-US" dirty="0"/>
          </a:p>
        </p:txBody>
      </p:sp>
      <p:sp>
        <p:nvSpPr>
          <p:cNvPr id="4" name="Slide Number Placeholder 3"/>
          <p:cNvSpPr>
            <a:spLocks noGrp="1"/>
          </p:cNvSpPr>
          <p:nvPr>
            <p:ph type="sldNum" sz="quarter" idx="11"/>
          </p:nvPr>
        </p:nvSpPr>
        <p:spPr/>
        <p:txBody>
          <a:bodyPr/>
          <a:lstStyle/>
          <a:p>
            <a:fld id="{216D5D5F-38EC-E946-B767-69FF7C40D7B4}" type="slidenum">
              <a:rPr lang="en-US" smtClean="0"/>
              <a:pPr/>
              <a:t>21</a:t>
            </a:fld>
            <a:endParaRPr lang="en-US"/>
          </a:p>
        </p:txBody>
      </p:sp>
      <p:sp>
        <p:nvSpPr>
          <p:cNvPr id="5" name="TextBox 4"/>
          <p:cNvSpPr txBox="1"/>
          <p:nvPr/>
        </p:nvSpPr>
        <p:spPr>
          <a:xfrm>
            <a:off x="480948" y="1530085"/>
            <a:ext cx="8205852" cy="2862322"/>
          </a:xfrm>
          <a:prstGeom prst="rect">
            <a:avLst/>
          </a:prstGeom>
          <a:noFill/>
        </p:spPr>
        <p:txBody>
          <a:bodyPr wrap="square" rtlCol="0" anchor="t">
            <a:spAutoFit/>
          </a:bodyPr>
          <a:lstStyle/>
          <a:p>
            <a:r>
              <a:rPr lang="en-US" sz="1800" b="1" dirty="0"/>
              <a:t>AIC</a:t>
            </a:r>
            <a:r>
              <a:rPr lang="en-US" sz="1800" b="1" i="1" dirty="0"/>
              <a:t>P Ethics Code “Aspirational Principles”</a:t>
            </a:r>
          </a:p>
          <a:p>
            <a:r>
              <a:rPr lang="en-US" sz="1800" b="1" dirty="0"/>
              <a:t>3c</a:t>
            </a:r>
            <a:r>
              <a:rPr lang="en-US" sz="1800" dirty="0"/>
              <a:t>: We shall describe and comment on the work and views of other professionals in a </a:t>
            </a:r>
            <a:r>
              <a:rPr lang="en-US" sz="1800" dirty="0">
                <a:solidFill>
                  <a:srgbClr val="0070C0"/>
                </a:solidFill>
              </a:rPr>
              <a:t>fair and professional manner.</a:t>
            </a:r>
            <a:endParaRPr lang="en-US" sz="1800" dirty="0">
              <a:solidFill>
                <a:srgbClr val="0070C0"/>
              </a:solidFill>
              <a:cs typeface="Calibri"/>
            </a:endParaRPr>
          </a:p>
          <a:p>
            <a:endParaRPr lang="en-US" sz="1800" dirty="0"/>
          </a:p>
          <a:p>
            <a:r>
              <a:rPr lang="en-US" sz="1800" b="1" i="1" dirty="0"/>
              <a:t>AICP Ethics Code “Rules of Conduct”</a:t>
            </a:r>
          </a:p>
          <a:p>
            <a:r>
              <a:rPr lang="en-US" sz="1800" b="1" dirty="0"/>
              <a:t>#10: </a:t>
            </a:r>
            <a:r>
              <a:rPr lang="en-US" sz="1800" dirty="0"/>
              <a:t>We shall neither deliberately, nor with reckless indifference, </a:t>
            </a:r>
            <a:r>
              <a:rPr lang="en-US" sz="1800" dirty="0">
                <a:solidFill>
                  <a:srgbClr val="0070C0"/>
                </a:solidFill>
              </a:rPr>
              <a:t>misrepresent qualifications, views, and findings of other professionals. </a:t>
            </a:r>
          </a:p>
          <a:p>
            <a:endParaRPr lang="en-US" sz="1800" dirty="0"/>
          </a:p>
          <a:p>
            <a:r>
              <a:rPr lang="en-US" sz="1800" b="1" dirty="0"/>
              <a:t>#21: </a:t>
            </a:r>
            <a:r>
              <a:rPr lang="en-US" sz="1800" dirty="0"/>
              <a:t>We shall not withhold cooperation or information from the AICP Ethics Officer or the AICP Ethics Committee </a:t>
            </a:r>
            <a:r>
              <a:rPr lang="en-US" sz="1800" dirty="0">
                <a:solidFill>
                  <a:srgbClr val="0070C0"/>
                </a:solidFill>
              </a:rPr>
              <a:t>if a charge of ethical misconduct has been filed against us. </a:t>
            </a:r>
          </a:p>
        </p:txBody>
      </p:sp>
    </p:spTree>
    <p:extLst>
      <p:ext uri="{BB962C8B-B14F-4D97-AF65-F5344CB8AC3E}">
        <p14:creationId xmlns:p14="http://schemas.microsoft.com/office/powerpoint/2010/main" val="12380211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41325" y="1850578"/>
            <a:ext cx="4990646" cy="2692854"/>
          </a:xfrm>
        </p:spPr>
        <p:txBody>
          <a:bodyPr/>
          <a:lstStyle/>
          <a:p>
            <a:pPr algn="r"/>
            <a:r>
              <a:rPr lang="en-US" sz="2000" dirty="0">
                <a:latin typeface="+mn-lt"/>
              </a:rPr>
              <a:t>In the real-life case, on which this scenario was based, no one in the meeting (including at least one AICP member) was willing to corroborate the allegation to the Ethics Officer—even with a promise of confidentiality.</a:t>
            </a:r>
          </a:p>
          <a:p>
            <a:pPr algn="r"/>
            <a:r>
              <a:rPr lang="en-US" sz="2000" dirty="0">
                <a:latin typeface="+mn-lt"/>
              </a:rPr>
              <a:t>Consequently, after several months, the misconduct complaint was dismissed due to lack of evidence.</a:t>
            </a:r>
          </a:p>
          <a:p>
            <a:endParaRPr lang="en-US" sz="1800" dirty="0">
              <a:latin typeface="+mn-lt"/>
            </a:endParaRPr>
          </a:p>
        </p:txBody>
      </p:sp>
      <p:sp>
        <p:nvSpPr>
          <p:cNvPr id="3" name="Title 2"/>
          <p:cNvSpPr>
            <a:spLocks noGrp="1"/>
          </p:cNvSpPr>
          <p:nvPr>
            <p:ph type="title"/>
          </p:nvPr>
        </p:nvSpPr>
        <p:spPr>
          <a:xfrm>
            <a:off x="441789" y="503434"/>
            <a:ext cx="4990182" cy="827347"/>
          </a:xfrm>
        </p:spPr>
        <p:txBody>
          <a:bodyPr/>
          <a:lstStyle/>
          <a:p>
            <a:pPr algn="r"/>
            <a:r>
              <a:rPr lang="en-US" sz="2400" b="0" dirty="0"/>
              <a:t>Scenario 2</a:t>
            </a:r>
            <a:br>
              <a:rPr lang="en-US" sz="2400" b="0" dirty="0"/>
            </a:br>
            <a:r>
              <a:rPr lang="en-US" sz="3200" b="0" dirty="0"/>
              <a:t>Outcomes</a:t>
            </a:r>
            <a:endParaRPr lang="en-US" sz="3200" dirty="0"/>
          </a:p>
        </p:txBody>
      </p:sp>
      <p:sp>
        <p:nvSpPr>
          <p:cNvPr id="4" name="Footer Placeholder 3"/>
          <p:cNvSpPr>
            <a:spLocks noGrp="1"/>
          </p:cNvSpPr>
          <p:nvPr>
            <p:ph type="ftr" sz="quarter" idx="3"/>
          </p:nvPr>
        </p:nvSpPr>
        <p:spPr/>
        <p:txBody>
          <a:bodyPr/>
          <a:lstStyle/>
          <a:p>
            <a:r>
              <a:rPr lang="en-US" dirty="0"/>
              <a:t>PLANNING.ORG/NPC20</a:t>
            </a:r>
          </a:p>
        </p:txBody>
      </p:sp>
      <p:sp>
        <p:nvSpPr>
          <p:cNvPr id="5" name="Slide Number Placeholder 4"/>
          <p:cNvSpPr>
            <a:spLocks noGrp="1"/>
          </p:cNvSpPr>
          <p:nvPr>
            <p:ph type="sldNum" sz="quarter" idx="11"/>
          </p:nvPr>
        </p:nvSpPr>
        <p:spPr/>
        <p:txBody>
          <a:bodyPr/>
          <a:lstStyle/>
          <a:p>
            <a:fld id="{216D5D5F-38EC-E946-B767-69FF7C40D7B4}" type="slidenum">
              <a:rPr lang="en-US" smtClean="0"/>
              <a:pPr/>
              <a:t>22</a:t>
            </a:fld>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5947" b="5727"/>
          <a:stretch/>
        </p:blipFill>
        <p:spPr>
          <a:xfrm>
            <a:off x="5745039" y="1937666"/>
            <a:ext cx="2946897" cy="2002969"/>
          </a:xfrm>
          <a:prstGeom prst="rect">
            <a:avLst/>
          </a:prstGeom>
        </p:spPr>
      </p:pic>
      <p:sp>
        <p:nvSpPr>
          <p:cNvPr id="7" name="TextBox 6"/>
          <p:cNvSpPr txBox="1"/>
          <p:nvPr/>
        </p:nvSpPr>
        <p:spPr>
          <a:xfrm rot="5400000">
            <a:off x="7926192" y="2582417"/>
            <a:ext cx="1613807" cy="215444"/>
          </a:xfrm>
          <a:prstGeom prst="rect">
            <a:avLst/>
          </a:prstGeom>
          <a:noFill/>
        </p:spPr>
        <p:txBody>
          <a:bodyPr wrap="square" rtlCol="0">
            <a:spAutoFit/>
          </a:bodyPr>
          <a:lstStyle/>
          <a:p>
            <a:r>
              <a:rPr lang="en-US" sz="800" dirty="0"/>
              <a:t>Witbank News</a:t>
            </a:r>
          </a:p>
        </p:txBody>
      </p:sp>
    </p:spTree>
    <p:extLst>
      <p:ext uri="{BB962C8B-B14F-4D97-AF65-F5344CB8AC3E}">
        <p14:creationId xmlns:p14="http://schemas.microsoft.com/office/powerpoint/2010/main" val="567960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338" y="636968"/>
            <a:ext cx="4883745" cy="917657"/>
          </a:xfrm>
        </p:spPr>
        <p:txBody>
          <a:bodyPr>
            <a:normAutofit/>
          </a:bodyPr>
          <a:lstStyle/>
          <a:p>
            <a:r>
              <a:rPr lang="en-US" sz="2400" b="0" dirty="0"/>
              <a:t>Scenario 3a</a:t>
            </a:r>
            <a:br>
              <a:rPr lang="en-US" b="1" dirty="0"/>
            </a:br>
            <a:r>
              <a:rPr lang="en-US" sz="2800" dirty="0"/>
              <a:t>Personal Property </a:t>
            </a:r>
          </a:p>
        </p:txBody>
      </p:sp>
      <p:sp>
        <p:nvSpPr>
          <p:cNvPr id="3" name="Footer Placeholder 2"/>
          <p:cNvSpPr>
            <a:spLocks noGrp="1"/>
          </p:cNvSpPr>
          <p:nvPr>
            <p:ph type="ftr" sz="quarter" idx="3"/>
          </p:nvPr>
        </p:nvSpPr>
        <p:spPr/>
        <p:txBody>
          <a:bodyPr/>
          <a:lstStyle/>
          <a:p>
            <a:r>
              <a:rPr lang="en-US"/>
              <a:t>PLANNING.ORG/NPC20</a:t>
            </a:r>
            <a:endParaRPr lang="en-US" dirty="0"/>
          </a:p>
        </p:txBody>
      </p:sp>
      <p:sp>
        <p:nvSpPr>
          <p:cNvPr id="4" name="Slide Number Placeholder 3"/>
          <p:cNvSpPr>
            <a:spLocks noGrp="1"/>
          </p:cNvSpPr>
          <p:nvPr>
            <p:ph type="sldNum" sz="quarter" idx="11"/>
          </p:nvPr>
        </p:nvSpPr>
        <p:spPr/>
        <p:txBody>
          <a:bodyPr/>
          <a:lstStyle/>
          <a:p>
            <a:fld id="{216D5D5F-38EC-E946-B767-69FF7C40D7B4}" type="slidenum">
              <a:rPr lang="en-US" smtClean="0"/>
              <a:pPr/>
              <a:t>23</a:t>
            </a:fld>
            <a:endParaRPr lang="en-US"/>
          </a:p>
        </p:txBody>
      </p:sp>
      <p:sp>
        <p:nvSpPr>
          <p:cNvPr id="5" name="TextBox 4"/>
          <p:cNvSpPr txBox="1"/>
          <p:nvPr/>
        </p:nvSpPr>
        <p:spPr>
          <a:xfrm>
            <a:off x="322513" y="1575907"/>
            <a:ext cx="5335887" cy="3754874"/>
          </a:xfrm>
          <a:prstGeom prst="rect">
            <a:avLst/>
          </a:prstGeom>
          <a:noFill/>
        </p:spPr>
        <p:txBody>
          <a:bodyPr wrap="square" rtlCol="0">
            <a:spAutoFit/>
          </a:bodyPr>
          <a:lstStyle/>
          <a:p>
            <a:r>
              <a:rPr lang="en-US" sz="2000" dirty="0"/>
              <a:t>Norman, </a:t>
            </a:r>
            <a:r>
              <a:rPr lang="en-US" sz="1600" dirty="0"/>
              <a:t>AICP, </a:t>
            </a:r>
            <a:r>
              <a:rPr lang="en-US" sz="2000" dirty="0"/>
              <a:t>a staff planner with </a:t>
            </a:r>
            <a:r>
              <a:rPr lang="en-US" sz="2000" dirty="0" err="1"/>
              <a:t>Costaville</a:t>
            </a:r>
            <a:r>
              <a:rPr lang="en-US" sz="2000" dirty="0"/>
              <a:t>, is working on a rezoning proposal for a transit-oriented development (TOD) corridor, in accordance with a new subarea plan.</a:t>
            </a:r>
          </a:p>
          <a:p>
            <a:endParaRPr lang="en-US" sz="2000" dirty="0"/>
          </a:p>
          <a:p>
            <a:r>
              <a:rPr lang="en-US" sz="2000" dirty="0"/>
              <a:t>A member of the public tells Norman he has a conflict of interest since he lives two blocks from the TOD corridor—and the rezoning could increase the value of his own house. </a:t>
            </a:r>
          </a:p>
          <a:p>
            <a:r>
              <a:rPr lang="en-US" sz="2000" dirty="0"/>
              <a:t> </a:t>
            </a:r>
          </a:p>
          <a:p>
            <a:endParaRPr lang="en-US" sz="2000" dirty="0"/>
          </a:p>
          <a:p>
            <a:endParaRPr lang="en-US" dirty="0"/>
          </a:p>
        </p:txBody>
      </p:sp>
      <p:sp>
        <p:nvSpPr>
          <p:cNvPr id="8" name="TextBox 7"/>
          <p:cNvSpPr txBox="1"/>
          <p:nvPr/>
        </p:nvSpPr>
        <p:spPr>
          <a:xfrm rot="5400000">
            <a:off x="7953433" y="2880328"/>
            <a:ext cx="1662545" cy="215444"/>
          </a:xfrm>
          <a:prstGeom prst="rect">
            <a:avLst/>
          </a:prstGeom>
          <a:noFill/>
        </p:spPr>
        <p:txBody>
          <a:bodyPr wrap="square" rtlCol="0">
            <a:spAutoFit/>
          </a:bodyPr>
          <a:lstStyle/>
          <a:p>
            <a:r>
              <a:rPr lang="en-US" sz="800" dirty="0" err="1"/>
              <a:t>mapei</a:t>
            </a:r>
            <a:endParaRPr lang="en-US" sz="80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3084" y="2211378"/>
            <a:ext cx="2941214" cy="2111792"/>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4192" r="18346"/>
          <a:stretch/>
        </p:blipFill>
        <p:spPr>
          <a:xfrm rot="5400000">
            <a:off x="6811118" y="692582"/>
            <a:ext cx="1217427" cy="1428464"/>
          </a:xfrm>
          <a:prstGeom prst="rect">
            <a:avLst/>
          </a:prstGeom>
        </p:spPr>
      </p:pic>
    </p:spTree>
    <p:extLst>
      <p:ext uri="{BB962C8B-B14F-4D97-AF65-F5344CB8AC3E}">
        <p14:creationId xmlns:p14="http://schemas.microsoft.com/office/powerpoint/2010/main" val="1561435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21" y="675989"/>
            <a:ext cx="8250148" cy="563366"/>
          </a:xfrm>
        </p:spPr>
        <p:txBody>
          <a:bodyPr>
            <a:normAutofit/>
          </a:bodyPr>
          <a:lstStyle/>
          <a:p>
            <a:r>
              <a:rPr lang="en-US" sz="2400" b="0" dirty="0"/>
              <a:t>Scenario 3a </a:t>
            </a:r>
            <a:r>
              <a:rPr lang="en-US" sz="1800" b="0" dirty="0"/>
              <a:t>(contd.)</a:t>
            </a:r>
          </a:p>
        </p:txBody>
      </p:sp>
      <p:sp>
        <p:nvSpPr>
          <p:cNvPr id="3" name="Footer Placeholder 2"/>
          <p:cNvSpPr>
            <a:spLocks noGrp="1"/>
          </p:cNvSpPr>
          <p:nvPr>
            <p:ph type="ftr" sz="quarter" idx="3"/>
          </p:nvPr>
        </p:nvSpPr>
        <p:spPr/>
        <p:txBody>
          <a:bodyPr/>
          <a:lstStyle/>
          <a:p>
            <a:r>
              <a:rPr lang="en-US"/>
              <a:t>PLANNING.ORG/NPC20</a:t>
            </a:r>
            <a:endParaRPr lang="en-US" dirty="0"/>
          </a:p>
        </p:txBody>
      </p:sp>
      <p:sp>
        <p:nvSpPr>
          <p:cNvPr id="4" name="Slide Number Placeholder 3"/>
          <p:cNvSpPr>
            <a:spLocks noGrp="1"/>
          </p:cNvSpPr>
          <p:nvPr>
            <p:ph type="sldNum" sz="quarter" idx="11"/>
          </p:nvPr>
        </p:nvSpPr>
        <p:spPr/>
        <p:txBody>
          <a:bodyPr/>
          <a:lstStyle/>
          <a:p>
            <a:fld id="{216D5D5F-38EC-E946-B767-69FF7C40D7B4}" type="slidenum">
              <a:rPr lang="en-US" smtClean="0"/>
              <a:pPr/>
              <a:t>24</a:t>
            </a:fld>
            <a:endParaRPr lang="en-US"/>
          </a:p>
        </p:txBody>
      </p:sp>
      <p:sp>
        <p:nvSpPr>
          <p:cNvPr id="6" name="TextBox 5"/>
          <p:cNvSpPr txBox="1"/>
          <p:nvPr/>
        </p:nvSpPr>
        <p:spPr>
          <a:xfrm>
            <a:off x="316630" y="1054547"/>
            <a:ext cx="5213069" cy="3170099"/>
          </a:xfrm>
          <a:prstGeom prst="rect">
            <a:avLst/>
          </a:prstGeom>
          <a:noFill/>
        </p:spPr>
        <p:txBody>
          <a:bodyPr wrap="square" rtlCol="0">
            <a:spAutoFit/>
          </a:bodyPr>
          <a:lstStyle/>
          <a:p>
            <a:endParaRPr lang="en-US" sz="2000" dirty="0"/>
          </a:p>
          <a:p>
            <a:r>
              <a:rPr lang="en-US" sz="2000" dirty="0"/>
              <a:t>Norman asks his supervisor, Lucio, </a:t>
            </a:r>
            <a:r>
              <a:rPr lang="en-US" sz="1600" dirty="0"/>
              <a:t>AICP</a:t>
            </a:r>
            <a:r>
              <a:rPr lang="en-US" sz="2000" dirty="0"/>
              <a:t>, if another staff planner could work on the project, given the proximity of the proposed TOD district to Norman’s house. </a:t>
            </a:r>
          </a:p>
          <a:p>
            <a:endParaRPr lang="en-US" sz="2000" dirty="0"/>
          </a:p>
          <a:p>
            <a:r>
              <a:rPr lang="en-US" sz="2000" dirty="0"/>
              <a:t>Lucio tells Norman that, due to staff constraints, he needs to work on the project. But, he says, Norman should disclose this potential conflict of interest at all public meetings.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5662" y="1453117"/>
            <a:ext cx="2572238" cy="2572238"/>
          </a:xfrm>
          <a:prstGeom prst="rect">
            <a:avLst/>
          </a:prstGeom>
        </p:spPr>
      </p:pic>
      <p:sp>
        <p:nvSpPr>
          <p:cNvPr id="8" name="TextBox 7"/>
          <p:cNvSpPr txBox="1"/>
          <p:nvPr/>
        </p:nvSpPr>
        <p:spPr>
          <a:xfrm rot="5400000">
            <a:off x="7592296" y="2371307"/>
            <a:ext cx="2126425" cy="215444"/>
          </a:xfrm>
          <a:prstGeom prst="rect">
            <a:avLst/>
          </a:prstGeom>
          <a:noFill/>
        </p:spPr>
        <p:txBody>
          <a:bodyPr wrap="square" rtlCol="0">
            <a:spAutoFit/>
          </a:bodyPr>
          <a:lstStyle/>
          <a:p>
            <a:r>
              <a:rPr lang="en-US" sz="800" dirty="0"/>
              <a:t>Ryan </a:t>
            </a:r>
            <a:r>
              <a:rPr lang="en-US" sz="800" dirty="0" err="1"/>
              <a:t>Scherzinger</a:t>
            </a:r>
            <a:r>
              <a:rPr lang="en-US" sz="800" dirty="0"/>
              <a:t>, AICP; APA Image Library</a:t>
            </a:r>
          </a:p>
        </p:txBody>
      </p:sp>
    </p:spTree>
    <p:extLst>
      <p:ext uri="{BB962C8B-B14F-4D97-AF65-F5344CB8AC3E}">
        <p14:creationId xmlns:p14="http://schemas.microsoft.com/office/powerpoint/2010/main" val="10282486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9019" y="538604"/>
            <a:ext cx="8250148" cy="563366"/>
          </a:xfrm>
        </p:spPr>
        <p:txBody>
          <a:bodyPr>
            <a:normAutofit fontScale="90000"/>
          </a:bodyPr>
          <a:lstStyle/>
          <a:p>
            <a:r>
              <a:rPr lang="en-US" sz="2700" b="0" dirty="0"/>
              <a:t>Scenario 3a</a:t>
            </a:r>
            <a:br>
              <a:rPr lang="en-US" b="0" dirty="0"/>
            </a:br>
            <a:r>
              <a:rPr lang="en-US" sz="3600" b="0" dirty="0"/>
              <a:t>Questions</a:t>
            </a:r>
            <a:r>
              <a:rPr lang="en-US" sz="1800" b="0" dirty="0"/>
              <a:t> </a:t>
            </a:r>
            <a:endParaRPr lang="en-US" sz="3600" b="0" dirty="0"/>
          </a:p>
        </p:txBody>
      </p:sp>
      <p:sp>
        <p:nvSpPr>
          <p:cNvPr id="3" name="Footer Placeholder 2"/>
          <p:cNvSpPr>
            <a:spLocks noGrp="1"/>
          </p:cNvSpPr>
          <p:nvPr>
            <p:ph type="ftr" sz="quarter" idx="3"/>
          </p:nvPr>
        </p:nvSpPr>
        <p:spPr/>
        <p:txBody>
          <a:bodyPr/>
          <a:lstStyle/>
          <a:p>
            <a:r>
              <a:rPr lang="en-US"/>
              <a:t>PLANNING.ORG/NPC20</a:t>
            </a:r>
            <a:endParaRPr lang="en-US" dirty="0"/>
          </a:p>
        </p:txBody>
      </p:sp>
      <p:sp>
        <p:nvSpPr>
          <p:cNvPr id="4" name="Slide Number Placeholder 3"/>
          <p:cNvSpPr>
            <a:spLocks noGrp="1"/>
          </p:cNvSpPr>
          <p:nvPr>
            <p:ph type="sldNum" sz="quarter" idx="11"/>
          </p:nvPr>
        </p:nvSpPr>
        <p:spPr/>
        <p:txBody>
          <a:bodyPr/>
          <a:lstStyle/>
          <a:p>
            <a:fld id="{216D5D5F-38EC-E946-B767-69FF7C40D7B4}" type="slidenum">
              <a:rPr lang="en-US" smtClean="0"/>
              <a:pPr/>
              <a:t>25</a:t>
            </a:fld>
            <a:endParaRPr lang="en-US"/>
          </a:p>
        </p:txBody>
      </p:sp>
      <p:sp>
        <p:nvSpPr>
          <p:cNvPr id="5" name="TextBox 4"/>
          <p:cNvSpPr txBox="1"/>
          <p:nvPr/>
        </p:nvSpPr>
        <p:spPr>
          <a:xfrm>
            <a:off x="492365" y="1753553"/>
            <a:ext cx="5464807" cy="2400657"/>
          </a:xfrm>
          <a:prstGeom prst="rect">
            <a:avLst/>
          </a:prstGeom>
          <a:noFill/>
        </p:spPr>
        <p:txBody>
          <a:bodyPr wrap="square" rtlCol="0" anchor="t">
            <a:spAutoFit/>
          </a:bodyPr>
          <a:lstStyle/>
          <a:p>
            <a:r>
              <a:rPr lang="en-US" sz="2400" b="1" dirty="0"/>
              <a:t>Q 3.1: </a:t>
            </a:r>
          </a:p>
          <a:p>
            <a:r>
              <a:rPr lang="en-US" sz="2400" b="1" dirty="0"/>
              <a:t>Have both planners behaved in accordance with the </a:t>
            </a:r>
            <a:r>
              <a:rPr lang="en-US" sz="2400" b="1" i="1" dirty="0"/>
              <a:t>AICP Ethics Code</a:t>
            </a:r>
            <a:r>
              <a:rPr lang="en-US" sz="2400" b="1" dirty="0"/>
              <a:t>? </a:t>
            </a:r>
          </a:p>
          <a:p>
            <a:pPr marL="342900" indent="-342900">
              <a:buAutoNum type="alphaLcParenR"/>
            </a:pPr>
            <a:r>
              <a:rPr lang="en-US" sz="1800" b="1" dirty="0">
                <a:solidFill>
                  <a:schemeClr val="bg2">
                    <a:lumMod val="50000"/>
                  </a:schemeClr>
                </a:solidFill>
              </a:rPr>
              <a:t>Yes</a:t>
            </a:r>
          </a:p>
          <a:p>
            <a:pPr marL="342900" indent="-342900">
              <a:buAutoNum type="alphaLcParenR"/>
            </a:pPr>
            <a:r>
              <a:rPr lang="en-US" sz="1800" b="1" dirty="0">
                <a:solidFill>
                  <a:schemeClr val="bg2">
                    <a:lumMod val="50000"/>
                  </a:schemeClr>
                </a:solidFill>
              </a:rPr>
              <a:t>No</a:t>
            </a:r>
          </a:p>
          <a:p>
            <a:pPr marL="342900" indent="-342900">
              <a:buAutoNum type="alphaLcParenR"/>
            </a:pPr>
            <a:r>
              <a:rPr lang="en-US" sz="1800" b="1" dirty="0">
                <a:solidFill>
                  <a:schemeClr val="bg2">
                    <a:lumMod val="50000"/>
                  </a:schemeClr>
                </a:solidFill>
              </a:rPr>
              <a:t>Not Sure</a:t>
            </a:r>
          </a:p>
          <a:p>
            <a:endParaRPr lang="en-US" sz="2400" b="1"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1423" y="1714560"/>
            <a:ext cx="3147125" cy="2431437"/>
          </a:xfrm>
          <a:prstGeom prst="rect">
            <a:avLst/>
          </a:prstGeom>
        </p:spPr>
      </p:pic>
    </p:spTree>
    <p:extLst>
      <p:ext uri="{BB962C8B-B14F-4D97-AF65-F5344CB8AC3E}">
        <p14:creationId xmlns:p14="http://schemas.microsoft.com/office/powerpoint/2010/main" val="8461894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535573" y="1746738"/>
            <a:ext cx="4892211" cy="2393106"/>
          </a:xfrm>
        </p:spPr>
        <p:txBody>
          <a:bodyPr/>
          <a:lstStyle/>
          <a:p>
            <a:r>
              <a:rPr lang="en-US" sz="2400" b="1" dirty="0">
                <a:latin typeface="+mn-lt"/>
              </a:rPr>
              <a:t>Q 3.2: </a:t>
            </a:r>
          </a:p>
          <a:p>
            <a:r>
              <a:rPr lang="en-US" sz="2400" b="1" dirty="0">
                <a:latin typeface="+mn-lt"/>
              </a:rPr>
              <a:t>Do you agree with the decision of Lucio, Norman’s supervisor?</a:t>
            </a:r>
            <a:r>
              <a:rPr lang="en-US" sz="2400" b="1" dirty="0">
                <a:solidFill>
                  <a:schemeClr val="bg2">
                    <a:lumMod val="75000"/>
                  </a:schemeClr>
                </a:solidFill>
                <a:latin typeface="+mn-lt"/>
              </a:rPr>
              <a:t>  </a:t>
            </a:r>
            <a:endParaRPr lang="en-US" sz="2400" b="1" dirty="0">
              <a:solidFill>
                <a:schemeClr val="bg2">
                  <a:lumMod val="50000"/>
                </a:schemeClr>
              </a:solidFill>
              <a:latin typeface="+mn-lt"/>
            </a:endParaRPr>
          </a:p>
          <a:p>
            <a:pPr marL="342900" indent="-342900">
              <a:buAutoNum type="alphaLcParenR"/>
            </a:pPr>
            <a:r>
              <a:rPr lang="en-US" sz="1800" b="1" dirty="0">
                <a:solidFill>
                  <a:schemeClr val="bg2">
                    <a:lumMod val="50000"/>
                  </a:schemeClr>
                </a:solidFill>
                <a:latin typeface="+mn-lt"/>
              </a:rPr>
              <a:t>Yes</a:t>
            </a:r>
          </a:p>
          <a:p>
            <a:pPr marL="342900" indent="-342900">
              <a:buAutoNum type="alphaLcParenR"/>
            </a:pPr>
            <a:r>
              <a:rPr lang="en-US" sz="1800" b="1" dirty="0">
                <a:solidFill>
                  <a:schemeClr val="bg2">
                    <a:lumMod val="50000"/>
                  </a:schemeClr>
                </a:solidFill>
                <a:latin typeface="+mn-lt"/>
              </a:rPr>
              <a:t>No</a:t>
            </a:r>
          </a:p>
          <a:p>
            <a:pPr marL="342900" indent="-342900">
              <a:buAutoNum type="alphaLcParenR"/>
            </a:pPr>
            <a:r>
              <a:rPr lang="en-US" sz="1800" b="1" dirty="0">
                <a:solidFill>
                  <a:schemeClr val="bg2">
                    <a:lumMod val="50000"/>
                  </a:schemeClr>
                </a:solidFill>
                <a:latin typeface="+mn-lt"/>
              </a:rPr>
              <a:t>Not Sure</a:t>
            </a:r>
          </a:p>
          <a:p>
            <a:endParaRPr lang="en-US" dirty="0"/>
          </a:p>
        </p:txBody>
      </p:sp>
      <p:sp>
        <p:nvSpPr>
          <p:cNvPr id="3" name="Title 2"/>
          <p:cNvSpPr>
            <a:spLocks noGrp="1"/>
          </p:cNvSpPr>
          <p:nvPr>
            <p:ph type="title"/>
          </p:nvPr>
        </p:nvSpPr>
        <p:spPr>
          <a:xfrm>
            <a:off x="488681" y="503435"/>
            <a:ext cx="8250148" cy="903334"/>
          </a:xfrm>
        </p:spPr>
        <p:txBody>
          <a:bodyPr/>
          <a:lstStyle/>
          <a:p>
            <a:r>
              <a:rPr lang="en-US" sz="2400" b="0" dirty="0"/>
              <a:t>Scenario 3a</a:t>
            </a:r>
            <a:br>
              <a:rPr lang="en-US" sz="2400" b="0" dirty="0"/>
            </a:br>
            <a:r>
              <a:rPr lang="en-US" sz="3200" b="0" dirty="0"/>
              <a:t>Questions</a:t>
            </a:r>
            <a:r>
              <a:rPr lang="en-US" sz="1800" b="0" dirty="0"/>
              <a:t> (contd.)</a:t>
            </a:r>
            <a:r>
              <a:rPr lang="en-US" sz="1600" b="0" dirty="0"/>
              <a:t> </a:t>
            </a:r>
            <a:endParaRPr lang="en-US" sz="2400" dirty="0"/>
          </a:p>
        </p:txBody>
      </p:sp>
      <p:sp>
        <p:nvSpPr>
          <p:cNvPr id="4" name="Footer Placeholder 3"/>
          <p:cNvSpPr>
            <a:spLocks noGrp="1"/>
          </p:cNvSpPr>
          <p:nvPr>
            <p:ph type="ftr" sz="quarter" idx="3"/>
          </p:nvPr>
        </p:nvSpPr>
        <p:spPr/>
        <p:txBody>
          <a:bodyPr/>
          <a:lstStyle/>
          <a:p>
            <a:r>
              <a:rPr lang="en-US" dirty="0"/>
              <a:t>PLANNING.ORG/NPC20</a:t>
            </a:r>
          </a:p>
        </p:txBody>
      </p:sp>
      <p:sp>
        <p:nvSpPr>
          <p:cNvPr id="5" name="Slide Number Placeholder 4"/>
          <p:cNvSpPr>
            <a:spLocks noGrp="1"/>
          </p:cNvSpPr>
          <p:nvPr>
            <p:ph type="sldNum" sz="quarter" idx="11"/>
          </p:nvPr>
        </p:nvSpPr>
        <p:spPr/>
        <p:txBody>
          <a:bodyPr/>
          <a:lstStyle/>
          <a:p>
            <a:fld id="{216D5D5F-38EC-E946-B767-69FF7C40D7B4}" type="slidenum">
              <a:rPr lang="en-US" smtClean="0"/>
              <a:pPr/>
              <a:t>26</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9289" y="1746738"/>
            <a:ext cx="3097511" cy="2393106"/>
          </a:xfrm>
          <a:prstGeom prst="rect">
            <a:avLst/>
          </a:prstGeom>
        </p:spPr>
      </p:pic>
    </p:spTree>
    <p:extLst>
      <p:ext uri="{BB962C8B-B14F-4D97-AF65-F5344CB8AC3E}">
        <p14:creationId xmlns:p14="http://schemas.microsoft.com/office/powerpoint/2010/main" val="15921737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750" y="611627"/>
            <a:ext cx="8250148" cy="563366"/>
          </a:xfrm>
        </p:spPr>
        <p:txBody>
          <a:bodyPr>
            <a:normAutofit fontScale="90000"/>
          </a:bodyPr>
          <a:lstStyle/>
          <a:p>
            <a:r>
              <a:rPr lang="en-US" sz="2700" b="0" dirty="0"/>
              <a:t>Scenario 3b</a:t>
            </a:r>
            <a:br>
              <a:rPr lang="en-US" b="0" dirty="0"/>
            </a:br>
            <a:r>
              <a:rPr lang="en-US" sz="3600" dirty="0"/>
              <a:t>Personal Property </a:t>
            </a:r>
          </a:p>
        </p:txBody>
      </p:sp>
      <p:sp>
        <p:nvSpPr>
          <p:cNvPr id="3" name="Footer Placeholder 2"/>
          <p:cNvSpPr>
            <a:spLocks noGrp="1"/>
          </p:cNvSpPr>
          <p:nvPr>
            <p:ph type="ftr" sz="quarter" idx="3"/>
          </p:nvPr>
        </p:nvSpPr>
        <p:spPr/>
        <p:txBody>
          <a:bodyPr/>
          <a:lstStyle/>
          <a:p>
            <a:r>
              <a:rPr lang="en-US"/>
              <a:t>PLANNING.ORG/NPC20</a:t>
            </a:r>
            <a:endParaRPr lang="en-US" dirty="0"/>
          </a:p>
        </p:txBody>
      </p:sp>
      <p:sp>
        <p:nvSpPr>
          <p:cNvPr id="4" name="Slide Number Placeholder 3"/>
          <p:cNvSpPr>
            <a:spLocks noGrp="1"/>
          </p:cNvSpPr>
          <p:nvPr>
            <p:ph type="sldNum" sz="quarter" idx="11"/>
          </p:nvPr>
        </p:nvSpPr>
        <p:spPr/>
        <p:txBody>
          <a:bodyPr/>
          <a:lstStyle/>
          <a:p>
            <a:fld id="{216D5D5F-38EC-E946-B767-69FF7C40D7B4}" type="slidenum">
              <a:rPr lang="en-US" smtClean="0"/>
              <a:pPr/>
              <a:t>27</a:t>
            </a:fld>
            <a:endParaRPr lang="en-US"/>
          </a:p>
        </p:txBody>
      </p:sp>
      <p:sp>
        <p:nvSpPr>
          <p:cNvPr id="5" name="TextBox 4"/>
          <p:cNvSpPr txBox="1"/>
          <p:nvPr/>
        </p:nvSpPr>
        <p:spPr>
          <a:xfrm>
            <a:off x="403059" y="1618198"/>
            <a:ext cx="5318781" cy="3170099"/>
          </a:xfrm>
          <a:prstGeom prst="rect">
            <a:avLst/>
          </a:prstGeom>
          <a:noFill/>
        </p:spPr>
        <p:txBody>
          <a:bodyPr wrap="square" rtlCol="0" anchor="t">
            <a:spAutoFit/>
          </a:bodyPr>
          <a:lstStyle/>
          <a:p>
            <a:r>
              <a:rPr lang="en-US" sz="2000" dirty="0"/>
              <a:t>Catherine, </a:t>
            </a:r>
            <a:r>
              <a:rPr lang="en-US" sz="1600" dirty="0"/>
              <a:t>AICP, </a:t>
            </a:r>
            <a:r>
              <a:rPr lang="en-US" sz="2000" dirty="0"/>
              <a:t>is the only planner for </a:t>
            </a:r>
            <a:r>
              <a:rPr lang="en-US" sz="2000" dirty="0" err="1"/>
              <a:t>Bauerville</a:t>
            </a:r>
            <a:r>
              <a:rPr lang="en-US" sz="2000" dirty="0"/>
              <a:t>, a small ski town. Her town manager has asked her to develop guidelines for vacation rentals, based on a growing number of complaints from community residents. </a:t>
            </a:r>
          </a:p>
          <a:p>
            <a:endParaRPr lang="en-US" sz="2000" dirty="0"/>
          </a:p>
          <a:p>
            <a:r>
              <a:rPr lang="en-US" sz="2000" dirty="0"/>
              <a:t>Catherine has owned a second home in </a:t>
            </a:r>
            <a:r>
              <a:rPr lang="en-US" sz="2000" dirty="0" err="1"/>
              <a:t>Bauerville</a:t>
            </a:r>
            <a:r>
              <a:rPr lang="en-US" sz="2000" dirty="0"/>
              <a:t> for the past five years, which she often rents out on Airbnb or VRBO.</a:t>
            </a:r>
          </a:p>
          <a:p>
            <a:endParaRPr lang="en-US" sz="20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7806" y="1931106"/>
            <a:ext cx="2458992" cy="2458992"/>
          </a:xfrm>
          <a:prstGeom prst="rect">
            <a:avLst/>
          </a:prstGeom>
        </p:spPr>
      </p:pic>
      <p:sp>
        <p:nvSpPr>
          <p:cNvPr id="7" name="TextBox 6"/>
          <p:cNvSpPr txBox="1"/>
          <p:nvPr/>
        </p:nvSpPr>
        <p:spPr>
          <a:xfrm rot="5400000">
            <a:off x="8015574" y="2491472"/>
            <a:ext cx="1462892" cy="215444"/>
          </a:xfrm>
          <a:prstGeom prst="rect">
            <a:avLst/>
          </a:prstGeom>
          <a:noFill/>
        </p:spPr>
        <p:txBody>
          <a:bodyPr wrap="square" rtlCol="0">
            <a:spAutoFit/>
          </a:bodyPr>
          <a:lstStyle/>
          <a:p>
            <a:r>
              <a:rPr lang="en-US" sz="800"/>
              <a:t>Sunset magazine</a:t>
            </a:r>
          </a:p>
        </p:txBody>
      </p:sp>
      <p:pic>
        <p:nvPicPr>
          <p:cNvPr id="8" name="Picture 7"/>
          <p:cNvPicPr>
            <a:picLocks noChangeAspect="1"/>
          </p:cNvPicPr>
          <p:nvPr/>
        </p:nvPicPr>
        <p:blipFill>
          <a:blip r:embed="rId3"/>
          <a:srcRect/>
          <a:stretch/>
        </p:blipFill>
        <p:spPr>
          <a:xfrm>
            <a:off x="7048564" y="535247"/>
            <a:ext cx="981598" cy="1176735"/>
          </a:xfrm>
          <a:prstGeom prst="rect">
            <a:avLst/>
          </a:prstGeom>
        </p:spPr>
      </p:pic>
      <p:sp>
        <p:nvSpPr>
          <p:cNvPr id="9" name="TextBox 8"/>
          <p:cNvSpPr txBox="1"/>
          <p:nvPr/>
        </p:nvSpPr>
        <p:spPr>
          <a:xfrm>
            <a:off x="6970312" y="1653206"/>
            <a:ext cx="1104405" cy="246221"/>
          </a:xfrm>
          <a:prstGeom prst="rect">
            <a:avLst/>
          </a:prstGeom>
          <a:noFill/>
        </p:spPr>
        <p:txBody>
          <a:bodyPr wrap="square" rtlCol="0">
            <a:spAutoFit/>
          </a:bodyPr>
          <a:lstStyle/>
          <a:p>
            <a:pPr algn="ctr"/>
            <a:r>
              <a:rPr lang="en-US" sz="1000" dirty="0"/>
              <a:t>Catherine</a:t>
            </a:r>
          </a:p>
        </p:txBody>
      </p:sp>
    </p:spTree>
    <p:extLst>
      <p:ext uri="{BB962C8B-B14F-4D97-AF65-F5344CB8AC3E}">
        <p14:creationId xmlns:p14="http://schemas.microsoft.com/office/powerpoint/2010/main" val="10853164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428" y="706394"/>
            <a:ext cx="8250148" cy="563366"/>
          </a:xfrm>
        </p:spPr>
        <p:txBody>
          <a:bodyPr>
            <a:normAutofit fontScale="90000"/>
          </a:bodyPr>
          <a:lstStyle/>
          <a:p>
            <a:r>
              <a:rPr lang="en-US" sz="2400" b="0" dirty="0"/>
              <a:t>Scenario 3b</a:t>
            </a:r>
            <a:br>
              <a:rPr lang="en-US" sz="2400" b="0" dirty="0"/>
            </a:br>
            <a:r>
              <a:rPr lang="en-US" sz="3600" b="0" dirty="0"/>
              <a:t>Questions</a:t>
            </a:r>
          </a:p>
        </p:txBody>
      </p:sp>
      <p:sp>
        <p:nvSpPr>
          <p:cNvPr id="3" name="Footer Placeholder 2"/>
          <p:cNvSpPr>
            <a:spLocks noGrp="1"/>
          </p:cNvSpPr>
          <p:nvPr>
            <p:ph type="ftr" sz="quarter" idx="3"/>
          </p:nvPr>
        </p:nvSpPr>
        <p:spPr/>
        <p:txBody>
          <a:bodyPr/>
          <a:lstStyle/>
          <a:p>
            <a:r>
              <a:rPr lang="en-US"/>
              <a:t>PLANNING.ORG/NPC20</a:t>
            </a:r>
            <a:endParaRPr lang="en-US" dirty="0"/>
          </a:p>
        </p:txBody>
      </p:sp>
      <p:sp>
        <p:nvSpPr>
          <p:cNvPr id="4" name="Slide Number Placeholder 3"/>
          <p:cNvSpPr>
            <a:spLocks noGrp="1"/>
          </p:cNvSpPr>
          <p:nvPr>
            <p:ph type="sldNum" sz="quarter" idx="11"/>
          </p:nvPr>
        </p:nvSpPr>
        <p:spPr/>
        <p:txBody>
          <a:bodyPr/>
          <a:lstStyle/>
          <a:p>
            <a:fld id="{216D5D5F-38EC-E946-B767-69FF7C40D7B4}" type="slidenum">
              <a:rPr lang="en-US" smtClean="0"/>
              <a:pPr/>
              <a:t>28</a:t>
            </a:fld>
            <a:endParaRPr lang="en-US"/>
          </a:p>
        </p:txBody>
      </p:sp>
      <p:sp>
        <p:nvSpPr>
          <p:cNvPr id="5" name="TextBox 4"/>
          <p:cNvSpPr txBox="1"/>
          <p:nvPr/>
        </p:nvSpPr>
        <p:spPr>
          <a:xfrm>
            <a:off x="520209" y="1834330"/>
            <a:ext cx="4497267" cy="2400657"/>
          </a:xfrm>
          <a:prstGeom prst="rect">
            <a:avLst/>
          </a:prstGeom>
          <a:noFill/>
        </p:spPr>
        <p:txBody>
          <a:bodyPr wrap="square" rtlCol="0" anchor="t">
            <a:spAutoFit/>
          </a:bodyPr>
          <a:lstStyle/>
          <a:p>
            <a:r>
              <a:rPr lang="en-US" sz="2400" b="1" dirty="0"/>
              <a:t>Q 3.3: </a:t>
            </a:r>
          </a:p>
          <a:p>
            <a:r>
              <a:rPr lang="en-US" sz="2400" b="1" dirty="0"/>
              <a:t>Should Catherine work on this project? </a:t>
            </a:r>
          </a:p>
          <a:p>
            <a:pPr marL="342900" indent="-342900">
              <a:buAutoNum type="alphaLcParenR"/>
            </a:pPr>
            <a:r>
              <a:rPr lang="en-US" sz="1800" b="1" dirty="0">
                <a:solidFill>
                  <a:schemeClr val="bg2">
                    <a:lumMod val="50000"/>
                  </a:schemeClr>
                </a:solidFill>
              </a:rPr>
              <a:t>Yes</a:t>
            </a:r>
          </a:p>
          <a:p>
            <a:pPr marL="342900" indent="-342900">
              <a:buAutoNum type="alphaLcParenR"/>
            </a:pPr>
            <a:r>
              <a:rPr lang="en-US" sz="1800" b="1" dirty="0">
                <a:solidFill>
                  <a:schemeClr val="bg2">
                    <a:lumMod val="50000"/>
                  </a:schemeClr>
                </a:solidFill>
              </a:rPr>
              <a:t>No</a:t>
            </a:r>
          </a:p>
          <a:p>
            <a:pPr marL="342900" indent="-342900">
              <a:buAutoNum type="alphaLcParenR"/>
            </a:pPr>
            <a:r>
              <a:rPr lang="en-US" sz="1800" b="1" dirty="0">
                <a:solidFill>
                  <a:schemeClr val="bg2">
                    <a:lumMod val="50000"/>
                  </a:schemeClr>
                </a:solidFill>
              </a:rPr>
              <a:t>Not Sure</a:t>
            </a:r>
          </a:p>
          <a:p>
            <a:endParaRPr lang="en-US" sz="2400" b="1"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9289" y="1840522"/>
            <a:ext cx="3102647" cy="2397074"/>
          </a:xfrm>
          <a:prstGeom prst="rect">
            <a:avLst/>
          </a:prstGeom>
        </p:spPr>
      </p:pic>
    </p:spTree>
    <p:extLst>
      <p:ext uri="{BB962C8B-B14F-4D97-AF65-F5344CB8AC3E}">
        <p14:creationId xmlns:p14="http://schemas.microsoft.com/office/powerpoint/2010/main" val="14870661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511663" y="1863971"/>
            <a:ext cx="4634767" cy="2169502"/>
          </a:xfrm>
        </p:spPr>
        <p:txBody>
          <a:bodyPr/>
          <a:lstStyle/>
          <a:p>
            <a:r>
              <a:rPr lang="en-US" sz="2400" b="1" dirty="0">
                <a:latin typeface="+mn-lt"/>
              </a:rPr>
              <a:t>Q 3.4: </a:t>
            </a:r>
          </a:p>
          <a:p>
            <a:r>
              <a:rPr lang="en-US" sz="2400" b="1" dirty="0">
                <a:latin typeface="+mn-lt"/>
              </a:rPr>
              <a:t>If “no,” how should Catherine handle this request?</a:t>
            </a:r>
          </a:p>
          <a:p>
            <a:r>
              <a:rPr lang="en-US" sz="1800" b="1" dirty="0">
                <a:solidFill>
                  <a:schemeClr val="bg2">
                    <a:lumMod val="50000"/>
                  </a:schemeClr>
                </a:solidFill>
                <a:latin typeface="+mn-lt"/>
              </a:rPr>
              <a:t>a) Suggest hiring a consultant</a:t>
            </a:r>
          </a:p>
          <a:p>
            <a:r>
              <a:rPr lang="en-US" sz="1800" b="1" dirty="0">
                <a:solidFill>
                  <a:schemeClr val="bg2">
                    <a:lumMod val="50000"/>
                  </a:schemeClr>
                </a:solidFill>
                <a:latin typeface="+mn-lt"/>
              </a:rPr>
              <a:t>b) Ask county planning department to assist</a:t>
            </a:r>
          </a:p>
          <a:p>
            <a:r>
              <a:rPr lang="en-US" sz="1800" b="1" dirty="0">
                <a:solidFill>
                  <a:schemeClr val="bg2">
                    <a:lumMod val="50000"/>
                  </a:schemeClr>
                </a:solidFill>
                <a:latin typeface="+mn-lt"/>
              </a:rPr>
              <a:t>c) Other</a:t>
            </a:r>
          </a:p>
          <a:p>
            <a:endParaRPr lang="en-US" sz="2400" b="1" dirty="0">
              <a:latin typeface="+mn-lt"/>
            </a:endParaRPr>
          </a:p>
          <a:p>
            <a:endParaRPr lang="en-US" dirty="0"/>
          </a:p>
        </p:txBody>
      </p:sp>
      <p:sp>
        <p:nvSpPr>
          <p:cNvPr id="3" name="Title 2"/>
          <p:cNvSpPr>
            <a:spLocks noGrp="1"/>
          </p:cNvSpPr>
          <p:nvPr>
            <p:ph type="title"/>
          </p:nvPr>
        </p:nvSpPr>
        <p:spPr>
          <a:xfrm>
            <a:off x="500404" y="503435"/>
            <a:ext cx="8250148" cy="563366"/>
          </a:xfrm>
        </p:spPr>
        <p:txBody>
          <a:bodyPr/>
          <a:lstStyle/>
          <a:p>
            <a:r>
              <a:rPr lang="en-US" sz="2400" b="0" dirty="0"/>
              <a:t>Scenario 3b</a:t>
            </a:r>
            <a:br>
              <a:rPr lang="en-US" sz="3600" b="0" dirty="0"/>
            </a:br>
            <a:r>
              <a:rPr lang="en-US" sz="3200" b="0" dirty="0"/>
              <a:t>Questions</a:t>
            </a:r>
            <a:r>
              <a:rPr lang="en-US" sz="1800" b="0" dirty="0"/>
              <a:t> (contd.)</a:t>
            </a:r>
            <a:endParaRPr lang="en-US" sz="3200" dirty="0"/>
          </a:p>
        </p:txBody>
      </p:sp>
      <p:sp>
        <p:nvSpPr>
          <p:cNvPr id="4" name="Footer Placeholder 3"/>
          <p:cNvSpPr>
            <a:spLocks noGrp="1"/>
          </p:cNvSpPr>
          <p:nvPr>
            <p:ph type="ftr" sz="quarter" idx="3"/>
          </p:nvPr>
        </p:nvSpPr>
        <p:spPr/>
        <p:txBody>
          <a:bodyPr/>
          <a:lstStyle/>
          <a:p>
            <a:r>
              <a:rPr lang="en-US" dirty="0"/>
              <a:t>PLANNING.ORG/NPC20</a:t>
            </a:r>
          </a:p>
        </p:txBody>
      </p:sp>
      <p:sp>
        <p:nvSpPr>
          <p:cNvPr id="5" name="Slide Number Placeholder 4"/>
          <p:cNvSpPr>
            <a:spLocks noGrp="1"/>
          </p:cNvSpPr>
          <p:nvPr>
            <p:ph type="sldNum" sz="quarter" idx="11"/>
          </p:nvPr>
        </p:nvSpPr>
        <p:spPr/>
        <p:txBody>
          <a:bodyPr/>
          <a:lstStyle/>
          <a:p>
            <a:fld id="{216D5D5F-38EC-E946-B767-69FF7C40D7B4}" type="slidenum">
              <a:rPr lang="en-US" smtClean="0"/>
              <a:pPr/>
              <a:t>29</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9289" y="1840522"/>
            <a:ext cx="3102647" cy="2397074"/>
          </a:xfrm>
          <a:prstGeom prst="rect">
            <a:avLst/>
          </a:prstGeom>
        </p:spPr>
      </p:pic>
    </p:spTree>
    <p:extLst>
      <p:ext uri="{BB962C8B-B14F-4D97-AF65-F5344CB8AC3E}">
        <p14:creationId xmlns:p14="http://schemas.microsoft.com/office/powerpoint/2010/main" val="981902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573" y="467649"/>
            <a:ext cx="8250148" cy="563366"/>
          </a:xfrm>
        </p:spPr>
        <p:txBody>
          <a:bodyPr>
            <a:normAutofit/>
          </a:bodyPr>
          <a:lstStyle/>
          <a:p>
            <a:r>
              <a:rPr lang="en-US" sz="3200" b="1" dirty="0"/>
              <a:t>Agenda</a:t>
            </a:r>
          </a:p>
        </p:txBody>
      </p:sp>
      <p:sp>
        <p:nvSpPr>
          <p:cNvPr id="3" name="Footer Placeholder 2"/>
          <p:cNvSpPr>
            <a:spLocks noGrp="1"/>
          </p:cNvSpPr>
          <p:nvPr>
            <p:ph type="ftr" sz="quarter" idx="3"/>
          </p:nvPr>
        </p:nvSpPr>
        <p:spPr/>
        <p:txBody>
          <a:bodyPr/>
          <a:lstStyle/>
          <a:p>
            <a:r>
              <a:rPr lang="en-US"/>
              <a:t>PLANNING.ORG/NPC20</a:t>
            </a:r>
            <a:endParaRPr lang="en-US" dirty="0"/>
          </a:p>
        </p:txBody>
      </p:sp>
      <p:sp>
        <p:nvSpPr>
          <p:cNvPr id="4" name="Slide Number Placeholder 3"/>
          <p:cNvSpPr>
            <a:spLocks noGrp="1"/>
          </p:cNvSpPr>
          <p:nvPr>
            <p:ph type="sldNum" sz="quarter" idx="11"/>
          </p:nvPr>
        </p:nvSpPr>
        <p:spPr/>
        <p:txBody>
          <a:bodyPr/>
          <a:lstStyle/>
          <a:p>
            <a:fld id="{216D5D5F-38EC-E946-B767-69FF7C40D7B4}" type="slidenum">
              <a:rPr lang="en-US" smtClean="0"/>
              <a:pPr/>
              <a:t>3</a:t>
            </a:fld>
            <a:endParaRPr lang="en-US"/>
          </a:p>
        </p:txBody>
      </p:sp>
      <p:sp>
        <p:nvSpPr>
          <p:cNvPr id="5" name="Text Placeholder 2"/>
          <p:cNvSpPr txBox="1">
            <a:spLocks/>
          </p:cNvSpPr>
          <p:nvPr/>
        </p:nvSpPr>
        <p:spPr>
          <a:xfrm>
            <a:off x="802105" y="1217055"/>
            <a:ext cx="7908735" cy="314778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spcBef>
                <a:spcPts val="550"/>
              </a:spcBef>
              <a:buNone/>
            </a:pPr>
            <a:r>
              <a:rPr lang="en-US" sz="1800" b="1" dirty="0">
                <a:latin typeface="Verdana" panose="020B0604030504040204" pitchFamily="34" charset="0"/>
                <a:ea typeface="Verdana" panose="020B0604030504040204" pitchFamily="34" charset="0"/>
                <a:cs typeface="Verdana" panose="020B0604030504040204" pitchFamily="34" charset="0"/>
              </a:rPr>
              <a:t>Refresher on Planning Ethics</a:t>
            </a:r>
          </a:p>
          <a:p>
            <a:pPr marL="356616" indent="-356616">
              <a:spcBef>
                <a:spcPts val="550"/>
              </a:spcBef>
            </a:pPr>
            <a:endParaRPr lang="en-US" sz="1800" dirty="0">
              <a:latin typeface="Verdana" panose="020B0604030504040204" pitchFamily="34" charset="0"/>
              <a:ea typeface="Verdana" panose="020B0604030504040204" pitchFamily="34" charset="0"/>
              <a:cs typeface="Verdana" panose="020B0604030504040204" pitchFamily="34" charset="0"/>
            </a:endParaRPr>
          </a:p>
          <a:p>
            <a:pPr marL="0" indent="0">
              <a:spcBef>
                <a:spcPts val="550"/>
              </a:spcBef>
              <a:buNone/>
            </a:pPr>
            <a:r>
              <a:rPr lang="en-US" sz="1800" b="1" dirty="0">
                <a:latin typeface="Verdana" panose="020B0604030504040204" pitchFamily="34" charset="0"/>
                <a:ea typeface="Verdana" panose="020B0604030504040204" pitchFamily="34" charset="0"/>
                <a:cs typeface="Verdana" panose="020B0604030504040204" pitchFamily="34" charset="0"/>
              </a:rPr>
              <a:t>Ethical Scenarios</a:t>
            </a:r>
          </a:p>
          <a:p>
            <a:pPr marL="0" indent="0">
              <a:spcBef>
                <a:spcPts val="550"/>
              </a:spcBef>
              <a:buNone/>
            </a:pPr>
            <a:endParaRPr lang="en-US" sz="1000" dirty="0">
              <a:latin typeface="Verdana" panose="020B0604030504040204" pitchFamily="34" charset="0"/>
              <a:ea typeface="Verdana" panose="020B0604030504040204" pitchFamily="34" charset="0"/>
              <a:cs typeface="Verdana" panose="020B0604030504040204" pitchFamily="34" charset="0"/>
            </a:endParaRPr>
          </a:p>
          <a:p>
            <a:pPr marL="685800" lvl="1" indent="-342900">
              <a:buFont typeface="+mj-lt"/>
              <a:buAutoNum type="arabicPeriod"/>
            </a:pPr>
            <a:r>
              <a:rPr lang="en-US" sz="1600" dirty="0">
                <a:latin typeface="Verdana" panose="020B0604030504040204" pitchFamily="34" charset="0"/>
                <a:ea typeface="Verdana" panose="020B0604030504040204" pitchFamily="34" charset="0"/>
                <a:cs typeface="Verdana" panose="020B0604030504040204" pitchFamily="34" charset="0"/>
              </a:rPr>
              <a:t>Confidential Information</a:t>
            </a:r>
          </a:p>
          <a:p>
            <a:pPr marL="685800" lvl="1" indent="-342900">
              <a:buFont typeface="+mj-lt"/>
              <a:buAutoNum type="arabicPeriod"/>
            </a:pPr>
            <a:r>
              <a:rPr lang="en-US" sz="1600" dirty="0">
                <a:latin typeface="Verdana" panose="020B0604030504040204" pitchFamily="34" charset="0"/>
                <a:ea typeface="Verdana" panose="020B0604030504040204" pitchFamily="34" charset="0"/>
                <a:cs typeface="Verdana" panose="020B0604030504040204" pitchFamily="34" charset="0"/>
              </a:rPr>
              <a:t>Professional Misrepresentation </a:t>
            </a:r>
          </a:p>
          <a:p>
            <a:pPr marL="685800" lvl="1" indent="-342900">
              <a:buFont typeface="+mj-lt"/>
              <a:buAutoNum type="arabicPeriod"/>
            </a:pPr>
            <a:r>
              <a:rPr lang="en-US" sz="1600" dirty="0">
                <a:latin typeface="Verdana" panose="020B0604030504040204" pitchFamily="34" charset="0"/>
                <a:ea typeface="Verdana" panose="020B0604030504040204" pitchFamily="34" charset="0"/>
                <a:cs typeface="Verdana" panose="020B0604030504040204" pitchFamily="34" charset="0"/>
              </a:rPr>
              <a:t>Personal Property</a:t>
            </a:r>
          </a:p>
          <a:p>
            <a:pPr marL="685800" lvl="1" indent="-342900">
              <a:buFont typeface="+mj-lt"/>
              <a:buAutoNum type="arabicPeriod"/>
            </a:pPr>
            <a:r>
              <a:rPr lang="en-US" sz="1600" dirty="0">
                <a:latin typeface="Verdana" panose="020B0604030504040204" pitchFamily="34" charset="0"/>
                <a:ea typeface="Verdana" panose="020B0604030504040204" pitchFamily="34" charset="0"/>
                <a:cs typeface="Verdana" panose="020B0604030504040204" pitchFamily="34" charset="0"/>
              </a:rPr>
              <a:t>Social Equity</a:t>
            </a:r>
          </a:p>
          <a:p>
            <a:pPr marL="685800" lvl="1" indent="-342900">
              <a:buFont typeface="+mj-lt"/>
              <a:buAutoNum type="arabicPeriod"/>
            </a:pPr>
            <a:r>
              <a:rPr lang="en-US" sz="1600" dirty="0">
                <a:latin typeface="Verdana" panose="020B0604030504040204" pitchFamily="34" charset="0"/>
                <a:ea typeface="Verdana" panose="020B0604030504040204" pitchFamily="34" charset="0"/>
                <a:cs typeface="Verdana" panose="020B0604030504040204" pitchFamily="34" charset="0"/>
              </a:rPr>
              <a:t>Virtual Public Engagement</a:t>
            </a:r>
          </a:p>
          <a:p>
            <a:pPr marL="685800" lvl="1" indent="-342900">
              <a:buFont typeface="+mj-lt"/>
              <a:buAutoNum type="arabicPeriod"/>
            </a:pPr>
            <a:r>
              <a:rPr lang="en-US" sz="1600" dirty="0">
                <a:latin typeface="Verdana" panose="020B0604030504040204" pitchFamily="34" charset="0"/>
                <a:ea typeface="Verdana" panose="020B0604030504040204" pitchFamily="34" charset="0"/>
                <a:cs typeface="Verdana" panose="020B0604030504040204" pitchFamily="34" charset="0"/>
              </a:rPr>
              <a:t>Endorsements</a:t>
            </a:r>
          </a:p>
          <a:p>
            <a:pPr marL="685800" lvl="1" indent="-342900">
              <a:buFont typeface="+mj-lt"/>
              <a:buAutoNum type="arabicPeriod"/>
            </a:pPr>
            <a:r>
              <a:rPr lang="en-US" sz="1600" dirty="0">
                <a:latin typeface="Verdana" panose="020B0604030504040204" pitchFamily="34" charset="0"/>
                <a:ea typeface="Verdana" panose="020B0604030504040204" pitchFamily="34" charset="0"/>
                <a:cs typeface="Verdana" panose="020B0604030504040204" pitchFamily="34" charset="0"/>
              </a:rPr>
              <a:t>Elected Office</a:t>
            </a:r>
          </a:p>
          <a:p>
            <a:pPr marL="342900" lvl="1" indent="0">
              <a:buNone/>
            </a:pPr>
            <a:endParaRPr lang="en-US" sz="1600" dirty="0">
              <a:latin typeface="Verdana" panose="020B0604030504040204" pitchFamily="34" charset="0"/>
              <a:ea typeface="Verdana" panose="020B0604030504040204" pitchFamily="34" charset="0"/>
              <a:cs typeface="Verdana" panose="020B0604030504040204" pitchFamily="34" charset="0"/>
            </a:endParaRPr>
          </a:p>
          <a:p>
            <a:pPr marL="685800" lvl="1" indent="-342900">
              <a:buFont typeface="+mj-lt"/>
              <a:buAutoNum type="arabicPeriod"/>
            </a:pPr>
            <a:endParaRPr lang="en-US" sz="1600" dirty="0">
              <a:latin typeface="Verdana" panose="020B0604030504040204" pitchFamily="34" charset="0"/>
              <a:ea typeface="Verdana" panose="020B0604030504040204" pitchFamily="34" charset="0"/>
              <a:cs typeface="Verdana" panose="020B0604030504040204" pitchFamily="34" charset="0"/>
            </a:endParaRPr>
          </a:p>
          <a:p>
            <a:pPr marL="685800" lvl="1" indent="-342900"/>
            <a:endParaRPr lang="en-US" sz="1400" b="1" dirty="0">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5416" y="2124530"/>
            <a:ext cx="3200174" cy="2131316"/>
          </a:xfrm>
          <a:prstGeom prst="rect">
            <a:avLst/>
          </a:prstGeom>
        </p:spPr>
      </p:pic>
      <p:sp>
        <p:nvSpPr>
          <p:cNvPr id="7" name="TextBox 6"/>
          <p:cNvSpPr txBox="1"/>
          <p:nvPr/>
        </p:nvSpPr>
        <p:spPr>
          <a:xfrm rot="5400000">
            <a:off x="7455292" y="3181443"/>
            <a:ext cx="2434441" cy="215444"/>
          </a:xfrm>
          <a:prstGeom prst="rect">
            <a:avLst/>
          </a:prstGeom>
          <a:noFill/>
        </p:spPr>
        <p:txBody>
          <a:bodyPr wrap="square" rtlCol="0">
            <a:spAutoFit/>
          </a:bodyPr>
          <a:lstStyle/>
          <a:p>
            <a:r>
              <a:rPr lang="en-US" sz="800"/>
              <a:t>The Compliance and Ethics Blog</a:t>
            </a:r>
          </a:p>
        </p:txBody>
      </p:sp>
    </p:spTree>
    <p:extLst>
      <p:ext uri="{BB962C8B-B14F-4D97-AF65-F5344CB8AC3E}">
        <p14:creationId xmlns:p14="http://schemas.microsoft.com/office/powerpoint/2010/main" val="20444223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023" y="436515"/>
            <a:ext cx="8250148" cy="910498"/>
          </a:xfrm>
        </p:spPr>
        <p:txBody>
          <a:bodyPr>
            <a:normAutofit/>
          </a:bodyPr>
          <a:lstStyle/>
          <a:p>
            <a:r>
              <a:rPr lang="en-US" sz="2400" b="0" dirty="0"/>
              <a:t>Scenario 3</a:t>
            </a:r>
            <a:br>
              <a:rPr lang="en-US" b="0" dirty="0"/>
            </a:br>
            <a:r>
              <a:rPr lang="en-US" sz="3200" b="0" dirty="0"/>
              <a:t>Ethical Issues</a:t>
            </a:r>
          </a:p>
        </p:txBody>
      </p:sp>
      <p:sp>
        <p:nvSpPr>
          <p:cNvPr id="3" name="Footer Placeholder 2"/>
          <p:cNvSpPr>
            <a:spLocks noGrp="1"/>
          </p:cNvSpPr>
          <p:nvPr>
            <p:ph type="ftr" sz="quarter" idx="3"/>
          </p:nvPr>
        </p:nvSpPr>
        <p:spPr/>
        <p:txBody>
          <a:bodyPr/>
          <a:lstStyle/>
          <a:p>
            <a:r>
              <a:rPr lang="en-US"/>
              <a:t>PLANNING.ORG/NPC20</a:t>
            </a:r>
            <a:endParaRPr lang="en-US" dirty="0"/>
          </a:p>
        </p:txBody>
      </p:sp>
      <p:sp>
        <p:nvSpPr>
          <p:cNvPr id="4" name="Slide Number Placeholder 3"/>
          <p:cNvSpPr>
            <a:spLocks noGrp="1"/>
          </p:cNvSpPr>
          <p:nvPr>
            <p:ph type="sldNum" sz="quarter" idx="11"/>
          </p:nvPr>
        </p:nvSpPr>
        <p:spPr/>
        <p:txBody>
          <a:bodyPr/>
          <a:lstStyle/>
          <a:p>
            <a:fld id="{216D5D5F-38EC-E946-B767-69FF7C40D7B4}" type="slidenum">
              <a:rPr lang="en-US" smtClean="0"/>
              <a:pPr/>
              <a:t>30</a:t>
            </a:fld>
            <a:endParaRPr lang="en-US"/>
          </a:p>
        </p:txBody>
      </p:sp>
      <p:sp>
        <p:nvSpPr>
          <p:cNvPr id="5" name="TextBox 4"/>
          <p:cNvSpPr txBox="1"/>
          <p:nvPr/>
        </p:nvSpPr>
        <p:spPr>
          <a:xfrm>
            <a:off x="382710" y="1339682"/>
            <a:ext cx="8283573" cy="3139321"/>
          </a:xfrm>
          <a:prstGeom prst="rect">
            <a:avLst/>
          </a:prstGeom>
          <a:noFill/>
        </p:spPr>
        <p:txBody>
          <a:bodyPr wrap="square" rtlCol="0" anchor="t">
            <a:spAutoFit/>
          </a:bodyPr>
          <a:lstStyle/>
          <a:p>
            <a:r>
              <a:rPr lang="en-US" sz="1800" b="1" i="1" dirty="0"/>
              <a:t>AICP Ethics Code “Aspirational Principles”</a:t>
            </a:r>
          </a:p>
          <a:p>
            <a:r>
              <a:rPr lang="en-US" sz="1800" b="1" dirty="0"/>
              <a:t>2c: </a:t>
            </a:r>
            <a:r>
              <a:rPr lang="en-US" sz="1800" dirty="0"/>
              <a:t>We shall </a:t>
            </a:r>
            <a:r>
              <a:rPr lang="en-US" sz="1800" dirty="0">
                <a:solidFill>
                  <a:srgbClr val="0070C0"/>
                </a:solidFill>
              </a:rPr>
              <a:t>avoid a conflict of interest or even the appearance</a:t>
            </a:r>
            <a:r>
              <a:rPr lang="en-US" sz="1800" dirty="0"/>
              <a:t> of a conflict of interest in accepting assignments from clients or employers.</a:t>
            </a:r>
          </a:p>
          <a:p>
            <a:endParaRPr lang="en-US" sz="1800" dirty="0"/>
          </a:p>
          <a:p>
            <a:r>
              <a:rPr lang="en-US" sz="1800" b="1" i="1" dirty="0"/>
              <a:t>AICP Ethics Code “Rules of Conduct”</a:t>
            </a:r>
          </a:p>
          <a:p>
            <a:r>
              <a:rPr lang="en-US" sz="1800" b="1" dirty="0"/>
              <a:t>#6: </a:t>
            </a:r>
            <a:r>
              <a:rPr lang="en-US" sz="1800" dirty="0"/>
              <a:t> We shall not perform work on a project if…there is a possibility for direct personal or financial gain to us…</a:t>
            </a:r>
            <a:r>
              <a:rPr lang="en-US" sz="1800" dirty="0">
                <a:solidFill>
                  <a:srgbClr val="0070C0"/>
                </a:solidFill>
              </a:rPr>
              <a:t>unless our client or employer, after full written disclosure from us, consents in writing to the arrangement</a:t>
            </a:r>
            <a:r>
              <a:rPr lang="en-US" sz="1800" dirty="0"/>
              <a:t>.</a:t>
            </a:r>
          </a:p>
          <a:p>
            <a:endParaRPr lang="en-US" sz="1800" b="1" dirty="0"/>
          </a:p>
          <a:p>
            <a:r>
              <a:rPr lang="en-US" sz="1800" b="1" dirty="0"/>
              <a:t>#14: </a:t>
            </a:r>
            <a:r>
              <a:rPr lang="en-US" sz="1800" dirty="0"/>
              <a:t>We shall not use the power of any office to seek or obtain a special advantage that is </a:t>
            </a:r>
            <a:r>
              <a:rPr lang="en-US" sz="1800" dirty="0">
                <a:solidFill>
                  <a:srgbClr val="0070C0"/>
                </a:solidFill>
              </a:rPr>
              <a:t>not a matter of public knowledge or is not in the public interest. </a:t>
            </a:r>
          </a:p>
        </p:txBody>
      </p:sp>
    </p:spTree>
    <p:extLst>
      <p:ext uri="{BB962C8B-B14F-4D97-AF65-F5344CB8AC3E}">
        <p14:creationId xmlns:p14="http://schemas.microsoft.com/office/powerpoint/2010/main" val="17050900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41323" y="1404254"/>
            <a:ext cx="6982733" cy="3015343"/>
          </a:xfrm>
        </p:spPr>
        <p:txBody>
          <a:bodyPr/>
          <a:lstStyle/>
          <a:p>
            <a:pPr algn="r"/>
            <a:r>
              <a:rPr lang="en-US" sz="1800" dirty="0">
                <a:latin typeface="+mn-lt"/>
              </a:rPr>
              <a:t>In the two real-life cases, on which these scenarios were based: </a:t>
            </a:r>
          </a:p>
          <a:p>
            <a:pPr algn="r"/>
            <a:r>
              <a:rPr lang="en-US" sz="1800" dirty="0">
                <a:latin typeface="+mn-lt"/>
              </a:rPr>
              <a:t>After being charged with misconduct—based on a complaint by a resident—Norman provided evidence to the Ethics Officer that he had, in advance, notified his supervisor, Lucio, of the potential conflict of interest. Lucio then had told him to: 1) continue to work on the project and 2) fully disclose his ownership interests at all public meetings. Subsequently, the misconduct charge was dismissed.</a:t>
            </a:r>
          </a:p>
          <a:p>
            <a:pPr algn="r"/>
            <a:r>
              <a:rPr lang="en-US" sz="1800" dirty="0">
                <a:latin typeface="+mn-lt"/>
              </a:rPr>
              <a:t>Catherine was still trying to decide how best to handle her vacation rental issue, since the town did not have the resources to hire a consultant. However, she was planning to disclose her property ownership, in writing, to both her supervisor and the Plan Commission.</a:t>
            </a:r>
          </a:p>
          <a:p>
            <a:endParaRPr lang="en-US" sz="1800" dirty="0">
              <a:latin typeface="+mn-lt"/>
            </a:endParaRPr>
          </a:p>
        </p:txBody>
      </p:sp>
      <p:sp>
        <p:nvSpPr>
          <p:cNvPr id="3" name="Title 2"/>
          <p:cNvSpPr>
            <a:spLocks noGrp="1"/>
          </p:cNvSpPr>
          <p:nvPr>
            <p:ph type="title"/>
          </p:nvPr>
        </p:nvSpPr>
        <p:spPr>
          <a:xfrm>
            <a:off x="441789" y="394574"/>
            <a:ext cx="6982267" cy="849115"/>
          </a:xfrm>
        </p:spPr>
        <p:txBody>
          <a:bodyPr/>
          <a:lstStyle/>
          <a:p>
            <a:pPr algn="r"/>
            <a:r>
              <a:rPr lang="en-US" sz="2400" b="0" dirty="0"/>
              <a:t>Scenario 3</a:t>
            </a:r>
            <a:br>
              <a:rPr lang="en-US" sz="2400" b="0" dirty="0"/>
            </a:br>
            <a:r>
              <a:rPr lang="en-US" sz="3200" b="0" dirty="0"/>
              <a:t>Outcomes</a:t>
            </a:r>
          </a:p>
        </p:txBody>
      </p:sp>
      <p:sp>
        <p:nvSpPr>
          <p:cNvPr id="4" name="Footer Placeholder 3"/>
          <p:cNvSpPr>
            <a:spLocks noGrp="1"/>
          </p:cNvSpPr>
          <p:nvPr>
            <p:ph type="ftr" sz="quarter" idx="3"/>
          </p:nvPr>
        </p:nvSpPr>
        <p:spPr/>
        <p:txBody>
          <a:bodyPr/>
          <a:lstStyle/>
          <a:p>
            <a:r>
              <a:rPr lang="en-US" dirty="0"/>
              <a:t>PLANNING.ORG/NPC20</a:t>
            </a:r>
          </a:p>
        </p:txBody>
      </p:sp>
      <p:sp>
        <p:nvSpPr>
          <p:cNvPr id="5" name="Slide Number Placeholder 4"/>
          <p:cNvSpPr>
            <a:spLocks noGrp="1"/>
          </p:cNvSpPr>
          <p:nvPr>
            <p:ph type="sldNum" sz="quarter" idx="11"/>
          </p:nvPr>
        </p:nvSpPr>
        <p:spPr/>
        <p:txBody>
          <a:bodyPr/>
          <a:lstStyle/>
          <a:p>
            <a:fld id="{216D5D5F-38EC-E946-B767-69FF7C40D7B4}" type="slidenum">
              <a:rPr lang="en-US" smtClean="0"/>
              <a:pPr/>
              <a:t>31</a:t>
            </a:fld>
            <a:endParaRPr lang="en-US" dirty="0"/>
          </a:p>
        </p:txBody>
      </p:sp>
      <p:pic>
        <p:nvPicPr>
          <p:cNvPr id="6" name="Picture 5"/>
          <p:cNvPicPr>
            <a:picLocks noChangeAspect="1"/>
          </p:cNvPicPr>
          <p:nvPr/>
        </p:nvPicPr>
        <p:blipFill>
          <a:blip r:embed="rId2"/>
          <a:srcRect/>
          <a:stretch/>
        </p:blipFill>
        <p:spPr>
          <a:xfrm>
            <a:off x="7810664" y="3274015"/>
            <a:ext cx="843007" cy="1010593"/>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rcRect l="17826"/>
          <a:stretch>
            <a:fillRect/>
          </a:stretch>
        </p:blipFill>
        <p:spPr>
          <a:xfrm>
            <a:off x="7772400" y="1977979"/>
            <a:ext cx="919536" cy="1119004"/>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a:ext>
            </a:extLst>
          </a:blip>
          <a:srcRect l="12586" t="10309" r="14218" b="10309"/>
          <a:stretch/>
        </p:blipFill>
        <p:spPr>
          <a:xfrm>
            <a:off x="7772400" y="809460"/>
            <a:ext cx="922256" cy="953386"/>
          </a:xfrm>
          <a:prstGeom prst="rect">
            <a:avLst/>
          </a:prstGeom>
        </p:spPr>
      </p:pic>
      <p:sp>
        <p:nvSpPr>
          <p:cNvPr id="9" name="TextBox 8"/>
          <p:cNvSpPr txBox="1"/>
          <p:nvPr/>
        </p:nvSpPr>
        <p:spPr>
          <a:xfrm>
            <a:off x="7651143" y="1699099"/>
            <a:ext cx="1162050" cy="246221"/>
          </a:xfrm>
          <a:prstGeom prst="rect">
            <a:avLst/>
          </a:prstGeom>
          <a:noFill/>
        </p:spPr>
        <p:txBody>
          <a:bodyPr wrap="square" rtlCol="0">
            <a:spAutoFit/>
          </a:bodyPr>
          <a:lstStyle/>
          <a:p>
            <a:pPr algn="ctr"/>
            <a:r>
              <a:rPr lang="en-US" sz="1000" dirty="0"/>
              <a:t>Norman</a:t>
            </a:r>
          </a:p>
        </p:txBody>
      </p:sp>
      <p:sp>
        <p:nvSpPr>
          <p:cNvPr id="10" name="TextBox 9"/>
          <p:cNvSpPr txBox="1"/>
          <p:nvPr/>
        </p:nvSpPr>
        <p:spPr>
          <a:xfrm>
            <a:off x="7574942" y="3030485"/>
            <a:ext cx="1322308" cy="246221"/>
          </a:xfrm>
          <a:prstGeom prst="rect">
            <a:avLst/>
          </a:prstGeom>
          <a:noFill/>
        </p:spPr>
        <p:txBody>
          <a:bodyPr wrap="square" rtlCol="0">
            <a:spAutoFit/>
          </a:bodyPr>
          <a:lstStyle/>
          <a:p>
            <a:pPr algn="ctr"/>
            <a:r>
              <a:rPr lang="en-US" sz="1000"/>
              <a:t>Lucio</a:t>
            </a:r>
          </a:p>
        </p:txBody>
      </p:sp>
      <p:sp>
        <p:nvSpPr>
          <p:cNvPr id="11" name="TextBox 10"/>
          <p:cNvSpPr txBox="1"/>
          <p:nvPr/>
        </p:nvSpPr>
        <p:spPr>
          <a:xfrm>
            <a:off x="7339539" y="4227806"/>
            <a:ext cx="1785258" cy="246221"/>
          </a:xfrm>
          <a:prstGeom prst="rect">
            <a:avLst/>
          </a:prstGeom>
          <a:noFill/>
        </p:spPr>
        <p:txBody>
          <a:bodyPr wrap="square" rtlCol="0">
            <a:spAutoFit/>
          </a:bodyPr>
          <a:lstStyle/>
          <a:p>
            <a:pPr algn="ctr"/>
            <a:r>
              <a:rPr lang="en-US" sz="1000"/>
              <a:t>Catherine</a:t>
            </a:r>
          </a:p>
        </p:txBody>
      </p:sp>
    </p:spTree>
    <p:extLst>
      <p:ext uri="{BB962C8B-B14F-4D97-AF65-F5344CB8AC3E}">
        <p14:creationId xmlns:p14="http://schemas.microsoft.com/office/powerpoint/2010/main" val="8463886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93" y="689428"/>
            <a:ext cx="8250148" cy="1007865"/>
          </a:xfrm>
        </p:spPr>
        <p:txBody>
          <a:bodyPr>
            <a:normAutofit/>
          </a:bodyPr>
          <a:lstStyle/>
          <a:p>
            <a:r>
              <a:rPr lang="en-US" sz="2400" b="0" dirty="0"/>
              <a:t>Scenario 4</a:t>
            </a:r>
            <a:br>
              <a:rPr lang="en-US" b="0" dirty="0"/>
            </a:br>
            <a:r>
              <a:rPr lang="en-US" sz="3200" dirty="0"/>
              <a:t>Social Equity</a:t>
            </a:r>
          </a:p>
        </p:txBody>
      </p:sp>
      <p:sp>
        <p:nvSpPr>
          <p:cNvPr id="3" name="Footer Placeholder 2"/>
          <p:cNvSpPr>
            <a:spLocks noGrp="1"/>
          </p:cNvSpPr>
          <p:nvPr>
            <p:ph type="ftr" sz="quarter" idx="3"/>
          </p:nvPr>
        </p:nvSpPr>
        <p:spPr/>
        <p:txBody>
          <a:bodyPr/>
          <a:lstStyle/>
          <a:p>
            <a:r>
              <a:rPr lang="en-US"/>
              <a:t>PLANNING.ORG/NPC20</a:t>
            </a:r>
            <a:endParaRPr lang="en-US" dirty="0"/>
          </a:p>
        </p:txBody>
      </p:sp>
      <p:sp>
        <p:nvSpPr>
          <p:cNvPr id="4" name="Slide Number Placeholder 3"/>
          <p:cNvSpPr>
            <a:spLocks noGrp="1"/>
          </p:cNvSpPr>
          <p:nvPr>
            <p:ph type="sldNum" sz="quarter" idx="11"/>
          </p:nvPr>
        </p:nvSpPr>
        <p:spPr/>
        <p:txBody>
          <a:bodyPr/>
          <a:lstStyle/>
          <a:p>
            <a:fld id="{216D5D5F-38EC-E946-B767-69FF7C40D7B4}" type="slidenum">
              <a:rPr lang="en-US" smtClean="0"/>
              <a:pPr/>
              <a:t>32</a:t>
            </a:fld>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6981" r="16558"/>
          <a:stretch/>
        </p:blipFill>
        <p:spPr>
          <a:xfrm>
            <a:off x="5709696" y="1788510"/>
            <a:ext cx="2977102" cy="2076597"/>
          </a:xfrm>
          <a:prstGeom prst="rect">
            <a:avLst/>
          </a:prstGeom>
        </p:spPr>
      </p:pic>
      <p:sp>
        <p:nvSpPr>
          <p:cNvPr id="6" name="TextBox 5"/>
          <p:cNvSpPr txBox="1"/>
          <p:nvPr/>
        </p:nvSpPr>
        <p:spPr>
          <a:xfrm>
            <a:off x="371266" y="1647348"/>
            <a:ext cx="5061100" cy="2862322"/>
          </a:xfrm>
          <a:prstGeom prst="rect">
            <a:avLst/>
          </a:prstGeom>
          <a:noFill/>
        </p:spPr>
        <p:txBody>
          <a:bodyPr wrap="square" rtlCol="0">
            <a:spAutoFit/>
          </a:bodyPr>
          <a:lstStyle/>
          <a:p>
            <a:r>
              <a:rPr lang="en-US" sz="2000" dirty="0"/>
              <a:t>Norman, </a:t>
            </a:r>
            <a:r>
              <a:rPr lang="en-US" sz="1600" dirty="0"/>
              <a:t>AICP, </a:t>
            </a:r>
            <a:r>
              <a:rPr lang="en-US" sz="2000" dirty="0"/>
              <a:t>a staff planner with </a:t>
            </a:r>
            <a:r>
              <a:rPr lang="en-US" sz="2000" dirty="0" err="1"/>
              <a:t>Costaville</a:t>
            </a:r>
            <a:r>
              <a:rPr lang="en-US" sz="2000" dirty="0"/>
              <a:t>, has been assigned to review the site plan for a group home for refugee immigrant children who have been separated from their parents.</a:t>
            </a:r>
          </a:p>
          <a:p>
            <a:endParaRPr lang="en-US" sz="2000" dirty="0"/>
          </a:p>
          <a:p>
            <a:r>
              <a:rPr lang="en-US" sz="2000" dirty="0"/>
              <a:t>The site plan meets all legal requirements, but Norman is concerned about the quality of the operation, as well as the long-term separation of the children from their parents.</a:t>
            </a:r>
          </a:p>
        </p:txBody>
      </p:sp>
      <p:sp>
        <p:nvSpPr>
          <p:cNvPr id="9" name="TextBox 8"/>
          <p:cNvSpPr txBox="1"/>
          <p:nvPr/>
        </p:nvSpPr>
        <p:spPr>
          <a:xfrm rot="5400000">
            <a:off x="7773935" y="2615920"/>
            <a:ext cx="1913873" cy="215444"/>
          </a:xfrm>
          <a:prstGeom prst="rect">
            <a:avLst/>
          </a:prstGeom>
          <a:noFill/>
        </p:spPr>
        <p:txBody>
          <a:bodyPr wrap="square" rtlCol="0">
            <a:spAutoFit/>
          </a:bodyPr>
          <a:lstStyle/>
          <a:p>
            <a:r>
              <a:rPr lang="en-US" sz="800" dirty="0"/>
              <a:t>Gabriel </a:t>
            </a:r>
            <a:r>
              <a:rPr lang="en-US" sz="800" dirty="0" err="1"/>
              <a:t>Hongsdusit</a:t>
            </a:r>
            <a:r>
              <a:rPr lang="en-US" sz="800" dirty="0"/>
              <a:t>/Reveal</a:t>
            </a:r>
          </a:p>
        </p:txBody>
      </p:sp>
    </p:spTree>
    <p:extLst>
      <p:ext uri="{BB962C8B-B14F-4D97-AF65-F5344CB8AC3E}">
        <p14:creationId xmlns:p14="http://schemas.microsoft.com/office/powerpoint/2010/main" val="5123609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951" y="483525"/>
            <a:ext cx="8250148" cy="563366"/>
          </a:xfrm>
        </p:spPr>
        <p:txBody>
          <a:bodyPr>
            <a:normAutofit/>
          </a:bodyPr>
          <a:lstStyle/>
          <a:p>
            <a:r>
              <a:rPr lang="en-US" sz="2400" b="0" dirty="0"/>
              <a:t>Scenario 4 </a:t>
            </a:r>
            <a:r>
              <a:rPr lang="en-US" sz="1800" b="0" dirty="0"/>
              <a:t>(contd.)</a:t>
            </a:r>
          </a:p>
        </p:txBody>
      </p:sp>
      <p:sp>
        <p:nvSpPr>
          <p:cNvPr id="3" name="Footer Placeholder 2"/>
          <p:cNvSpPr>
            <a:spLocks noGrp="1"/>
          </p:cNvSpPr>
          <p:nvPr>
            <p:ph type="ftr" sz="quarter" idx="3"/>
          </p:nvPr>
        </p:nvSpPr>
        <p:spPr/>
        <p:txBody>
          <a:bodyPr/>
          <a:lstStyle/>
          <a:p>
            <a:r>
              <a:rPr lang="en-US"/>
              <a:t>PLANNING.ORG/NPC20</a:t>
            </a:r>
            <a:endParaRPr lang="en-US" dirty="0"/>
          </a:p>
        </p:txBody>
      </p:sp>
      <p:sp>
        <p:nvSpPr>
          <p:cNvPr id="4" name="Slide Number Placeholder 3"/>
          <p:cNvSpPr>
            <a:spLocks noGrp="1"/>
          </p:cNvSpPr>
          <p:nvPr>
            <p:ph type="sldNum" sz="quarter" idx="11"/>
          </p:nvPr>
        </p:nvSpPr>
        <p:spPr/>
        <p:txBody>
          <a:bodyPr/>
          <a:lstStyle/>
          <a:p>
            <a:fld id="{216D5D5F-38EC-E946-B767-69FF7C40D7B4}" type="slidenum">
              <a:rPr lang="en-US" smtClean="0"/>
              <a:pPr/>
              <a:t>33</a:t>
            </a:fld>
            <a:endParaRPr lang="en-US"/>
          </a:p>
        </p:txBody>
      </p:sp>
      <p:sp>
        <p:nvSpPr>
          <p:cNvPr id="5" name="TextBox 4"/>
          <p:cNvSpPr txBox="1"/>
          <p:nvPr/>
        </p:nvSpPr>
        <p:spPr>
          <a:xfrm>
            <a:off x="372889" y="1033481"/>
            <a:ext cx="4997511" cy="3993401"/>
          </a:xfrm>
          <a:prstGeom prst="rect">
            <a:avLst/>
          </a:prstGeom>
          <a:noFill/>
        </p:spPr>
        <p:txBody>
          <a:bodyPr wrap="square" rtlCol="0">
            <a:spAutoFit/>
          </a:bodyPr>
          <a:lstStyle/>
          <a:p>
            <a:r>
              <a:rPr lang="en-US" sz="2000" dirty="0"/>
              <a:t>Norman voices these concerns to his supervisor, Lucio, </a:t>
            </a:r>
            <a:r>
              <a:rPr lang="en-US" sz="1600" dirty="0"/>
              <a:t>AICP</a:t>
            </a:r>
            <a:r>
              <a:rPr lang="en-US" sz="2000" dirty="0"/>
              <a:t>, who says he is very sympathetic. But Lucio notes that the Mayor wants to get the approval done as fast as possible—”before the NIMBYs get wind of this,” says the Mayor. </a:t>
            </a:r>
          </a:p>
          <a:p>
            <a:endParaRPr lang="en-US" sz="2000" dirty="0"/>
          </a:p>
          <a:p>
            <a:r>
              <a:rPr lang="en-US" sz="2000" dirty="0"/>
              <a:t>Lucio tells Norman to focus just on the facts of the site plan review process in his staff report—and not to mention any of his social equity concerns.</a:t>
            </a:r>
          </a:p>
          <a:p>
            <a:endParaRPr lang="en-US" sz="2000" dirty="0"/>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6069" y="2557614"/>
            <a:ext cx="3090731" cy="1789847"/>
          </a:xfrm>
          <a:prstGeom prst="rect">
            <a:avLst/>
          </a:prstGeom>
        </p:spPr>
      </p:pic>
      <p:sp>
        <p:nvSpPr>
          <p:cNvPr id="8" name="TextBox 7"/>
          <p:cNvSpPr txBox="1"/>
          <p:nvPr/>
        </p:nvSpPr>
        <p:spPr>
          <a:xfrm rot="5400000">
            <a:off x="7691984" y="3447595"/>
            <a:ext cx="2115879" cy="215444"/>
          </a:xfrm>
          <a:prstGeom prst="rect">
            <a:avLst/>
          </a:prstGeom>
          <a:noFill/>
        </p:spPr>
        <p:txBody>
          <a:bodyPr wrap="square" rtlCol="0">
            <a:spAutoFit/>
          </a:bodyPr>
          <a:lstStyle/>
          <a:p>
            <a:r>
              <a:rPr lang="en-US" sz="800" dirty="0"/>
              <a:t>David J. Phillip/The Intercept</a:t>
            </a:r>
          </a:p>
        </p:txBody>
      </p:sp>
      <p:pic>
        <p:nvPicPr>
          <p:cNvPr id="10" name="Picture 9"/>
          <p:cNvPicPr>
            <a:picLocks noChangeAspect="1"/>
          </p:cNvPicPr>
          <p:nvPr/>
        </p:nvPicPr>
        <p:blipFill>
          <a:blip r:embed="rId3" cstate="print">
            <a:extLst>
              <a:ext uri="{28A0092B-C50C-407E-A947-70E740481C1C}">
                <a14:useLocalDpi xmlns:a14="http://schemas.microsoft.com/office/drawing/2010/main"/>
              </a:ext>
            </a:extLst>
          </a:blip>
          <a:srcRect l="17826"/>
          <a:stretch>
            <a:fillRect/>
          </a:stretch>
        </p:blipFill>
        <p:spPr>
          <a:xfrm>
            <a:off x="7282712" y="991604"/>
            <a:ext cx="1066046" cy="1297296"/>
          </a:xfrm>
          <a:prstGeom prst="rect">
            <a:avLst/>
          </a:prstGeom>
        </p:spPr>
      </p:pic>
      <p:sp>
        <p:nvSpPr>
          <p:cNvPr id="11" name="TextBox 10"/>
          <p:cNvSpPr txBox="1"/>
          <p:nvPr/>
        </p:nvSpPr>
        <p:spPr>
          <a:xfrm>
            <a:off x="7143750" y="2231581"/>
            <a:ext cx="1350335" cy="246221"/>
          </a:xfrm>
          <a:prstGeom prst="rect">
            <a:avLst/>
          </a:prstGeom>
          <a:noFill/>
        </p:spPr>
        <p:txBody>
          <a:bodyPr wrap="square" rtlCol="0">
            <a:spAutoFit/>
          </a:bodyPr>
          <a:lstStyle/>
          <a:p>
            <a:pPr algn="ctr"/>
            <a:r>
              <a:rPr lang="en-US" sz="1000" dirty="0"/>
              <a:t>Lucio</a:t>
            </a: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a:ext>
            </a:extLst>
          </a:blip>
          <a:srcRect l="12586" t="10309" r="14218" b="10309"/>
          <a:stretch/>
        </p:blipFill>
        <p:spPr>
          <a:xfrm>
            <a:off x="5786086" y="976141"/>
            <a:ext cx="1262414" cy="1305026"/>
          </a:xfrm>
          <a:prstGeom prst="rect">
            <a:avLst/>
          </a:prstGeom>
        </p:spPr>
      </p:pic>
      <p:sp>
        <p:nvSpPr>
          <p:cNvPr id="13" name="TextBox 12"/>
          <p:cNvSpPr txBox="1"/>
          <p:nvPr/>
        </p:nvSpPr>
        <p:spPr>
          <a:xfrm>
            <a:off x="6178550" y="2238100"/>
            <a:ext cx="844550" cy="246221"/>
          </a:xfrm>
          <a:prstGeom prst="rect">
            <a:avLst/>
          </a:prstGeom>
          <a:noFill/>
        </p:spPr>
        <p:txBody>
          <a:bodyPr wrap="square" rtlCol="0">
            <a:spAutoFit/>
          </a:bodyPr>
          <a:lstStyle/>
          <a:p>
            <a:r>
              <a:rPr lang="en-US" sz="1000"/>
              <a:t>Norman</a:t>
            </a:r>
          </a:p>
        </p:txBody>
      </p:sp>
    </p:spTree>
    <p:extLst>
      <p:ext uri="{BB962C8B-B14F-4D97-AF65-F5344CB8AC3E}">
        <p14:creationId xmlns:p14="http://schemas.microsoft.com/office/powerpoint/2010/main" val="19486389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218" y="439098"/>
            <a:ext cx="8250148" cy="978232"/>
          </a:xfrm>
        </p:spPr>
        <p:txBody>
          <a:bodyPr>
            <a:normAutofit/>
          </a:bodyPr>
          <a:lstStyle/>
          <a:p>
            <a:r>
              <a:rPr lang="en-US" sz="2400" b="0" dirty="0"/>
              <a:t>Scenario 4</a:t>
            </a:r>
            <a:br>
              <a:rPr lang="en-US" b="0" dirty="0"/>
            </a:br>
            <a:r>
              <a:rPr lang="en-US" sz="3200" b="0" dirty="0"/>
              <a:t>Questions</a:t>
            </a:r>
          </a:p>
        </p:txBody>
      </p:sp>
      <p:sp>
        <p:nvSpPr>
          <p:cNvPr id="3" name="Footer Placeholder 2"/>
          <p:cNvSpPr>
            <a:spLocks noGrp="1"/>
          </p:cNvSpPr>
          <p:nvPr>
            <p:ph type="ftr" sz="quarter" idx="3"/>
          </p:nvPr>
        </p:nvSpPr>
        <p:spPr/>
        <p:txBody>
          <a:bodyPr/>
          <a:lstStyle/>
          <a:p>
            <a:r>
              <a:rPr lang="en-US"/>
              <a:t>PLANNING.ORG/NPC20</a:t>
            </a:r>
            <a:endParaRPr lang="en-US" dirty="0"/>
          </a:p>
        </p:txBody>
      </p:sp>
      <p:sp>
        <p:nvSpPr>
          <p:cNvPr id="4" name="Slide Number Placeholder 3"/>
          <p:cNvSpPr>
            <a:spLocks noGrp="1"/>
          </p:cNvSpPr>
          <p:nvPr>
            <p:ph type="sldNum" sz="quarter" idx="11"/>
          </p:nvPr>
        </p:nvSpPr>
        <p:spPr/>
        <p:txBody>
          <a:bodyPr/>
          <a:lstStyle/>
          <a:p>
            <a:fld id="{216D5D5F-38EC-E946-B767-69FF7C40D7B4}" type="slidenum">
              <a:rPr lang="en-US" smtClean="0"/>
              <a:pPr/>
              <a:t>34</a:t>
            </a:fld>
            <a:endParaRPr lang="en-US"/>
          </a:p>
        </p:txBody>
      </p:sp>
      <p:sp>
        <p:nvSpPr>
          <p:cNvPr id="5" name="TextBox 4"/>
          <p:cNvSpPr txBox="1"/>
          <p:nvPr/>
        </p:nvSpPr>
        <p:spPr>
          <a:xfrm>
            <a:off x="453810" y="1530053"/>
            <a:ext cx="5329681" cy="3508653"/>
          </a:xfrm>
          <a:prstGeom prst="rect">
            <a:avLst/>
          </a:prstGeom>
          <a:noFill/>
        </p:spPr>
        <p:txBody>
          <a:bodyPr wrap="square" rtlCol="0" anchor="t">
            <a:spAutoFit/>
          </a:bodyPr>
          <a:lstStyle/>
          <a:p>
            <a:r>
              <a:rPr lang="en-US" sz="2400" b="1" dirty="0"/>
              <a:t>Q 4.1: </a:t>
            </a:r>
          </a:p>
          <a:p>
            <a:r>
              <a:rPr lang="en-US" sz="2400" b="1" dirty="0"/>
              <a:t>Is Lucio correct, ethically, to tell Norman to only focus the staff report on the facts relevant to the site plan review?  </a:t>
            </a:r>
          </a:p>
          <a:p>
            <a:pPr marL="342900" indent="-342900">
              <a:buAutoNum type="alphaLcParenR"/>
            </a:pPr>
            <a:r>
              <a:rPr lang="en-US" sz="1800" b="1" dirty="0">
                <a:solidFill>
                  <a:schemeClr val="bg2">
                    <a:lumMod val="50000"/>
                  </a:schemeClr>
                </a:solidFill>
              </a:rPr>
              <a:t>Yes</a:t>
            </a:r>
          </a:p>
          <a:p>
            <a:pPr marL="342900" indent="-342900">
              <a:buAutoNum type="alphaLcParenR"/>
            </a:pPr>
            <a:r>
              <a:rPr lang="en-US" sz="1800" b="1" dirty="0">
                <a:solidFill>
                  <a:schemeClr val="bg2">
                    <a:lumMod val="50000"/>
                  </a:schemeClr>
                </a:solidFill>
              </a:rPr>
              <a:t>No</a:t>
            </a:r>
          </a:p>
          <a:p>
            <a:pPr marL="342900" indent="-342900">
              <a:buAutoNum type="alphaLcParenR"/>
            </a:pPr>
            <a:r>
              <a:rPr lang="en-US" sz="1800" b="1" dirty="0">
                <a:solidFill>
                  <a:schemeClr val="bg2">
                    <a:lumMod val="50000"/>
                  </a:schemeClr>
                </a:solidFill>
              </a:rPr>
              <a:t>Not Sure</a:t>
            </a:r>
          </a:p>
          <a:p>
            <a:endParaRPr lang="en-US" sz="2400" b="1" dirty="0">
              <a:solidFill>
                <a:schemeClr val="bg2">
                  <a:lumMod val="50000"/>
                </a:schemeClr>
              </a:solidFill>
            </a:endParaRPr>
          </a:p>
          <a:p>
            <a:r>
              <a:rPr lang="en-US" sz="2400" b="1" dirty="0"/>
              <a:t> </a:t>
            </a:r>
          </a:p>
          <a:p>
            <a:endParaRPr lang="en-US" sz="2400" b="1" dirty="0">
              <a:solidFill>
                <a:schemeClr val="bg2">
                  <a:lumMod val="50000"/>
                </a:schemeClr>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0383" y="1793631"/>
            <a:ext cx="2959989" cy="2287265"/>
          </a:xfrm>
          <a:prstGeom prst="rect">
            <a:avLst/>
          </a:prstGeom>
        </p:spPr>
      </p:pic>
    </p:spTree>
    <p:extLst>
      <p:ext uri="{BB962C8B-B14F-4D97-AF65-F5344CB8AC3E}">
        <p14:creationId xmlns:p14="http://schemas.microsoft.com/office/powerpoint/2010/main" val="181869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64770" y="1746740"/>
            <a:ext cx="4974737" cy="2321902"/>
          </a:xfrm>
        </p:spPr>
        <p:txBody>
          <a:bodyPr/>
          <a:lstStyle/>
          <a:p>
            <a:r>
              <a:rPr lang="en-US" sz="2400" b="1" dirty="0">
                <a:latin typeface="+mn-lt"/>
              </a:rPr>
              <a:t>Q 4.2: </a:t>
            </a:r>
          </a:p>
          <a:p>
            <a:r>
              <a:rPr lang="en-US" sz="2400" b="1" dirty="0">
                <a:latin typeface="+mn-lt"/>
              </a:rPr>
              <a:t>Is there anything else Norman should do or say?</a:t>
            </a:r>
          </a:p>
          <a:p>
            <a:r>
              <a:rPr lang="en-US" sz="1800" b="1" dirty="0">
                <a:solidFill>
                  <a:schemeClr val="bg2">
                    <a:lumMod val="50000"/>
                  </a:schemeClr>
                </a:solidFill>
                <a:latin typeface="+mn-lt"/>
              </a:rPr>
              <a:t>a) Speak directly to the Mayor</a:t>
            </a:r>
            <a:endParaRPr lang="en-US" sz="1800" dirty="0">
              <a:solidFill>
                <a:schemeClr val="bg2">
                  <a:lumMod val="50000"/>
                </a:schemeClr>
              </a:solidFill>
              <a:latin typeface="+mn-lt"/>
            </a:endParaRPr>
          </a:p>
          <a:p>
            <a:r>
              <a:rPr lang="en-US" sz="1800" b="1" dirty="0">
                <a:solidFill>
                  <a:schemeClr val="bg2">
                    <a:lumMod val="50000"/>
                  </a:schemeClr>
                </a:solidFill>
                <a:latin typeface="+mn-lt"/>
              </a:rPr>
              <a:t>b) Investigate what other communities have done</a:t>
            </a:r>
          </a:p>
          <a:p>
            <a:r>
              <a:rPr lang="en-US" sz="1800" b="1" dirty="0">
                <a:solidFill>
                  <a:schemeClr val="bg2">
                    <a:lumMod val="50000"/>
                  </a:schemeClr>
                </a:solidFill>
                <a:latin typeface="+mn-lt"/>
              </a:rPr>
              <a:t>c) Leak the story to the media</a:t>
            </a:r>
          </a:p>
          <a:p>
            <a:r>
              <a:rPr lang="en-US" sz="1800" b="1" dirty="0">
                <a:solidFill>
                  <a:schemeClr val="bg2">
                    <a:lumMod val="50000"/>
                  </a:schemeClr>
                </a:solidFill>
                <a:latin typeface="+mn-lt"/>
              </a:rPr>
              <a:t>d) Other</a:t>
            </a:r>
          </a:p>
        </p:txBody>
      </p:sp>
      <p:sp>
        <p:nvSpPr>
          <p:cNvPr id="3" name="Title 2"/>
          <p:cNvSpPr>
            <a:spLocks noGrp="1"/>
          </p:cNvSpPr>
          <p:nvPr>
            <p:ph type="title"/>
          </p:nvPr>
        </p:nvSpPr>
        <p:spPr/>
        <p:txBody>
          <a:bodyPr/>
          <a:lstStyle/>
          <a:p>
            <a:r>
              <a:rPr lang="en-US" sz="2400" b="0" dirty="0"/>
              <a:t>Scenario 4</a:t>
            </a:r>
            <a:br>
              <a:rPr lang="en-US" b="0" dirty="0"/>
            </a:br>
            <a:r>
              <a:rPr lang="en-US" sz="3200" b="0" dirty="0"/>
              <a:t>Questions</a:t>
            </a:r>
            <a:r>
              <a:rPr lang="en-US" sz="1800" b="0" dirty="0"/>
              <a:t> (contd.)</a:t>
            </a:r>
            <a:endParaRPr lang="en-US" sz="3200" dirty="0"/>
          </a:p>
        </p:txBody>
      </p:sp>
      <p:sp>
        <p:nvSpPr>
          <p:cNvPr id="4" name="Footer Placeholder 3"/>
          <p:cNvSpPr>
            <a:spLocks noGrp="1"/>
          </p:cNvSpPr>
          <p:nvPr>
            <p:ph type="ftr" sz="quarter" idx="3"/>
          </p:nvPr>
        </p:nvSpPr>
        <p:spPr/>
        <p:txBody>
          <a:bodyPr/>
          <a:lstStyle/>
          <a:p>
            <a:r>
              <a:rPr lang="en-US" dirty="0"/>
              <a:t>PLANNING.ORG/NPC20</a:t>
            </a:r>
          </a:p>
        </p:txBody>
      </p:sp>
      <p:sp>
        <p:nvSpPr>
          <p:cNvPr id="5" name="Slide Number Placeholder 4"/>
          <p:cNvSpPr>
            <a:spLocks noGrp="1"/>
          </p:cNvSpPr>
          <p:nvPr>
            <p:ph type="sldNum" sz="quarter" idx="11"/>
          </p:nvPr>
        </p:nvSpPr>
        <p:spPr/>
        <p:txBody>
          <a:bodyPr/>
          <a:lstStyle/>
          <a:p>
            <a:fld id="{216D5D5F-38EC-E946-B767-69FF7C40D7B4}" type="slidenum">
              <a:rPr lang="en-US" smtClean="0"/>
              <a:pPr/>
              <a:t>35</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2091" y="1825571"/>
            <a:ext cx="3161390" cy="2442893"/>
          </a:xfrm>
          <a:prstGeom prst="rect">
            <a:avLst/>
          </a:prstGeom>
        </p:spPr>
      </p:pic>
    </p:spTree>
    <p:extLst>
      <p:ext uri="{BB962C8B-B14F-4D97-AF65-F5344CB8AC3E}">
        <p14:creationId xmlns:p14="http://schemas.microsoft.com/office/powerpoint/2010/main" val="14493504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191" y="559235"/>
            <a:ext cx="8250148" cy="813132"/>
          </a:xfrm>
        </p:spPr>
        <p:txBody>
          <a:bodyPr>
            <a:normAutofit/>
          </a:bodyPr>
          <a:lstStyle/>
          <a:p>
            <a:r>
              <a:rPr lang="en-US" sz="2400" b="0" dirty="0"/>
              <a:t>Scenario 4</a:t>
            </a:r>
            <a:br>
              <a:rPr lang="en-US" b="0" dirty="0"/>
            </a:br>
            <a:r>
              <a:rPr lang="en-US" sz="3100" b="0" dirty="0"/>
              <a:t>Ethical Issues</a:t>
            </a:r>
          </a:p>
        </p:txBody>
      </p:sp>
      <p:sp>
        <p:nvSpPr>
          <p:cNvPr id="3" name="Footer Placeholder 2"/>
          <p:cNvSpPr>
            <a:spLocks noGrp="1"/>
          </p:cNvSpPr>
          <p:nvPr>
            <p:ph type="ftr" sz="quarter" idx="3"/>
          </p:nvPr>
        </p:nvSpPr>
        <p:spPr/>
        <p:txBody>
          <a:bodyPr/>
          <a:lstStyle/>
          <a:p>
            <a:r>
              <a:rPr lang="en-US"/>
              <a:t>PLANNING.ORG/NPC20</a:t>
            </a:r>
            <a:endParaRPr lang="en-US" dirty="0"/>
          </a:p>
        </p:txBody>
      </p:sp>
      <p:sp>
        <p:nvSpPr>
          <p:cNvPr id="4" name="Slide Number Placeholder 3"/>
          <p:cNvSpPr>
            <a:spLocks noGrp="1"/>
          </p:cNvSpPr>
          <p:nvPr>
            <p:ph type="sldNum" sz="quarter" idx="11"/>
          </p:nvPr>
        </p:nvSpPr>
        <p:spPr/>
        <p:txBody>
          <a:bodyPr/>
          <a:lstStyle/>
          <a:p>
            <a:fld id="{216D5D5F-38EC-E946-B767-69FF7C40D7B4}" type="slidenum">
              <a:rPr lang="en-US" smtClean="0"/>
              <a:pPr/>
              <a:t>36</a:t>
            </a:fld>
            <a:endParaRPr lang="en-US"/>
          </a:p>
        </p:txBody>
      </p:sp>
      <p:sp>
        <p:nvSpPr>
          <p:cNvPr id="5" name="TextBox 4"/>
          <p:cNvSpPr txBox="1"/>
          <p:nvPr/>
        </p:nvSpPr>
        <p:spPr>
          <a:xfrm>
            <a:off x="410939" y="1427988"/>
            <a:ext cx="8320400" cy="3477875"/>
          </a:xfrm>
          <a:prstGeom prst="rect">
            <a:avLst/>
          </a:prstGeom>
          <a:noFill/>
        </p:spPr>
        <p:txBody>
          <a:bodyPr wrap="square" rtlCol="0">
            <a:spAutoFit/>
          </a:bodyPr>
          <a:lstStyle/>
          <a:p>
            <a:r>
              <a:rPr lang="en-US" sz="1600" b="1" i="1" dirty="0"/>
              <a:t>AICP Ethics Code “Aspirational Principles”</a:t>
            </a:r>
            <a:endParaRPr lang="en-US" sz="1600" dirty="0"/>
          </a:p>
          <a:p>
            <a:r>
              <a:rPr lang="en-US" sz="1600" b="1" dirty="0"/>
              <a:t>1f: </a:t>
            </a:r>
            <a:r>
              <a:rPr lang="en-US" sz="1600" dirty="0"/>
              <a:t>We shall </a:t>
            </a:r>
            <a:r>
              <a:rPr lang="en-US" sz="1600" dirty="0">
                <a:solidFill>
                  <a:srgbClr val="0070C0"/>
                </a:solidFill>
              </a:rPr>
              <a:t>seek social justice </a:t>
            </a:r>
            <a:r>
              <a:rPr lang="en-US" sz="1600" dirty="0"/>
              <a:t>by working to expand choice and opportunity for all persons, recognizing a special responsibility to plan for the needs of the disadvantaged and to promote racial and economic integration. </a:t>
            </a:r>
            <a:r>
              <a:rPr lang="en-US" sz="1600" dirty="0">
                <a:solidFill>
                  <a:srgbClr val="0070C0"/>
                </a:solidFill>
              </a:rPr>
              <a:t>We shall urge the alteration of policies, institutions, and decisions that oppose such needs.</a:t>
            </a:r>
          </a:p>
          <a:p>
            <a:endParaRPr lang="en-US" sz="1600" dirty="0">
              <a:solidFill>
                <a:srgbClr val="0070C0"/>
              </a:solidFill>
            </a:endParaRPr>
          </a:p>
          <a:p>
            <a:r>
              <a:rPr lang="en-US" sz="1600" b="1" dirty="0"/>
              <a:t>2b:</a:t>
            </a:r>
            <a:r>
              <a:rPr lang="en-US" sz="1600" dirty="0"/>
              <a:t> We shall accept the decision of our client or employer…unless the course of action is illegal or plainly inconsistent with our </a:t>
            </a:r>
            <a:r>
              <a:rPr lang="en-US" sz="1600" dirty="0">
                <a:solidFill>
                  <a:srgbClr val="0070C0"/>
                </a:solidFill>
              </a:rPr>
              <a:t>primary obligation to public interest.</a:t>
            </a:r>
          </a:p>
          <a:p>
            <a:endParaRPr lang="en-US" sz="1600" dirty="0">
              <a:solidFill>
                <a:srgbClr val="0070C0"/>
              </a:solidFill>
            </a:endParaRPr>
          </a:p>
          <a:p>
            <a:r>
              <a:rPr lang="en-US" sz="1600" b="1" dirty="0"/>
              <a:t>3e: </a:t>
            </a:r>
            <a:r>
              <a:rPr lang="en-US" sz="1600" dirty="0">
                <a:solidFill>
                  <a:srgbClr val="0070C0"/>
                </a:solidFill>
              </a:rPr>
              <a:t>We…shall not accept the applicability of a customary solution </a:t>
            </a:r>
            <a:r>
              <a:rPr lang="en-US" sz="1600" dirty="0"/>
              <a:t>without first establishing its appropriateness to the situation.  </a:t>
            </a:r>
          </a:p>
          <a:p>
            <a:r>
              <a:rPr lang="en-US" dirty="0"/>
              <a:t>  </a:t>
            </a:r>
          </a:p>
          <a:p>
            <a:endParaRPr lang="en-US" sz="1600" i="1" dirty="0">
              <a:solidFill>
                <a:schemeClr val="bg2">
                  <a:lumMod val="50000"/>
                </a:schemeClr>
              </a:solidFill>
            </a:endParaRPr>
          </a:p>
          <a:p>
            <a:endParaRPr lang="en-US" dirty="0"/>
          </a:p>
        </p:txBody>
      </p:sp>
    </p:spTree>
    <p:extLst>
      <p:ext uri="{BB962C8B-B14F-4D97-AF65-F5344CB8AC3E}">
        <p14:creationId xmlns:p14="http://schemas.microsoft.com/office/powerpoint/2010/main" val="8977761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379" y="581863"/>
            <a:ext cx="8250148" cy="563366"/>
          </a:xfrm>
        </p:spPr>
        <p:txBody>
          <a:bodyPr>
            <a:normAutofit/>
          </a:bodyPr>
          <a:lstStyle/>
          <a:p>
            <a:r>
              <a:rPr lang="en-US" sz="2400" b="0" dirty="0"/>
              <a:t>Scenario 4</a:t>
            </a:r>
            <a:r>
              <a:rPr lang="en-US" sz="1800" b="0" dirty="0"/>
              <a:t> (contd.)</a:t>
            </a:r>
            <a:endParaRPr lang="en-US" sz="2400" b="0" dirty="0"/>
          </a:p>
        </p:txBody>
      </p:sp>
      <p:sp>
        <p:nvSpPr>
          <p:cNvPr id="3" name="Footer Placeholder 2"/>
          <p:cNvSpPr>
            <a:spLocks noGrp="1"/>
          </p:cNvSpPr>
          <p:nvPr>
            <p:ph type="ftr" sz="quarter" idx="3"/>
          </p:nvPr>
        </p:nvSpPr>
        <p:spPr/>
        <p:txBody>
          <a:bodyPr/>
          <a:lstStyle/>
          <a:p>
            <a:r>
              <a:rPr lang="en-US"/>
              <a:t>PLANNING.ORG/NPC20</a:t>
            </a:r>
            <a:endParaRPr lang="en-US" dirty="0"/>
          </a:p>
        </p:txBody>
      </p:sp>
      <p:sp>
        <p:nvSpPr>
          <p:cNvPr id="4" name="Slide Number Placeholder 3"/>
          <p:cNvSpPr>
            <a:spLocks noGrp="1"/>
          </p:cNvSpPr>
          <p:nvPr>
            <p:ph type="sldNum" sz="quarter" idx="11"/>
          </p:nvPr>
        </p:nvSpPr>
        <p:spPr/>
        <p:txBody>
          <a:bodyPr/>
          <a:lstStyle/>
          <a:p>
            <a:fld id="{216D5D5F-38EC-E946-B767-69FF7C40D7B4}" type="slidenum">
              <a:rPr lang="en-US" smtClean="0"/>
              <a:pPr/>
              <a:t>37</a:t>
            </a:fld>
            <a:endParaRPr lang="en-US"/>
          </a:p>
        </p:txBody>
      </p:sp>
      <p:sp>
        <p:nvSpPr>
          <p:cNvPr id="6" name="TextBox 5"/>
          <p:cNvSpPr txBox="1"/>
          <p:nvPr/>
        </p:nvSpPr>
        <p:spPr>
          <a:xfrm>
            <a:off x="378808" y="1226288"/>
            <a:ext cx="8329169" cy="3347070"/>
          </a:xfrm>
          <a:prstGeom prst="rect">
            <a:avLst/>
          </a:prstGeom>
          <a:noFill/>
        </p:spPr>
        <p:txBody>
          <a:bodyPr wrap="square" rtlCol="0">
            <a:spAutoFit/>
          </a:bodyPr>
          <a:lstStyle/>
          <a:p>
            <a:r>
              <a:rPr lang="en-US" sz="1800" b="1" i="1" dirty="0"/>
              <a:t>AICP Ethics Code “Rules of </a:t>
            </a:r>
            <a:r>
              <a:rPr lang="en-US" sz="1800" b="1" i="1"/>
              <a:t>Conduct”</a:t>
            </a:r>
            <a:endParaRPr lang="en-US" sz="2000" dirty="0"/>
          </a:p>
          <a:p>
            <a:r>
              <a:rPr lang="en-US" sz="2000" b="1" dirty="0"/>
              <a:t>#1: </a:t>
            </a:r>
            <a:r>
              <a:rPr lang="en-US" sz="2000" dirty="0"/>
              <a:t>We shall not deliberately or with reckless indifference fail to provide </a:t>
            </a:r>
            <a:r>
              <a:rPr lang="en-US" sz="2000" dirty="0">
                <a:solidFill>
                  <a:srgbClr val="0070C0"/>
                </a:solidFill>
              </a:rPr>
              <a:t>adequate, timely, clear and accurate information</a:t>
            </a:r>
            <a:r>
              <a:rPr lang="en-US" sz="2000" dirty="0"/>
              <a:t> on planning issues.</a:t>
            </a:r>
          </a:p>
          <a:p>
            <a:endParaRPr lang="en-US" sz="2000" dirty="0"/>
          </a:p>
          <a:p>
            <a:r>
              <a:rPr lang="en-US" sz="2000" b="1" dirty="0"/>
              <a:t>#2: </a:t>
            </a:r>
            <a:r>
              <a:rPr lang="en-US" sz="2000" dirty="0"/>
              <a:t>We shall not accept an assignment from a client or employer when the services to be performed involve </a:t>
            </a:r>
            <a:r>
              <a:rPr lang="en-US" sz="2000" dirty="0">
                <a:solidFill>
                  <a:srgbClr val="0070C0"/>
                </a:solidFill>
              </a:rPr>
              <a:t>conduct we know to be illegal or in violation of these rules.</a:t>
            </a:r>
          </a:p>
          <a:p>
            <a:endParaRPr lang="en-US" sz="2000" dirty="0"/>
          </a:p>
          <a:p>
            <a:r>
              <a:rPr lang="en-US" sz="2000" b="1" dirty="0"/>
              <a:t>#18: </a:t>
            </a:r>
            <a:r>
              <a:rPr lang="en-US" sz="2000" dirty="0"/>
              <a:t>We shall not direct or coerce other professionals to make analyses or reach findings not supported by </a:t>
            </a:r>
            <a:r>
              <a:rPr lang="en-US" sz="2000" dirty="0">
                <a:solidFill>
                  <a:srgbClr val="0070C0"/>
                </a:solidFill>
              </a:rPr>
              <a:t>available evidence</a:t>
            </a:r>
            <a:r>
              <a:rPr lang="en-US" sz="2000" dirty="0"/>
              <a:t>. </a:t>
            </a:r>
          </a:p>
          <a:p>
            <a:endParaRPr lang="en-US" dirty="0"/>
          </a:p>
        </p:txBody>
      </p:sp>
    </p:spTree>
    <p:extLst>
      <p:ext uri="{BB962C8B-B14F-4D97-AF65-F5344CB8AC3E}">
        <p14:creationId xmlns:p14="http://schemas.microsoft.com/office/powerpoint/2010/main" val="3177244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41325" y="1719942"/>
            <a:ext cx="4619772" cy="2479357"/>
          </a:xfrm>
        </p:spPr>
        <p:txBody>
          <a:bodyPr/>
          <a:lstStyle/>
          <a:p>
            <a:pPr algn="r"/>
            <a:r>
              <a:rPr lang="en-US" sz="2000" dirty="0">
                <a:latin typeface="+mn-lt"/>
              </a:rPr>
              <a:t>In the real-life case, on which this scenario was based, Norman and Lucio were seeking background information from other communities that had dealt with this group home operator. </a:t>
            </a:r>
          </a:p>
          <a:p>
            <a:pPr algn="r"/>
            <a:r>
              <a:rPr lang="en-US" sz="2000" dirty="0">
                <a:latin typeface="+mn-lt"/>
              </a:rPr>
              <a:t>Meanwhile, a local community group was raising its own social concerns about the project in public meetings, media stories, and social media posts.</a:t>
            </a:r>
          </a:p>
          <a:p>
            <a:endParaRPr lang="en-US" sz="2000" dirty="0">
              <a:latin typeface="+mn-lt"/>
            </a:endParaRPr>
          </a:p>
        </p:txBody>
      </p:sp>
      <p:sp>
        <p:nvSpPr>
          <p:cNvPr id="3" name="Title 2"/>
          <p:cNvSpPr>
            <a:spLocks noGrp="1"/>
          </p:cNvSpPr>
          <p:nvPr>
            <p:ph type="title"/>
          </p:nvPr>
        </p:nvSpPr>
        <p:spPr>
          <a:xfrm>
            <a:off x="441789" y="677608"/>
            <a:ext cx="4619308" cy="563366"/>
          </a:xfrm>
        </p:spPr>
        <p:txBody>
          <a:bodyPr/>
          <a:lstStyle/>
          <a:p>
            <a:pPr algn="r"/>
            <a:r>
              <a:rPr lang="en-US" sz="2400" b="0" dirty="0"/>
              <a:t>Scenario 4</a:t>
            </a:r>
            <a:br>
              <a:rPr lang="en-US" sz="2400" b="0" dirty="0"/>
            </a:br>
            <a:r>
              <a:rPr lang="en-US" sz="3200" b="0" dirty="0"/>
              <a:t>Outcomes</a:t>
            </a:r>
          </a:p>
        </p:txBody>
      </p:sp>
      <p:sp>
        <p:nvSpPr>
          <p:cNvPr id="4" name="Footer Placeholder 3"/>
          <p:cNvSpPr>
            <a:spLocks noGrp="1"/>
          </p:cNvSpPr>
          <p:nvPr>
            <p:ph type="ftr" sz="quarter" idx="3"/>
          </p:nvPr>
        </p:nvSpPr>
        <p:spPr/>
        <p:txBody>
          <a:bodyPr/>
          <a:lstStyle/>
          <a:p>
            <a:r>
              <a:rPr lang="en-US" dirty="0"/>
              <a:t>PLANNING.ORG/NPC20</a:t>
            </a:r>
          </a:p>
        </p:txBody>
      </p:sp>
      <p:sp>
        <p:nvSpPr>
          <p:cNvPr id="5" name="Slide Number Placeholder 4"/>
          <p:cNvSpPr>
            <a:spLocks noGrp="1"/>
          </p:cNvSpPr>
          <p:nvPr>
            <p:ph type="sldNum" sz="quarter" idx="11"/>
          </p:nvPr>
        </p:nvSpPr>
        <p:spPr/>
        <p:txBody>
          <a:bodyPr/>
          <a:lstStyle/>
          <a:p>
            <a:fld id="{216D5D5F-38EC-E946-B767-69FF7C40D7B4}" type="slidenum">
              <a:rPr lang="en-US" smtClean="0"/>
              <a:pPr/>
              <a:t>38</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7237" y="1828798"/>
            <a:ext cx="3314699" cy="1767839"/>
          </a:xfrm>
          <a:prstGeom prst="rect">
            <a:avLst/>
          </a:prstGeom>
        </p:spPr>
      </p:pic>
      <p:sp>
        <p:nvSpPr>
          <p:cNvPr id="7" name="TextBox 6"/>
          <p:cNvSpPr txBox="1"/>
          <p:nvPr/>
        </p:nvSpPr>
        <p:spPr>
          <a:xfrm rot="5400000">
            <a:off x="7819944" y="2596287"/>
            <a:ext cx="1850571" cy="215444"/>
          </a:xfrm>
          <a:prstGeom prst="rect">
            <a:avLst/>
          </a:prstGeom>
          <a:noFill/>
        </p:spPr>
        <p:txBody>
          <a:bodyPr wrap="square" rtlCol="0">
            <a:spAutoFit/>
          </a:bodyPr>
          <a:lstStyle/>
          <a:p>
            <a:r>
              <a:rPr lang="en-US" sz="800" dirty="0"/>
              <a:t>Gabriel </a:t>
            </a:r>
            <a:r>
              <a:rPr lang="en-US" sz="800" dirty="0" err="1"/>
              <a:t>Hongsducit</a:t>
            </a:r>
            <a:r>
              <a:rPr lang="en-US" sz="800" dirty="0"/>
              <a:t>/Reveal</a:t>
            </a:r>
          </a:p>
        </p:txBody>
      </p:sp>
    </p:spTree>
    <p:extLst>
      <p:ext uri="{BB962C8B-B14F-4D97-AF65-F5344CB8AC3E}">
        <p14:creationId xmlns:p14="http://schemas.microsoft.com/office/powerpoint/2010/main" val="12904088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411" y="589742"/>
            <a:ext cx="8250148" cy="972232"/>
          </a:xfrm>
        </p:spPr>
        <p:txBody>
          <a:bodyPr>
            <a:normAutofit/>
          </a:bodyPr>
          <a:lstStyle/>
          <a:p>
            <a:r>
              <a:rPr lang="en-US" sz="2400" b="0" dirty="0"/>
              <a:t>Scenario 5</a:t>
            </a:r>
            <a:br>
              <a:rPr lang="en-US" b="0" dirty="0"/>
            </a:br>
            <a:r>
              <a:rPr lang="en-US" sz="2800" dirty="0"/>
              <a:t>Virtual Public Engagement</a:t>
            </a:r>
          </a:p>
        </p:txBody>
      </p:sp>
      <p:sp>
        <p:nvSpPr>
          <p:cNvPr id="3" name="Footer Placeholder 2"/>
          <p:cNvSpPr>
            <a:spLocks noGrp="1"/>
          </p:cNvSpPr>
          <p:nvPr>
            <p:ph type="ftr" sz="quarter" idx="3"/>
          </p:nvPr>
        </p:nvSpPr>
        <p:spPr/>
        <p:txBody>
          <a:bodyPr/>
          <a:lstStyle/>
          <a:p>
            <a:r>
              <a:rPr lang="en-US"/>
              <a:t>PLANNING.ORG/NPC20</a:t>
            </a:r>
            <a:endParaRPr lang="en-US" dirty="0"/>
          </a:p>
        </p:txBody>
      </p:sp>
      <p:sp>
        <p:nvSpPr>
          <p:cNvPr id="4" name="Slide Number Placeholder 3"/>
          <p:cNvSpPr>
            <a:spLocks noGrp="1"/>
          </p:cNvSpPr>
          <p:nvPr>
            <p:ph type="sldNum" sz="quarter" idx="11"/>
          </p:nvPr>
        </p:nvSpPr>
        <p:spPr/>
        <p:txBody>
          <a:bodyPr/>
          <a:lstStyle/>
          <a:p>
            <a:fld id="{216D5D5F-38EC-E946-B767-69FF7C40D7B4}" type="slidenum">
              <a:rPr lang="en-US" smtClean="0"/>
              <a:pPr/>
              <a:t>39</a:t>
            </a:fld>
            <a:endParaRPr lang="en-US"/>
          </a:p>
        </p:txBody>
      </p:sp>
      <p:sp>
        <p:nvSpPr>
          <p:cNvPr id="5" name="TextBox 4"/>
          <p:cNvSpPr txBox="1"/>
          <p:nvPr/>
        </p:nvSpPr>
        <p:spPr>
          <a:xfrm>
            <a:off x="363668" y="1539934"/>
            <a:ext cx="5327652" cy="3170099"/>
          </a:xfrm>
          <a:prstGeom prst="rect">
            <a:avLst/>
          </a:prstGeom>
          <a:noFill/>
        </p:spPr>
        <p:txBody>
          <a:bodyPr wrap="square" rtlCol="0" anchor="t">
            <a:spAutoFit/>
          </a:bodyPr>
          <a:lstStyle/>
          <a:p>
            <a:r>
              <a:rPr lang="en-US" sz="2000" dirty="0"/>
              <a:t>During the recent viral pandemic, </a:t>
            </a:r>
            <a:r>
              <a:rPr lang="en-US" sz="2000" dirty="0" err="1"/>
              <a:t>Costaville</a:t>
            </a:r>
            <a:r>
              <a:rPr lang="en-US" sz="2000" dirty="0"/>
              <a:t> moved its public meetings to web-based platforms, where public engagement was handled through online forums and chat rooms.  </a:t>
            </a:r>
          </a:p>
          <a:p>
            <a:endParaRPr lang="en-US" sz="2000" dirty="0"/>
          </a:p>
          <a:p>
            <a:r>
              <a:rPr lang="en-US" sz="2000" dirty="0"/>
              <a:t>With continued concerns about face-to-face interactions, the Mayor has told his planning director, Lucio, </a:t>
            </a:r>
            <a:r>
              <a:rPr lang="en-US" sz="1600" dirty="0"/>
              <a:t>AICP, </a:t>
            </a:r>
            <a:r>
              <a:rPr lang="en-US" sz="2000" dirty="0"/>
              <a:t>to use a similar technology for an upcoming Subarea Plan workshop. </a:t>
            </a:r>
          </a:p>
          <a:p>
            <a:endParaRPr lang="en-US" sz="20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2800" y="1662801"/>
            <a:ext cx="2736850" cy="2052638"/>
          </a:xfrm>
          <a:prstGeom prst="rect">
            <a:avLst/>
          </a:prstGeom>
        </p:spPr>
      </p:pic>
      <p:sp>
        <p:nvSpPr>
          <p:cNvPr id="10" name="TextBox 9"/>
          <p:cNvSpPr txBox="1"/>
          <p:nvPr/>
        </p:nvSpPr>
        <p:spPr>
          <a:xfrm rot="5400000">
            <a:off x="7356701" y="2848482"/>
            <a:ext cx="2641600" cy="215444"/>
          </a:xfrm>
          <a:prstGeom prst="rect">
            <a:avLst/>
          </a:prstGeom>
          <a:noFill/>
        </p:spPr>
        <p:txBody>
          <a:bodyPr wrap="square" rtlCol="0">
            <a:spAutoFit/>
          </a:bodyPr>
          <a:lstStyle/>
          <a:p>
            <a:r>
              <a:rPr lang="en-US" sz="800" dirty="0"/>
              <a:t>Ryan Johnson for the Washington Post</a:t>
            </a:r>
          </a:p>
        </p:txBody>
      </p:sp>
    </p:spTree>
    <p:extLst>
      <p:ext uri="{BB962C8B-B14F-4D97-AF65-F5344CB8AC3E}">
        <p14:creationId xmlns:p14="http://schemas.microsoft.com/office/powerpoint/2010/main" val="2096521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dirty="0"/>
              <a:t>PLANNING.ORG/NPC20</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3685" y="1152526"/>
            <a:ext cx="3207716" cy="2478690"/>
          </a:xfrm>
          <a:prstGeom prst="rect">
            <a:avLst/>
          </a:prstGeom>
        </p:spPr>
      </p:pic>
      <p:sp>
        <p:nvSpPr>
          <p:cNvPr id="5" name="TextBox 4"/>
          <p:cNvSpPr txBox="1"/>
          <p:nvPr/>
        </p:nvSpPr>
        <p:spPr>
          <a:xfrm>
            <a:off x="5466384" y="3570009"/>
            <a:ext cx="3419708" cy="707886"/>
          </a:xfrm>
          <a:prstGeom prst="rect">
            <a:avLst/>
          </a:prstGeom>
          <a:noFill/>
        </p:spPr>
        <p:txBody>
          <a:bodyPr wrap="square" rtlCol="0" anchor="t">
            <a:spAutoFit/>
          </a:bodyPr>
          <a:lstStyle/>
          <a:p>
            <a:r>
              <a:rPr lang="en-US" sz="1000" b="1" dirty="0">
                <a:solidFill>
                  <a:srgbClr val="C00000"/>
                </a:solidFill>
              </a:rPr>
              <a:t>This AICP Ethics Code certificate is available for downloading from planning.org/ethics</a:t>
            </a:r>
            <a:r>
              <a:rPr lang="en-US" sz="1000" dirty="0">
                <a:solidFill>
                  <a:srgbClr val="C00000"/>
                </a:solidFill>
              </a:rPr>
              <a:t>. (See https://planning-org-uploaded-media.s3.amazonaws.com/document/AICP-Code-of-Ethics-Certificate_Updated.pdf)</a:t>
            </a:r>
          </a:p>
        </p:txBody>
      </p:sp>
      <p:sp>
        <p:nvSpPr>
          <p:cNvPr id="6" name="TextBox 5"/>
          <p:cNvSpPr txBox="1"/>
          <p:nvPr/>
        </p:nvSpPr>
        <p:spPr>
          <a:xfrm>
            <a:off x="328979" y="542085"/>
            <a:ext cx="4993813" cy="4031873"/>
          </a:xfrm>
          <a:prstGeom prst="rect">
            <a:avLst/>
          </a:prstGeom>
          <a:noFill/>
        </p:spPr>
        <p:txBody>
          <a:bodyPr wrap="square" rtlCol="0">
            <a:spAutoFit/>
          </a:bodyPr>
          <a:lstStyle/>
          <a:p>
            <a:r>
              <a:rPr lang="en-US" sz="3200" b="1" dirty="0">
                <a:latin typeface="Verdana" charset="0"/>
                <a:ea typeface="Verdana" charset="0"/>
                <a:cs typeface="Verdana" charset="0"/>
              </a:rPr>
              <a:t>Disclaimer</a:t>
            </a:r>
          </a:p>
          <a:p>
            <a:endParaRPr lang="en-US" sz="1400" dirty="0">
              <a:latin typeface="Verdana" charset="0"/>
              <a:ea typeface="Verdana" charset="0"/>
              <a:cs typeface="Verdana" charset="0"/>
            </a:endParaRPr>
          </a:p>
          <a:p>
            <a:r>
              <a:rPr lang="en-US" sz="1400" dirty="0">
                <a:latin typeface="Verdana" charset="0"/>
                <a:ea typeface="Verdana" charset="0"/>
                <a:cs typeface="Verdana" charset="0"/>
              </a:rPr>
              <a:t>This session has been created to provide general education regarding the </a:t>
            </a:r>
            <a:r>
              <a:rPr lang="en-US" sz="1400" i="1" dirty="0">
                <a:latin typeface="Verdana" charset="0"/>
                <a:ea typeface="Verdana" charset="0"/>
                <a:cs typeface="Verdana" charset="0"/>
              </a:rPr>
              <a:t>AICP Code of Ethics</a:t>
            </a:r>
            <a:r>
              <a:rPr lang="en-US" sz="1400" dirty="0">
                <a:latin typeface="Verdana" charset="0"/>
                <a:ea typeface="Verdana" charset="0"/>
                <a:cs typeface="Verdana" charset="0"/>
              </a:rPr>
              <a:t>. </a:t>
            </a:r>
          </a:p>
          <a:p>
            <a:endParaRPr lang="en-US" sz="1400" dirty="0">
              <a:latin typeface="Verdana" charset="0"/>
              <a:ea typeface="Verdana" charset="0"/>
              <a:cs typeface="Verdana" charset="0"/>
            </a:endParaRPr>
          </a:p>
          <a:p>
            <a:r>
              <a:rPr lang="en-US" sz="1400" dirty="0">
                <a:latin typeface="Verdana" charset="0"/>
                <a:ea typeface="Verdana" charset="0"/>
                <a:cs typeface="Verdana" charset="0"/>
              </a:rPr>
              <a:t>Although ethical scenarios and question-and-answer sessions are an important part of illustrating the application of the Code’s provisions, all certified planners should be aware that only the AICP Ethics Committee is authorized to give formal advice on the propriety of a planner’s proposed conduct. </a:t>
            </a:r>
          </a:p>
          <a:p>
            <a:endParaRPr lang="en-US" sz="1400" dirty="0">
              <a:latin typeface="Verdana" charset="0"/>
              <a:ea typeface="Verdana" charset="0"/>
              <a:cs typeface="Verdana" charset="0"/>
            </a:endParaRPr>
          </a:p>
          <a:p>
            <a:r>
              <a:rPr lang="en-US" sz="1400" dirty="0">
                <a:latin typeface="Verdana" charset="0"/>
                <a:ea typeface="Verdana" charset="0"/>
                <a:cs typeface="Verdana" charset="0"/>
              </a:rPr>
              <a:t>If you have a question regarding a situation in your own professional practice, you are encouraged to seek informal advice from the AICP Ethics Officer (</a:t>
            </a:r>
            <a:r>
              <a:rPr lang="en-US" sz="1400" dirty="0" err="1">
                <a:latin typeface="Verdana" charset="0"/>
                <a:ea typeface="Verdana" charset="0"/>
                <a:cs typeface="Verdana" charset="0"/>
              </a:rPr>
              <a:t>ph</a:t>
            </a:r>
            <a:r>
              <a:rPr lang="en-US" sz="1400" dirty="0">
                <a:latin typeface="Verdana" charset="0"/>
                <a:ea typeface="Verdana" charset="0"/>
                <a:cs typeface="Verdana" charset="0"/>
              </a:rPr>
              <a:t>: 312-786-6360; email: </a:t>
            </a:r>
            <a:r>
              <a:rPr lang="en-US" sz="1400" dirty="0" err="1">
                <a:latin typeface="Verdana" charset="0"/>
                <a:ea typeface="Verdana" charset="0"/>
                <a:cs typeface="Verdana" charset="0"/>
              </a:rPr>
              <a:t>ethics@planning.org</a:t>
            </a:r>
            <a:r>
              <a:rPr lang="en-US" sz="1400" dirty="0">
                <a:latin typeface="Verdana" charset="0"/>
                <a:ea typeface="Verdana" charset="0"/>
                <a:cs typeface="Verdana" charset="0"/>
              </a:rPr>
              <a:t>).</a:t>
            </a:r>
          </a:p>
          <a:p>
            <a:endParaRPr lang="en-US" sz="1400" dirty="0"/>
          </a:p>
        </p:txBody>
      </p:sp>
    </p:spTree>
    <p:extLst>
      <p:ext uri="{BB962C8B-B14F-4D97-AF65-F5344CB8AC3E}">
        <p14:creationId xmlns:p14="http://schemas.microsoft.com/office/powerpoint/2010/main" val="19732291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827" y="495399"/>
            <a:ext cx="8250148" cy="563366"/>
          </a:xfrm>
        </p:spPr>
        <p:txBody>
          <a:bodyPr>
            <a:normAutofit/>
          </a:bodyPr>
          <a:lstStyle/>
          <a:p>
            <a:r>
              <a:rPr lang="en-US" sz="2400" b="0" dirty="0"/>
              <a:t>Scenario 5 </a:t>
            </a:r>
            <a:r>
              <a:rPr lang="en-US" sz="1800" b="0" dirty="0"/>
              <a:t>(contd.)</a:t>
            </a:r>
          </a:p>
        </p:txBody>
      </p:sp>
      <p:sp>
        <p:nvSpPr>
          <p:cNvPr id="3" name="Footer Placeholder 2"/>
          <p:cNvSpPr>
            <a:spLocks noGrp="1"/>
          </p:cNvSpPr>
          <p:nvPr>
            <p:ph type="ftr" sz="quarter" idx="3"/>
          </p:nvPr>
        </p:nvSpPr>
        <p:spPr/>
        <p:txBody>
          <a:bodyPr/>
          <a:lstStyle/>
          <a:p>
            <a:r>
              <a:rPr lang="en-US"/>
              <a:t>PLANNING.ORG/NPC20</a:t>
            </a:r>
            <a:endParaRPr lang="en-US" dirty="0"/>
          </a:p>
        </p:txBody>
      </p:sp>
      <p:sp>
        <p:nvSpPr>
          <p:cNvPr id="4" name="Slide Number Placeholder 3"/>
          <p:cNvSpPr>
            <a:spLocks noGrp="1"/>
          </p:cNvSpPr>
          <p:nvPr>
            <p:ph type="sldNum" sz="quarter" idx="11"/>
          </p:nvPr>
        </p:nvSpPr>
        <p:spPr/>
        <p:txBody>
          <a:bodyPr/>
          <a:lstStyle/>
          <a:p>
            <a:fld id="{216D5D5F-38EC-E946-B767-69FF7C40D7B4}" type="slidenum">
              <a:rPr lang="en-US" smtClean="0"/>
              <a:pPr/>
              <a:t>40</a:t>
            </a:fld>
            <a:endParaRPr lang="en-US"/>
          </a:p>
        </p:txBody>
      </p:sp>
      <p:sp>
        <p:nvSpPr>
          <p:cNvPr id="5" name="TextBox 4"/>
          <p:cNvSpPr txBox="1"/>
          <p:nvPr/>
        </p:nvSpPr>
        <p:spPr>
          <a:xfrm>
            <a:off x="379766" y="1050621"/>
            <a:ext cx="5829197" cy="3754874"/>
          </a:xfrm>
          <a:prstGeom prst="rect">
            <a:avLst/>
          </a:prstGeom>
          <a:noFill/>
        </p:spPr>
        <p:txBody>
          <a:bodyPr wrap="square" rtlCol="0">
            <a:spAutoFit/>
          </a:bodyPr>
          <a:lstStyle/>
          <a:p>
            <a:r>
              <a:rPr lang="en-US" sz="2000" dirty="0"/>
              <a:t>Lucio tells the Mayor this will exclude many residents who don’t have access to—or proficiency with– computers. Also, some residents won’t be able to access the draft documents. Finally, Lucio says, many of these same people have concerns about affordable housing, which is a key element of the draft plan.</a:t>
            </a:r>
          </a:p>
          <a:p>
            <a:r>
              <a:rPr lang="en-US" sz="2000" dirty="0"/>
              <a:t> </a:t>
            </a:r>
          </a:p>
          <a:p>
            <a:r>
              <a:rPr lang="en-US" sz="2000" dirty="0"/>
              <a:t>Lucio suggests delaying the plan until an in-person workshop can be held. The Mayor, however, fearing the loss of state funding for the plan, orders him to go ahead with the virtual public workshop.</a:t>
            </a:r>
          </a:p>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1266" y="2649717"/>
            <a:ext cx="2241884" cy="1689420"/>
          </a:xfrm>
          <a:prstGeom prst="rect">
            <a:avLst/>
          </a:prstGeom>
        </p:spPr>
      </p:pic>
      <p:sp>
        <p:nvSpPr>
          <p:cNvPr id="10" name="TextBox 9"/>
          <p:cNvSpPr txBox="1"/>
          <p:nvPr/>
        </p:nvSpPr>
        <p:spPr>
          <a:xfrm rot="5400000">
            <a:off x="7661724" y="3556256"/>
            <a:ext cx="2177144" cy="215444"/>
          </a:xfrm>
          <a:prstGeom prst="rect">
            <a:avLst/>
          </a:prstGeom>
          <a:noFill/>
        </p:spPr>
        <p:txBody>
          <a:bodyPr wrap="square" rtlCol="0">
            <a:spAutoFit/>
          </a:bodyPr>
          <a:lstStyle/>
          <a:p>
            <a:r>
              <a:rPr lang="en-US" sz="800" dirty="0"/>
              <a:t>Connecting for Good</a:t>
            </a:r>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rcRect l="17826"/>
          <a:stretch>
            <a:fillRect/>
          </a:stretch>
        </p:blipFill>
        <p:spPr>
          <a:xfrm>
            <a:off x="7146192" y="1168900"/>
            <a:ext cx="919286" cy="1118701"/>
          </a:xfrm>
          <a:prstGeom prst="rect">
            <a:avLst/>
          </a:prstGeom>
        </p:spPr>
      </p:pic>
      <p:sp>
        <p:nvSpPr>
          <p:cNvPr id="12" name="TextBox 11"/>
          <p:cNvSpPr txBox="1"/>
          <p:nvPr/>
        </p:nvSpPr>
        <p:spPr>
          <a:xfrm>
            <a:off x="7396912" y="2221470"/>
            <a:ext cx="979714" cy="246221"/>
          </a:xfrm>
          <a:prstGeom prst="rect">
            <a:avLst/>
          </a:prstGeom>
          <a:noFill/>
        </p:spPr>
        <p:txBody>
          <a:bodyPr wrap="square" rtlCol="0">
            <a:spAutoFit/>
          </a:bodyPr>
          <a:lstStyle/>
          <a:p>
            <a:r>
              <a:rPr lang="en-US" sz="1000"/>
              <a:t>Lucio</a:t>
            </a:r>
          </a:p>
        </p:txBody>
      </p:sp>
    </p:spTree>
    <p:extLst>
      <p:ext uri="{BB962C8B-B14F-4D97-AF65-F5344CB8AC3E}">
        <p14:creationId xmlns:p14="http://schemas.microsoft.com/office/powerpoint/2010/main" val="16849420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224" y="562700"/>
            <a:ext cx="8250148" cy="1009015"/>
          </a:xfrm>
        </p:spPr>
        <p:txBody>
          <a:bodyPr>
            <a:normAutofit/>
          </a:bodyPr>
          <a:lstStyle/>
          <a:p>
            <a:r>
              <a:rPr lang="en-US" sz="2400" b="0" dirty="0"/>
              <a:t>Scenario 5</a:t>
            </a:r>
            <a:br>
              <a:rPr lang="en-US" b="0" dirty="0"/>
            </a:br>
            <a:r>
              <a:rPr lang="en-US" sz="3200" b="0" dirty="0"/>
              <a:t>Questions</a:t>
            </a:r>
          </a:p>
        </p:txBody>
      </p:sp>
      <p:sp>
        <p:nvSpPr>
          <p:cNvPr id="3" name="Footer Placeholder 2"/>
          <p:cNvSpPr>
            <a:spLocks noGrp="1"/>
          </p:cNvSpPr>
          <p:nvPr>
            <p:ph type="ftr" sz="quarter" idx="3"/>
          </p:nvPr>
        </p:nvSpPr>
        <p:spPr/>
        <p:txBody>
          <a:bodyPr/>
          <a:lstStyle/>
          <a:p>
            <a:r>
              <a:rPr lang="en-US"/>
              <a:t>PLANNING.ORG/NPC20</a:t>
            </a:r>
            <a:endParaRPr lang="en-US" dirty="0"/>
          </a:p>
        </p:txBody>
      </p:sp>
      <p:sp>
        <p:nvSpPr>
          <p:cNvPr id="4" name="Slide Number Placeholder 3"/>
          <p:cNvSpPr>
            <a:spLocks noGrp="1"/>
          </p:cNvSpPr>
          <p:nvPr>
            <p:ph type="sldNum" sz="quarter" idx="11"/>
          </p:nvPr>
        </p:nvSpPr>
        <p:spPr/>
        <p:txBody>
          <a:bodyPr/>
          <a:lstStyle/>
          <a:p>
            <a:fld id="{216D5D5F-38EC-E946-B767-69FF7C40D7B4}" type="slidenum">
              <a:rPr lang="en-US" smtClean="0"/>
              <a:pPr/>
              <a:t>41</a:t>
            </a:fld>
            <a:endParaRPr lang="en-US"/>
          </a:p>
        </p:txBody>
      </p:sp>
      <p:sp>
        <p:nvSpPr>
          <p:cNvPr id="5" name="TextBox 4"/>
          <p:cNvSpPr txBox="1"/>
          <p:nvPr/>
        </p:nvSpPr>
        <p:spPr>
          <a:xfrm>
            <a:off x="404187" y="1711601"/>
            <a:ext cx="5368927" cy="2608406"/>
          </a:xfrm>
          <a:prstGeom prst="rect">
            <a:avLst/>
          </a:prstGeom>
          <a:noFill/>
        </p:spPr>
        <p:txBody>
          <a:bodyPr wrap="square" rtlCol="0" anchor="t">
            <a:spAutoFit/>
          </a:bodyPr>
          <a:lstStyle/>
          <a:p>
            <a:r>
              <a:rPr lang="en-US" sz="2400" b="1" dirty="0"/>
              <a:t>Q 5.1: </a:t>
            </a:r>
          </a:p>
          <a:p>
            <a:r>
              <a:rPr lang="en-US" sz="2400" b="1" dirty="0"/>
              <a:t>Should Lucio obey the Mayor and schedule the virtual workshop?  </a:t>
            </a:r>
            <a:r>
              <a:rPr lang="en-US" sz="2400" b="1" dirty="0">
                <a:solidFill>
                  <a:srgbClr val="000000"/>
                </a:solidFill>
              </a:rPr>
              <a:t>   </a:t>
            </a:r>
            <a:endParaRPr lang="en-US" sz="2000" b="1" dirty="0">
              <a:solidFill>
                <a:schemeClr val="bg2">
                  <a:lumMod val="50000"/>
                </a:schemeClr>
              </a:solidFill>
            </a:endParaRPr>
          </a:p>
          <a:p>
            <a:pPr marL="457200" indent="-457200">
              <a:buAutoNum type="alphaLcParenR"/>
            </a:pPr>
            <a:r>
              <a:rPr lang="en-US" sz="1800" b="1" dirty="0">
                <a:solidFill>
                  <a:schemeClr val="bg2">
                    <a:lumMod val="50000"/>
                  </a:schemeClr>
                </a:solidFill>
              </a:rPr>
              <a:t>Yes</a:t>
            </a:r>
          </a:p>
          <a:p>
            <a:pPr marL="457200" indent="-457200">
              <a:buAutoNum type="alphaLcParenR"/>
            </a:pPr>
            <a:r>
              <a:rPr lang="en-US" sz="1800" b="1" dirty="0">
                <a:solidFill>
                  <a:schemeClr val="bg2">
                    <a:lumMod val="50000"/>
                  </a:schemeClr>
                </a:solidFill>
              </a:rPr>
              <a:t>No</a:t>
            </a:r>
          </a:p>
          <a:p>
            <a:pPr marL="457200" indent="-457200">
              <a:buAutoNum type="alphaLcParenR"/>
            </a:pPr>
            <a:r>
              <a:rPr lang="en-US" sz="1800" b="1" dirty="0">
                <a:solidFill>
                  <a:schemeClr val="bg2">
                    <a:lumMod val="50000"/>
                  </a:schemeClr>
                </a:solidFill>
              </a:rPr>
              <a:t>Not Sure</a:t>
            </a:r>
            <a:endParaRPr lang="en-US" sz="1800" dirty="0">
              <a:solidFill>
                <a:schemeClr val="bg2">
                  <a:lumMod val="50000"/>
                </a:schemeClr>
              </a:solidFill>
            </a:endParaRPr>
          </a:p>
          <a:p>
            <a:endParaRPr lang="en-US" sz="2400" b="1" dirty="0"/>
          </a:p>
          <a:p>
            <a:endParaRPr lang="en-US"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2091" y="1825571"/>
            <a:ext cx="3161390" cy="2442893"/>
          </a:xfrm>
          <a:prstGeom prst="rect">
            <a:avLst/>
          </a:prstGeom>
        </p:spPr>
      </p:pic>
    </p:spTree>
    <p:extLst>
      <p:ext uri="{BB962C8B-B14F-4D97-AF65-F5344CB8AC3E}">
        <p14:creationId xmlns:p14="http://schemas.microsoft.com/office/powerpoint/2010/main" val="780652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41326" y="1739409"/>
            <a:ext cx="5222826" cy="2962275"/>
          </a:xfrm>
        </p:spPr>
        <p:txBody>
          <a:bodyPr/>
          <a:lstStyle/>
          <a:p>
            <a:r>
              <a:rPr lang="en-US" sz="2400" b="1" dirty="0">
                <a:latin typeface="+mn-lt"/>
              </a:rPr>
              <a:t>Q 5.2: </a:t>
            </a:r>
          </a:p>
          <a:p>
            <a:r>
              <a:rPr lang="en-US" sz="2400" b="1" dirty="0">
                <a:latin typeface="+mn-lt"/>
              </a:rPr>
              <a:t>What is the key ethical issue facing Lucio, as relating to the </a:t>
            </a:r>
            <a:r>
              <a:rPr lang="en-US" sz="2400" b="1" i="1" dirty="0">
                <a:latin typeface="+mn-lt"/>
              </a:rPr>
              <a:t>AICP Ethics Code</a:t>
            </a:r>
            <a:r>
              <a:rPr lang="en-US" sz="2400" b="1" dirty="0">
                <a:latin typeface="+mn-lt"/>
              </a:rPr>
              <a:t>?</a:t>
            </a:r>
          </a:p>
          <a:p>
            <a:pPr marL="342900" indent="-342900">
              <a:buAutoNum type="alphaLcParenR"/>
            </a:pPr>
            <a:r>
              <a:rPr lang="en-US" sz="1800" b="1" dirty="0">
                <a:solidFill>
                  <a:schemeClr val="bg2">
                    <a:lumMod val="50000"/>
                  </a:schemeClr>
                </a:solidFill>
                <a:latin typeface="+mn-lt"/>
                <a:cs typeface="Calibri"/>
              </a:rPr>
              <a:t>To accept his employer’s decision</a:t>
            </a:r>
          </a:p>
          <a:p>
            <a:pPr marL="342900" indent="-342900">
              <a:buAutoNum type="alphaLcParenR"/>
            </a:pPr>
            <a:r>
              <a:rPr lang="en-US" sz="1800" b="1" dirty="0">
                <a:solidFill>
                  <a:schemeClr val="bg2">
                    <a:lumMod val="50000"/>
                  </a:schemeClr>
                </a:solidFill>
                <a:latin typeface="+mn-lt"/>
                <a:cs typeface="Calibri"/>
              </a:rPr>
              <a:t>To delay the workshop</a:t>
            </a:r>
          </a:p>
          <a:p>
            <a:pPr marL="342900" indent="-342900">
              <a:buAutoNum type="alphaLcParenR"/>
            </a:pPr>
            <a:r>
              <a:rPr lang="en-US" sz="1800" b="1" dirty="0">
                <a:solidFill>
                  <a:schemeClr val="bg2">
                    <a:lumMod val="50000"/>
                  </a:schemeClr>
                </a:solidFill>
                <a:latin typeface="+mn-lt"/>
                <a:cs typeface="Calibri"/>
              </a:rPr>
              <a:t>To explore other public engagement options</a:t>
            </a:r>
          </a:p>
          <a:p>
            <a:pPr marL="342900" indent="-342900">
              <a:buAutoNum type="alphaLcParenR"/>
            </a:pPr>
            <a:r>
              <a:rPr lang="en-US" sz="1800" b="1" dirty="0">
                <a:solidFill>
                  <a:schemeClr val="bg2">
                    <a:lumMod val="50000"/>
                  </a:schemeClr>
                </a:solidFill>
                <a:latin typeface="+mn-lt"/>
                <a:cs typeface="Calibri"/>
              </a:rPr>
              <a:t>Other</a:t>
            </a:r>
          </a:p>
          <a:p>
            <a:endParaRPr lang="en-US" dirty="0"/>
          </a:p>
        </p:txBody>
      </p:sp>
      <p:sp>
        <p:nvSpPr>
          <p:cNvPr id="3" name="Title 2"/>
          <p:cNvSpPr>
            <a:spLocks noGrp="1"/>
          </p:cNvSpPr>
          <p:nvPr>
            <p:ph type="title"/>
          </p:nvPr>
        </p:nvSpPr>
        <p:spPr/>
        <p:txBody>
          <a:bodyPr/>
          <a:lstStyle/>
          <a:p>
            <a:r>
              <a:rPr lang="en-US" sz="2400" b="0" dirty="0"/>
              <a:t>Scenario 5</a:t>
            </a:r>
            <a:br>
              <a:rPr lang="en-US" b="0" dirty="0"/>
            </a:br>
            <a:r>
              <a:rPr lang="en-US" sz="3200" b="0" dirty="0"/>
              <a:t>Questions</a:t>
            </a:r>
            <a:r>
              <a:rPr lang="en-US" sz="1800" b="0" dirty="0"/>
              <a:t> (contd.)</a:t>
            </a:r>
            <a:endParaRPr lang="en-US" sz="3200" dirty="0"/>
          </a:p>
        </p:txBody>
      </p:sp>
      <p:sp>
        <p:nvSpPr>
          <p:cNvPr id="4" name="Footer Placeholder 3"/>
          <p:cNvSpPr>
            <a:spLocks noGrp="1"/>
          </p:cNvSpPr>
          <p:nvPr>
            <p:ph type="ftr" sz="quarter" idx="3"/>
          </p:nvPr>
        </p:nvSpPr>
        <p:spPr/>
        <p:txBody>
          <a:bodyPr/>
          <a:lstStyle/>
          <a:p>
            <a:r>
              <a:rPr lang="en-US" dirty="0"/>
              <a:t>PLANNING.ORG/NPC20</a:t>
            </a:r>
          </a:p>
        </p:txBody>
      </p:sp>
      <p:sp>
        <p:nvSpPr>
          <p:cNvPr id="5" name="Slide Number Placeholder 4"/>
          <p:cNvSpPr>
            <a:spLocks noGrp="1"/>
          </p:cNvSpPr>
          <p:nvPr>
            <p:ph type="sldNum" sz="quarter" idx="11"/>
          </p:nvPr>
        </p:nvSpPr>
        <p:spPr/>
        <p:txBody>
          <a:bodyPr/>
          <a:lstStyle/>
          <a:p>
            <a:fld id="{216D5D5F-38EC-E946-B767-69FF7C40D7B4}" type="slidenum">
              <a:rPr lang="en-US" smtClean="0"/>
              <a:pPr/>
              <a:t>42</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4152" y="1865401"/>
            <a:ext cx="3109845" cy="2403063"/>
          </a:xfrm>
          <a:prstGeom prst="rect">
            <a:avLst/>
          </a:prstGeom>
        </p:spPr>
      </p:pic>
    </p:spTree>
    <p:extLst>
      <p:ext uri="{BB962C8B-B14F-4D97-AF65-F5344CB8AC3E}">
        <p14:creationId xmlns:p14="http://schemas.microsoft.com/office/powerpoint/2010/main" val="4994033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784" y="456217"/>
            <a:ext cx="8250148" cy="816372"/>
          </a:xfrm>
        </p:spPr>
        <p:txBody>
          <a:bodyPr>
            <a:normAutofit fontScale="90000"/>
          </a:bodyPr>
          <a:lstStyle/>
          <a:p>
            <a:r>
              <a:rPr lang="en-US" sz="2700" b="0" dirty="0"/>
              <a:t>Scenario 5</a:t>
            </a:r>
            <a:br>
              <a:rPr lang="en-US" b="0" dirty="0"/>
            </a:br>
            <a:r>
              <a:rPr lang="en-US" sz="3600" b="0" dirty="0"/>
              <a:t>Ethical Issues</a:t>
            </a:r>
          </a:p>
        </p:txBody>
      </p:sp>
      <p:sp>
        <p:nvSpPr>
          <p:cNvPr id="3" name="Footer Placeholder 2"/>
          <p:cNvSpPr>
            <a:spLocks noGrp="1"/>
          </p:cNvSpPr>
          <p:nvPr>
            <p:ph type="ftr" sz="quarter" idx="3"/>
          </p:nvPr>
        </p:nvSpPr>
        <p:spPr/>
        <p:txBody>
          <a:bodyPr/>
          <a:lstStyle/>
          <a:p>
            <a:r>
              <a:rPr lang="en-US"/>
              <a:t>PLANNING.ORG/NPC20</a:t>
            </a:r>
            <a:endParaRPr lang="en-US" dirty="0"/>
          </a:p>
        </p:txBody>
      </p:sp>
      <p:sp>
        <p:nvSpPr>
          <p:cNvPr id="4" name="Slide Number Placeholder 3"/>
          <p:cNvSpPr>
            <a:spLocks noGrp="1"/>
          </p:cNvSpPr>
          <p:nvPr>
            <p:ph type="sldNum" sz="quarter" idx="11"/>
          </p:nvPr>
        </p:nvSpPr>
        <p:spPr/>
        <p:txBody>
          <a:bodyPr/>
          <a:lstStyle/>
          <a:p>
            <a:fld id="{216D5D5F-38EC-E946-B767-69FF7C40D7B4}" type="slidenum">
              <a:rPr lang="en-US" smtClean="0"/>
              <a:pPr/>
              <a:t>43</a:t>
            </a:fld>
            <a:endParaRPr lang="en-US"/>
          </a:p>
        </p:txBody>
      </p:sp>
      <p:sp>
        <p:nvSpPr>
          <p:cNvPr id="5" name="TextBox 4"/>
          <p:cNvSpPr txBox="1"/>
          <p:nvPr/>
        </p:nvSpPr>
        <p:spPr>
          <a:xfrm>
            <a:off x="362682" y="1399378"/>
            <a:ext cx="8329254" cy="3323987"/>
          </a:xfrm>
          <a:prstGeom prst="rect">
            <a:avLst/>
          </a:prstGeom>
          <a:noFill/>
        </p:spPr>
        <p:txBody>
          <a:bodyPr wrap="square" rtlCol="0">
            <a:spAutoFit/>
          </a:bodyPr>
          <a:lstStyle/>
          <a:p>
            <a:r>
              <a:rPr lang="en-US" sz="1600" b="1" i="1" dirty="0"/>
              <a:t>AICP Ethics Code “Aspirational Principles”</a:t>
            </a:r>
          </a:p>
          <a:p>
            <a:r>
              <a:rPr lang="en-US" sz="1600" b="1" dirty="0"/>
              <a:t>1d: </a:t>
            </a:r>
            <a:r>
              <a:rPr lang="en-US" sz="1600" dirty="0"/>
              <a:t>“We shall provide timely, adequate, clear, and accurate information on planning issues to </a:t>
            </a:r>
            <a:r>
              <a:rPr lang="en-US" sz="1600" dirty="0">
                <a:solidFill>
                  <a:srgbClr val="0070C0"/>
                </a:solidFill>
              </a:rPr>
              <a:t>all affected persons</a:t>
            </a:r>
            <a:r>
              <a:rPr lang="en-US" sz="1600" dirty="0"/>
              <a:t> and to government decision makers.”</a:t>
            </a:r>
          </a:p>
          <a:p>
            <a:r>
              <a:rPr lang="en-US" sz="1600" b="1" dirty="0"/>
              <a:t>1e: </a:t>
            </a:r>
            <a:r>
              <a:rPr lang="en-US" sz="1600" dirty="0"/>
              <a:t>We shall give people the opportunity to have a </a:t>
            </a:r>
            <a:r>
              <a:rPr lang="en-US" sz="1600" dirty="0">
                <a:solidFill>
                  <a:srgbClr val="0070C0"/>
                </a:solidFill>
              </a:rPr>
              <a:t>meaningful impact on the development of plans and programs that may affect them. Participation should be broad enough to include those who lack formal organization or influence.”</a:t>
            </a:r>
          </a:p>
          <a:p>
            <a:r>
              <a:rPr lang="en-US" sz="1600" b="1" dirty="0"/>
              <a:t>1f: </a:t>
            </a:r>
            <a:r>
              <a:rPr lang="en-US" sz="1600" dirty="0"/>
              <a:t>“We shall seek social justice by working to expand choice and opportunity for all persons, recognizing a </a:t>
            </a:r>
            <a:r>
              <a:rPr lang="en-US" sz="1600" dirty="0">
                <a:solidFill>
                  <a:srgbClr val="0070C0"/>
                </a:solidFill>
              </a:rPr>
              <a:t>special responsibility to plan for the needs of the disadvantaged and to promote racial and economic integration. We shall urge the alteration of policies, institutions, and decisions that oppose such needs.”</a:t>
            </a:r>
          </a:p>
          <a:p>
            <a:r>
              <a:rPr lang="en-US" sz="1600" b="1" dirty="0"/>
              <a:t>2b: </a:t>
            </a:r>
            <a:r>
              <a:rPr lang="en-US" sz="1600" dirty="0"/>
              <a:t>“We shall accept the decisions of our client and employer…unless the course of action is illegal or </a:t>
            </a:r>
            <a:r>
              <a:rPr lang="en-US" sz="1600" dirty="0">
                <a:solidFill>
                  <a:srgbClr val="0070C0"/>
                </a:solidFill>
              </a:rPr>
              <a:t>plainly inconsistent with our primary obligation to the public interest.”</a:t>
            </a:r>
          </a:p>
          <a:p>
            <a:endParaRPr lang="en-US" dirty="0">
              <a:solidFill>
                <a:srgbClr val="0070C0"/>
              </a:solidFill>
            </a:endParaRPr>
          </a:p>
        </p:txBody>
      </p:sp>
    </p:spTree>
    <p:extLst>
      <p:ext uri="{BB962C8B-B14F-4D97-AF65-F5344CB8AC3E}">
        <p14:creationId xmlns:p14="http://schemas.microsoft.com/office/powerpoint/2010/main" val="5416466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428" y="545800"/>
            <a:ext cx="8250148" cy="563366"/>
          </a:xfrm>
        </p:spPr>
        <p:txBody>
          <a:bodyPr>
            <a:normAutofit fontScale="90000"/>
          </a:bodyPr>
          <a:lstStyle/>
          <a:p>
            <a:r>
              <a:rPr lang="en-US" sz="2400" b="0" dirty="0"/>
              <a:t>Scenario 5</a:t>
            </a:r>
            <a:r>
              <a:rPr lang="en-US" sz="1800" b="0" dirty="0"/>
              <a:t> </a:t>
            </a:r>
            <a:br>
              <a:rPr lang="en-US" sz="1800" b="0" dirty="0"/>
            </a:br>
            <a:r>
              <a:rPr lang="en-US" sz="3200" b="0" dirty="0"/>
              <a:t>Ethical Issues </a:t>
            </a:r>
            <a:r>
              <a:rPr lang="en-US" sz="1800" b="0" dirty="0"/>
              <a:t>(contd.)</a:t>
            </a:r>
            <a:endParaRPr lang="en-US" sz="2400" b="0" dirty="0"/>
          </a:p>
        </p:txBody>
      </p:sp>
      <p:sp>
        <p:nvSpPr>
          <p:cNvPr id="3" name="Footer Placeholder 2"/>
          <p:cNvSpPr>
            <a:spLocks noGrp="1"/>
          </p:cNvSpPr>
          <p:nvPr>
            <p:ph type="ftr" sz="quarter" idx="3"/>
          </p:nvPr>
        </p:nvSpPr>
        <p:spPr/>
        <p:txBody>
          <a:bodyPr/>
          <a:lstStyle/>
          <a:p>
            <a:r>
              <a:rPr lang="en-US"/>
              <a:t>PLANNING.ORG/NPC20</a:t>
            </a:r>
            <a:endParaRPr lang="en-US" dirty="0"/>
          </a:p>
        </p:txBody>
      </p:sp>
      <p:sp>
        <p:nvSpPr>
          <p:cNvPr id="4" name="Slide Number Placeholder 3"/>
          <p:cNvSpPr>
            <a:spLocks noGrp="1"/>
          </p:cNvSpPr>
          <p:nvPr>
            <p:ph type="sldNum" sz="quarter" idx="11"/>
          </p:nvPr>
        </p:nvSpPr>
        <p:spPr/>
        <p:txBody>
          <a:bodyPr/>
          <a:lstStyle/>
          <a:p>
            <a:fld id="{216D5D5F-38EC-E946-B767-69FF7C40D7B4}" type="slidenum">
              <a:rPr lang="en-US" smtClean="0"/>
              <a:pPr/>
              <a:t>44</a:t>
            </a:fld>
            <a:endParaRPr lang="en-US"/>
          </a:p>
        </p:txBody>
      </p:sp>
      <p:sp>
        <p:nvSpPr>
          <p:cNvPr id="6" name="TextBox 5"/>
          <p:cNvSpPr txBox="1"/>
          <p:nvPr/>
        </p:nvSpPr>
        <p:spPr>
          <a:xfrm>
            <a:off x="441325" y="1635956"/>
            <a:ext cx="8250611" cy="2762295"/>
          </a:xfrm>
          <a:prstGeom prst="rect">
            <a:avLst/>
          </a:prstGeom>
          <a:noFill/>
        </p:spPr>
        <p:txBody>
          <a:bodyPr wrap="square" rtlCol="0">
            <a:spAutoFit/>
          </a:bodyPr>
          <a:lstStyle/>
          <a:p>
            <a:r>
              <a:rPr lang="en-US" sz="2000" b="1" i="1" dirty="0"/>
              <a:t>AICP Ethics Code “Rules of </a:t>
            </a:r>
            <a:r>
              <a:rPr lang="en-US" sz="2000" b="1" i="1"/>
              <a:t>Conduct”</a:t>
            </a:r>
            <a:endParaRPr lang="en-US" sz="2000" b="1" dirty="0"/>
          </a:p>
          <a:p>
            <a:r>
              <a:rPr lang="en-US" sz="2000" b="1" dirty="0"/>
              <a:t>#1:</a:t>
            </a:r>
            <a:r>
              <a:rPr lang="en-US" sz="2000" dirty="0"/>
              <a:t> “We shall not deliberately or with reckless indifference fail to provide adequate, timely, clear, and accurate </a:t>
            </a:r>
            <a:r>
              <a:rPr lang="en-US" sz="2000" dirty="0">
                <a:solidFill>
                  <a:srgbClr val="0070C0"/>
                </a:solidFill>
              </a:rPr>
              <a:t>information on planning issues.”</a:t>
            </a:r>
            <a:endParaRPr lang="en-US" sz="2000" dirty="0"/>
          </a:p>
          <a:p>
            <a:endParaRPr lang="en-US" sz="2000" b="1" dirty="0"/>
          </a:p>
          <a:p>
            <a:r>
              <a:rPr lang="en-US" sz="2000" b="1" dirty="0"/>
              <a:t>#18:</a:t>
            </a:r>
            <a:r>
              <a:rPr lang="en-US" sz="2000" dirty="0"/>
              <a:t> “We shall not direct or coerce other professionals to make analyses or reach </a:t>
            </a:r>
            <a:r>
              <a:rPr lang="en-US" sz="2000" dirty="0">
                <a:solidFill>
                  <a:srgbClr val="0070C0"/>
                </a:solidFill>
              </a:rPr>
              <a:t>findings not supported by available evidence.”</a:t>
            </a:r>
            <a:endParaRPr lang="en-US" sz="2000" dirty="0"/>
          </a:p>
          <a:p>
            <a:endParaRPr lang="en-US" sz="2000" b="1" dirty="0"/>
          </a:p>
          <a:p>
            <a:r>
              <a:rPr lang="en-US" sz="2000" b="1" dirty="0"/>
              <a:t>#20</a:t>
            </a:r>
            <a:r>
              <a:rPr lang="en-US" sz="2000" dirty="0"/>
              <a:t>: “We shall not unlawfully </a:t>
            </a:r>
            <a:r>
              <a:rPr lang="en-US" sz="2000" dirty="0">
                <a:solidFill>
                  <a:srgbClr val="0070C0"/>
                </a:solidFill>
              </a:rPr>
              <a:t>discriminate</a:t>
            </a:r>
            <a:r>
              <a:rPr lang="en-US" sz="2000" dirty="0"/>
              <a:t> against another person.”</a:t>
            </a:r>
          </a:p>
          <a:p>
            <a:endParaRPr lang="en-US" dirty="0"/>
          </a:p>
        </p:txBody>
      </p:sp>
    </p:spTree>
    <p:extLst>
      <p:ext uri="{BB962C8B-B14F-4D97-AF65-F5344CB8AC3E}">
        <p14:creationId xmlns:p14="http://schemas.microsoft.com/office/powerpoint/2010/main" val="19820469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740231" y="1885977"/>
            <a:ext cx="5272767" cy="2962275"/>
          </a:xfrm>
        </p:spPr>
        <p:txBody>
          <a:bodyPr/>
          <a:lstStyle/>
          <a:p>
            <a:pPr algn="r"/>
            <a:r>
              <a:rPr lang="en-US" sz="2000" dirty="0">
                <a:latin typeface="+mn-lt"/>
              </a:rPr>
              <a:t>This scenario, which was written early on during the Covid-19 global pandemic, was not based on a real-life situation. </a:t>
            </a:r>
          </a:p>
          <a:p>
            <a:pPr algn="r"/>
            <a:r>
              <a:rPr lang="en-US" sz="2000" dirty="0">
                <a:latin typeface="+mn-lt"/>
              </a:rPr>
              <a:t>However, at least one community is facing a lawsuit by a group of residents who say they were not able to participate in a Plan Commission meeting on a controversial project during the pandemic—due to their lack of internet access.</a:t>
            </a:r>
          </a:p>
          <a:p>
            <a:endParaRPr lang="en-US" sz="2000" dirty="0">
              <a:latin typeface="+mn-lt"/>
            </a:endParaRPr>
          </a:p>
        </p:txBody>
      </p:sp>
      <p:sp>
        <p:nvSpPr>
          <p:cNvPr id="3" name="Title 2"/>
          <p:cNvSpPr>
            <a:spLocks noGrp="1"/>
          </p:cNvSpPr>
          <p:nvPr>
            <p:ph type="title"/>
          </p:nvPr>
        </p:nvSpPr>
        <p:spPr>
          <a:xfrm>
            <a:off x="561533" y="688497"/>
            <a:ext cx="5407921" cy="563366"/>
          </a:xfrm>
        </p:spPr>
        <p:txBody>
          <a:bodyPr/>
          <a:lstStyle/>
          <a:p>
            <a:pPr algn="r"/>
            <a:r>
              <a:rPr lang="en-US" sz="2400" b="0" dirty="0"/>
              <a:t>Scenario 5</a:t>
            </a:r>
            <a:br>
              <a:rPr lang="en-US" sz="2400" b="0" dirty="0"/>
            </a:br>
            <a:r>
              <a:rPr lang="en-US" sz="3200" b="0" dirty="0"/>
              <a:t>Outcomes</a:t>
            </a:r>
          </a:p>
        </p:txBody>
      </p:sp>
      <p:sp>
        <p:nvSpPr>
          <p:cNvPr id="4" name="Footer Placeholder 3"/>
          <p:cNvSpPr>
            <a:spLocks noGrp="1"/>
          </p:cNvSpPr>
          <p:nvPr>
            <p:ph type="ftr" sz="quarter" idx="3"/>
          </p:nvPr>
        </p:nvSpPr>
        <p:spPr/>
        <p:txBody>
          <a:bodyPr/>
          <a:lstStyle/>
          <a:p>
            <a:r>
              <a:rPr lang="en-US" dirty="0"/>
              <a:t>PLANNING.ORG/NPC20</a:t>
            </a:r>
          </a:p>
        </p:txBody>
      </p:sp>
      <p:sp>
        <p:nvSpPr>
          <p:cNvPr id="5" name="Slide Number Placeholder 4"/>
          <p:cNvSpPr>
            <a:spLocks noGrp="1"/>
          </p:cNvSpPr>
          <p:nvPr>
            <p:ph type="sldNum" sz="quarter" idx="11"/>
          </p:nvPr>
        </p:nvSpPr>
        <p:spPr/>
        <p:txBody>
          <a:bodyPr/>
          <a:lstStyle/>
          <a:p>
            <a:fld id="{216D5D5F-38EC-E946-B767-69FF7C40D7B4}" type="slidenum">
              <a:rPr lang="en-US" smtClean="0"/>
              <a:pPr/>
              <a:t>45</a:t>
            </a:fld>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6418"/>
          <a:stretch/>
        </p:blipFill>
        <p:spPr>
          <a:xfrm>
            <a:off x="6267450" y="1798551"/>
            <a:ext cx="2363260" cy="2339851"/>
          </a:xfrm>
          <a:prstGeom prst="rect">
            <a:avLst/>
          </a:prstGeom>
        </p:spPr>
      </p:pic>
      <p:sp>
        <p:nvSpPr>
          <p:cNvPr id="7" name="TextBox 6"/>
          <p:cNvSpPr txBox="1"/>
          <p:nvPr/>
        </p:nvSpPr>
        <p:spPr>
          <a:xfrm rot="5400000">
            <a:off x="7457543" y="2902519"/>
            <a:ext cx="2253343" cy="215444"/>
          </a:xfrm>
          <a:prstGeom prst="rect">
            <a:avLst/>
          </a:prstGeom>
          <a:noFill/>
        </p:spPr>
        <p:txBody>
          <a:bodyPr wrap="square" rtlCol="0">
            <a:spAutoFit/>
          </a:bodyPr>
          <a:lstStyle/>
          <a:p>
            <a:r>
              <a:rPr lang="en-US" sz="800"/>
              <a:t>New Westminster</a:t>
            </a:r>
          </a:p>
        </p:txBody>
      </p:sp>
    </p:spTree>
    <p:extLst>
      <p:ext uri="{BB962C8B-B14F-4D97-AF65-F5344CB8AC3E}">
        <p14:creationId xmlns:p14="http://schemas.microsoft.com/office/powerpoint/2010/main" val="6323742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117" y="609674"/>
            <a:ext cx="8250148" cy="880865"/>
          </a:xfrm>
        </p:spPr>
        <p:txBody>
          <a:bodyPr>
            <a:normAutofit/>
          </a:bodyPr>
          <a:lstStyle/>
          <a:p>
            <a:r>
              <a:rPr lang="en-US" sz="2400" b="0" dirty="0"/>
              <a:t>Scenario 6</a:t>
            </a:r>
            <a:br>
              <a:rPr lang="en-US" b="0" dirty="0"/>
            </a:br>
            <a:r>
              <a:rPr lang="en-US" sz="2800" dirty="0"/>
              <a:t>Endorsements</a:t>
            </a:r>
          </a:p>
        </p:txBody>
      </p:sp>
      <p:sp>
        <p:nvSpPr>
          <p:cNvPr id="3" name="Footer Placeholder 2"/>
          <p:cNvSpPr>
            <a:spLocks noGrp="1"/>
          </p:cNvSpPr>
          <p:nvPr>
            <p:ph type="ftr" sz="quarter" idx="3"/>
          </p:nvPr>
        </p:nvSpPr>
        <p:spPr/>
        <p:txBody>
          <a:bodyPr/>
          <a:lstStyle/>
          <a:p>
            <a:r>
              <a:rPr lang="en-US"/>
              <a:t>PLANNING.ORG/NPC20</a:t>
            </a:r>
            <a:endParaRPr lang="en-US" dirty="0"/>
          </a:p>
        </p:txBody>
      </p:sp>
      <p:sp>
        <p:nvSpPr>
          <p:cNvPr id="4" name="Slide Number Placeholder 3"/>
          <p:cNvSpPr>
            <a:spLocks noGrp="1"/>
          </p:cNvSpPr>
          <p:nvPr>
            <p:ph type="sldNum" sz="quarter" idx="11"/>
          </p:nvPr>
        </p:nvSpPr>
        <p:spPr/>
        <p:txBody>
          <a:bodyPr/>
          <a:lstStyle/>
          <a:p>
            <a:fld id="{216D5D5F-38EC-E946-B767-69FF7C40D7B4}" type="slidenum">
              <a:rPr lang="en-US" smtClean="0"/>
              <a:pPr/>
              <a:t>46</a:t>
            </a:fld>
            <a:endParaRPr lang="en-US"/>
          </a:p>
        </p:txBody>
      </p:sp>
      <p:sp>
        <p:nvSpPr>
          <p:cNvPr id="6" name="TextBox 5"/>
          <p:cNvSpPr txBox="1"/>
          <p:nvPr/>
        </p:nvSpPr>
        <p:spPr>
          <a:xfrm>
            <a:off x="356333" y="1582768"/>
            <a:ext cx="4778375" cy="3447098"/>
          </a:xfrm>
          <a:prstGeom prst="rect">
            <a:avLst/>
          </a:prstGeom>
          <a:noFill/>
        </p:spPr>
        <p:txBody>
          <a:bodyPr wrap="square" rtlCol="0">
            <a:spAutoFit/>
          </a:bodyPr>
          <a:lstStyle/>
          <a:p>
            <a:r>
              <a:rPr lang="en-US" sz="2000" dirty="0"/>
              <a:t>Jane, </a:t>
            </a:r>
            <a:r>
              <a:rPr lang="en-US" sz="1600" dirty="0"/>
              <a:t>AICP</a:t>
            </a:r>
            <a:r>
              <a:rPr lang="en-US" sz="2000" dirty="0"/>
              <a:t>, a planning consultant, asks if Catherine, </a:t>
            </a:r>
            <a:r>
              <a:rPr lang="en-US" sz="1600" dirty="0"/>
              <a:t>AICP, </a:t>
            </a:r>
            <a:r>
              <a:rPr lang="en-US" sz="2000" dirty="0"/>
              <a:t>a planner with </a:t>
            </a:r>
            <a:r>
              <a:rPr lang="en-US" sz="2000" dirty="0" err="1"/>
              <a:t>Bauerville</a:t>
            </a:r>
            <a:r>
              <a:rPr lang="en-US" sz="2000" dirty="0"/>
              <a:t>, is willing to be interviewed about the town’s award-winning comprehensive plan, which Jane’s firm worked on. </a:t>
            </a:r>
          </a:p>
          <a:p>
            <a:endParaRPr lang="en-US" sz="2000" dirty="0"/>
          </a:p>
          <a:p>
            <a:r>
              <a:rPr lang="en-US" sz="2000" dirty="0"/>
              <a:t>The interview will be handled by a PR firm who has been hired to prepare a promotional video for the consulting firm.</a:t>
            </a:r>
          </a:p>
          <a:p>
            <a:endParaRPr lang="en-US" sz="2000" dirty="0"/>
          </a:p>
          <a:p>
            <a:endParaRPr lang="en-US" dirty="0"/>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3931"/>
          <a:stretch/>
        </p:blipFill>
        <p:spPr>
          <a:xfrm>
            <a:off x="5298756" y="2289434"/>
            <a:ext cx="3375685" cy="2089876"/>
          </a:xfrm>
          <a:prstGeom prst="rect">
            <a:avLst/>
          </a:prstGeom>
        </p:spPr>
      </p:pic>
      <p:sp>
        <p:nvSpPr>
          <p:cNvPr id="5" name="TextBox 4"/>
          <p:cNvSpPr txBox="1"/>
          <p:nvPr/>
        </p:nvSpPr>
        <p:spPr>
          <a:xfrm rot="5400000">
            <a:off x="7913528" y="2994511"/>
            <a:ext cx="1625600" cy="215444"/>
          </a:xfrm>
          <a:prstGeom prst="rect">
            <a:avLst/>
          </a:prstGeom>
          <a:noFill/>
        </p:spPr>
        <p:txBody>
          <a:bodyPr wrap="square" rtlCol="0">
            <a:spAutoFit/>
          </a:bodyPr>
          <a:lstStyle/>
          <a:p>
            <a:r>
              <a:rPr lang="en-US" sz="800"/>
              <a:t>AlabamaToday.com</a:t>
            </a:r>
            <a:endParaRPr lang="en-US" sz="800" dirty="0"/>
          </a:p>
        </p:txBody>
      </p:sp>
      <p:pic>
        <p:nvPicPr>
          <p:cNvPr id="12" name="Picture 11"/>
          <p:cNvPicPr>
            <a:picLocks noChangeAspect="1"/>
          </p:cNvPicPr>
          <p:nvPr/>
        </p:nvPicPr>
        <p:blipFill>
          <a:blip r:embed="rId3"/>
          <a:srcRect/>
          <a:stretch/>
        </p:blipFill>
        <p:spPr>
          <a:xfrm>
            <a:off x="6579175" y="732852"/>
            <a:ext cx="1088798" cy="1305246"/>
          </a:xfrm>
          <a:prstGeom prst="rect">
            <a:avLst/>
          </a:prstGeom>
        </p:spPr>
      </p:pic>
      <p:sp>
        <p:nvSpPr>
          <p:cNvPr id="13" name="TextBox 12"/>
          <p:cNvSpPr txBox="1"/>
          <p:nvPr/>
        </p:nvSpPr>
        <p:spPr>
          <a:xfrm>
            <a:off x="6031374" y="1985663"/>
            <a:ext cx="2184400" cy="246221"/>
          </a:xfrm>
          <a:prstGeom prst="rect">
            <a:avLst/>
          </a:prstGeom>
          <a:noFill/>
        </p:spPr>
        <p:txBody>
          <a:bodyPr wrap="square" rtlCol="0">
            <a:spAutoFit/>
          </a:bodyPr>
          <a:lstStyle/>
          <a:p>
            <a:pPr algn="ctr"/>
            <a:r>
              <a:rPr lang="en-US" sz="1000" dirty="0"/>
              <a:t>Catherine</a:t>
            </a:r>
          </a:p>
        </p:txBody>
      </p:sp>
    </p:spTree>
    <p:extLst>
      <p:ext uri="{BB962C8B-B14F-4D97-AF65-F5344CB8AC3E}">
        <p14:creationId xmlns:p14="http://schemas.microsoft.com/office/powerpoint/2010/main" val="8968296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166" y="711728"/>
            <a:ext cx="8250148" cy="563366"/>
          </a:xfrm>
        </p:spPr>
        <p:txBody>
          <a:bodyPr>
            <a:normAutofit/>
          </a:bodyPr>
          <a:lstStyle/>
          <a:p>
            <a:r>
              <a:rPr lang="en-US" sz="2400" b="0" dirty="0"/>
              <a:t>Scenario 6 </a:t>
            </a:r>
            <a:r>
              <a:rPr lang="en-US" sz="1800" b="0" dirty="0"/>
              <a:t>(contd.)</a:t>
            </a:r>
          </a:p>
        </p:txBody>
      </p:sp>
      <p:sp>
        <p:nvSpPr>
          <p:cNvPr id="3" name="Footer Placeholder 2"/>
          <p:cNvSpPr>
            <a:spLocks noGrp="1"/>
          </p:cNvSpPr>
          <p:nvPr>
            <p:ph type="ftr" sz="quarter" idx="3"/>
          </p:nvPr>
        </p:nvSpPr>
        <p:spPr/>
        <p:txBody>
          <a:bodyPr/>
          <a:lstStyle/>
          <a:p>
            <a:r>
              <a:rPr lang="en-US"/>
              <a:t>PLANNING.ORG/NPC20</a:t>
            </a:r>
            <a:endParaRPr lang="en-US" dirty="0"/>
          </a:p>
        </p:txBody>
      </p:sp>
      <p:sp>
        <p:nvSpPr>
          <p:cNvPr id="4" name="Slide Number Placeholder 3"/>
          <p:cNvSpPr>
            <a:spLocks noGrp="1"/>
          </p:cNvSpPr>
          <p:nvPr>
            <p:ph type="sldNum" sz="quarter" idx="11"/>
          </p:nvPr>
        </p:nvSpPr>
        <p:spPr/>
        <p:txBody>
          <a:bodyPr/>
          <a:lstStyle/>
          <a:p>
            <a:fld id="{216D5D5F-38EC-E946-B767-69FF7C40D7B4}" type="slidenum">
              <a:rPr lang="en-US" smtClean="0"/>
              <a:pPr/>
              <a:t>47</a:t>
            </a:fld>
            <a:endParaRPr lang="en-US"/>
          </a:p>
        </p:txBody>
      </p:sp>
      <p:sp>
        <p:nvSpPr>
          <p:cNvPr id="5" name="TextBox 4"/>
          <p:cNvSpPr txBox="1"/>
          <p:nvPr/>
        </p:nvSpPr>
        <p:spPr>
          <a:xfrm>
            <a:off x="466710" y="1433606"/>
            <a:ext cx="5019689" cy="2762295"/>
          </a:xfrm>
          <a:prstGeom prst="rect">
            <a:avLst/>
          </a:prstGeom>
          <a:noFill/>
        </p:spPr>
        <p:txBody>
          <a:bodyPr wrap="square" rtlCol="0">
            <a:spAutoFit/>
          </a:bodyPr>
          <a:lstStyle/>
          <a:p>
            <a:r>
              <a:rPr lang="en-US" sz="2000" dirty="0"/>
              <a:t>That same week, a company who is building a new water park in </a:t>
            </a:r>
            <a:r>
              <a:rPr lang="en-US" sz="2000" dirty="0" err="1"/>
              <a:t>Bauerville</a:t>
            </a:r>
            <a:r>
              <a:rPr lang="en-US" sz="2000" dirty="0"/>
              <a:t>—whose site plan Catherine reviewed and approved—asks if she could write a separate approval letter.</a:t>
            </a:r>
          </a:p>
          <a:p>
            <a:endParaRPr lang="en-US" sz="2000" dirty="0"/>
          </a:p>
          <a:p>
            <a:r>
              <a:rPr lang="en-US" sz="2000" dirty="0"/>
              <a:t>When Catherine asks why, the owners say they would like to use this letter when dealing with other public jurisdictions.</a:t>
            </a:r>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7451" y="2747048"/>
            <a:ext cx="2318264" cy="1545509"/>
          </a:xfrm>
          <a:prstGeom prst="rect">
            <a:avLst/>
          </a:prstGeom>
        </p:spPr>
      </p:pic>
      <p:sp>
        <p:nvSpPr>
          <p:cNvPr id="8" name="TextBox 7"/>
          <p:cNvSpPr txBox="1"/>
          <p:nvPr/>
        </p:nvSpPr>
        <p:spPr>
          <a:xfrm rot="5400000">
            <a:off x="7493575" y="3743605"/>
            <a:ext cx="2273643" cy="215444"/>
          </a:xfrm>
          <a:prstGeom prst="rect">
            <a:avLst/>
          </a:prstGeom>
          <a:noFill/>
        </p:spPr>
        <p:txBody>
          <a:bodyPr wrap="square" rtlCol="0">
            <a:spAutoFit/>
          </a:bodyPr>
          <a:lstStyle/>
          <a:p>
            <a:r>
              <a:rPr lang="en-US" sz="800"/>
              <a:t>Coconut Bay Resort</a:t>
            </a: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7337" t="5627" r="287" b="5502"/>
          <a:stretch/>
        </p:blipFill>
        <p:spPr>
          <a:xfrm>
            <a:off x="6267169" y="989520"/>
            <a:ext cx="2318797" cy="1578352"/>
          </a:xfrm>
          <a:prstGeom prst="rect">
            <a:avLst/>
          </a:prstGeom>
          <a:ln>
            <a:solidFill>
              <a:schemeClr val="tx1"/>
            </a:solidFill>
          </a:ln>
        </p:spPr>
      </p:pic>
      <p:sp>
        <p:nvSpPr>
          <p:cNvPr id="12" name="TextBox 11"/>
          <p:cNvSpPr txBox="1"/>
          <p:nvPr/>
        </p:nvSpPr>
        <p:spPr>
          <a:xfrm rot="5400000">
            <a:off x="7715705" y="1743436"/>
            <a:ext cx="1866900" cy="215444"/>
          </a:xfrm>
          <a:prstGeom prst="rect">
            <a:avLst/>
          </a:prstGeom>
          <a:noFill/>
        </p:spPr>
        <p:txBody>
          <a:bodyPr wrap="square" rtlCol="0">
            <a:spAutoFit/>
          </a:bodyPr>
          <a:lstStyle/>
          <a:p>
            <a:r>
              <a:rPr lang="en-US" sz="800" dirty="0" err="1"/>
              <a:t>Lawcrossing.com</a:t>
            </a:r>
            <a:endParaRPr lang="en-US" sz="800" dirty="0"/>
          </a:p>
        </p:txBody>
      </p:sp>
    </p:spTree>
    <p:extLst>
      <p:ext uri="{BB962C8B-B14F-4D97-AF65-F5344CB8AC3E}">
        <p14:creationId xmlns:p14="http://schemas.microsoft.com/office/powerpoint/2010/main" val="8635221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541" y="611189"/>
            <a:ext cx="8250148" cy="995165"/>
          </a:xfrm>
        </p:spPr>
        <p:txBody>
          <a:bodyPr>
            <a:normAutofit/>
          </a:bodyPr>
          <a:lstStyle/>
          <a:p>
            <a:r>
              <a:rPr lang="en-US" sz="2400" b="0" dirty="0"/>
              <a:t>Scenario 6</a:t>
            </a:r>
            <a:br>
              <a:rPr lang="en-US" b="0" dirty="0"/>
            </a:br>
            <a:r>
              <a:rPr lang="en-US" sz="3200" b="0" dirty="0"/>
              <a:t>Questions</a:t>
            </a:r>
          </a:p>
        </p:txBody>
      </p:sp>
      <p:sp>
        <p:nvSpPr>
          <p:cNvPr id="3" name="Footer Placeholder 2"/>
          <p:cNvSpPr>
            <a:spLocks noGrp="1"/>
          </p:cNvSpPr>
          <p:nvPr>
            <p:ph type="ftr" sz="quarter" idx="3"/>
          </p:nvPr>
        </p:nvSpPr>
        <p:spPr/>
        <p:txBody>
          <a:bodyPr/>
          <a:lstStyle/>
          <a:p>
            <a:r>
              <a:rPr lang="en-US"/>
              <a:t>PLANNING.ORG/NPC20</a:t>
            </a:r>
            <a:endParaRPr lang="en-US" dirty="0"/>
          </a:p>
        </p:txBody>
      </p:sp>
      <p:sp>
        <p:nvSpPr>
          <p:cNvPr id="4" name="Slide Number Placeholder 3"/>
          <p:cNvSpPr>
            <a:spLocks noGrp="1"/>
          </p:cNvSpPr>
          <p:nvPr>
            <p:ph type="sldNum" sz="quarter" idx="11"/>
          </p:nvPr>
        </p:nvSpPr>
        <p:spPr/>
        <p:txBody>
          <a:bodyPr/>
          <a:lstStyle/>
          <a:p>
            <a:fld id="{216D5D5F-38EC-E946-B767-69FF7C40D7B4}" type="slidenum">
              <a:rPr lang="en-US" smtClean="0"/>
              <a:pPr/>
              <a:t>48</a:t>
            </a:fld>
            <a:endParaRPr lang="en-US"/>
          </a:p>
        </p:txBody>
      </p:sp>
      <p:sp>
        <p:nvSpPr>
          <p:cNvPr id="5" name="TextBox 4"/>
          <p:cNvSpPr txBox="1"/>
          <p:nvPr/>
        </p:nvSpPr>
        <p:spPr>
          <a:xfrm>
            <a:off x="430829" y="1778424"/>
            <a:ext cx="5243140" cy="2400657"/>
          </a:xfrm>
          <a:prstGeom prst="rect">
            <a:avLst/>
          </a:prstGeom>
          <a:noFill/>
        </p:spPr>
        <p:txBody>
          <a:bodyPr wrap="square" rtlCol="0" anchor="t">
            <a:spAutoFit/>
          </a:bodyPr>
          <a:lstStyle/>
          <a:p>
            <a:r>
              <a:rPr lang="en-US" sz="2400" b="1" dirty="0"/>
              <a:t>Q 6.1: </a:t>
            </a:r>
          </a:p>
          <a:p>
            <a:r>
              <a:rPr lang="en-US" sz="2400" b="1" dirty="0"/>
              <a:t>Should Catherine agree to be interviewed for the promotional video? </a:t>
            </a:r>
            <a:endParaRPr lang="en-US" dirty="0"/>
          </a:p>
          <a:p>
            <a:pPr marL="342900" indent="-342900">
              <a:buAutoNum type="alphaLcParenR"/>
            </a:pPr>
            <a:r>
              <a:rPr lang="en-US" sz="1800" b="1" dirty="0">
                <a:solidFill>
                  <a:schemeClr val="bg2">
                    <a:lumMod val="50000"/>
                  </a:schemeClr>
                </a:solidFill>
              </a:rPr>
              <a:t>Yes</a:t>
            </a:r>
          </a:p>
          <a:p>
            <a:pPr marL="342900" indent="-342900">
              <a:buAutoNum type="alphaLcParenR"/>
            </a:pPr>
            <a:r>
              <a:rPr lang="en-US" sz="1800" b="1" dirty="0">
                <a:solidFill>
                  <a:schemeClr val="bg2">
                    <a:lumMod val="50000"/>
                  </a:schemeClr>
                </a:solidFill>
              </a:rPr>
              <a:t>No</a:t>
            </a:r>
          </a:p>
          <a:p>
            <a:pPr marL="342900" indent="-342900">
              <a:buAutoNum type="alphaLcParenR"/>
            </a:pPr>
            <a:r>
              <a:rPr lang="en-US" sz="1800" b="1" dirty="0">
                <a:solidFill>
                  <a:schemeClr val="bg2">
                    <a:lumMod val="50000"/>
                  </a:schemeClr>
                </a:solidFill>
              </a:rPr>
              <a:t>Not Sure</a:t>
            </a:r>
            <a:endParaRPr lang="en-US" sz="1800" dirty="0">
              <a:solidFill>
                <a:schemeClr val="bg2">
                  <a:lumMod val="50000"/>
                </a:schemeClr>
              </a:solidFill>
            </a:endParaRPr>
          </a:p>
          <a:p>
            <a:endParaRPr lang="en-US" sz="2400" b="1"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7891" y="1892300"/>
            <a:ext cx="2936859" cy="2269392"/>
          </a:xfrm>
          <a:prstGeom prst="rect">
            <a:avLst/>
          </a:prstGeom>
        </p:spPr>
      </p:pic>
    </p:spTree>
    <p:extLst>
      <p:ext uri="{BB962C8B-B14F-4D97-AF65-F5344CB8AC3E}">
        <p14:creationId xmlns:p14="http://schemas.microsoft.com/office/powerpoint/2010/main" val="20358768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41325" y="1753332"/>
            <a:ext cx="5103690" cy="2275010"/>
          </a:xfrm>
        </p:spPr>
        <p:txBody>
          <a:bodyPr/>
          <a:lstStyle/>
          <a:p>
            <a:r>
              <a:rPr lang="en-US" sz="2400" b="1" dirty="0">
                <a:latin typeface="+mn-lt"/>
              </a:rPr>
              <a:t>Q 6.2: </a:t>
            </a:r>
          </a:p>
          <a:p>
            <a:r>
              <a:rPr lang="en-US" sz="2400" b="1" dirty="0">
                <a:latin typeface="+mn-lt"/>
              </a:rPr>
              <a:t>Should Catherine agree to write a letter of recommendation for the water park operator?    </a:t>
            </a:r>
          </a:p>
          <a:p>
            <a:pPr marL="342900" indent="-342900">
              <a:buAutoNum type="alphaLcParenR"/>
            </a:pPr>
            <a:r>
              <a:rPr lang="en-US" sz="1800" b="1" dirty="0">
                <a:solidFill>
                  <a:schemeClr val="bg2">
                    <a:lumMod val="50000"/>
                  </a:schemeClr>
                </a:solidFill>
                <a:latin typeface="+mn-lt"/>
              </a:rPr>
              <a:t>Yes</a:t>
            </a:r>
          </a:p>
          <a:p>
            <a:pPr marL="342900" indent="-342900">
              <a:buAutoNum type="alphaLcParenR"/>
            </a:pPr>
            <a:r>
              <a:rPr lang="en-US" sz="1800" b="1" dirty="0">
                <a:solidFill>
                  <a:schemeClr val="bg2">
                    <a:lumMod val="50000"/>
                  </a:schemeClr>
                </a:solidFill>
                <a:latin typeface="+mn-lt"/>
              </a:rPr>
              <a:t>No</a:t>
            </a:r>
          </a:p>
          <a:p>
            <a:pPr marL="342900" indent="-342900">
              <a:buAutoNum type="alphaLcParenR"/>
            </a:pPr>
            <a:r>
              <a:rPr lang="en-US" sz="1800" b="1" dirty="0">
                <a:solidFill>
                  <a:schemeClr val="bg2">
                    <a:lumMod val="50000"/>
                  </a:schemeClr>
                </a:solidFill>
                <a:latin typeface="+mn-lt"/>
              </a:rPr>
              <a:t>Not Sure</a:t>
            </a:r>
            <a:endParaRPr lang="en-US" sz="1800" b="1" dirty="0">
              <a:solidFill>
                <a:schemeClr val="bg2">
                  <a:lumMod val="50000"/>
                </a:schemeClr>
              </a:solidFill>
              <a:latin typeface="+mn-lt"/>
              <a:cs typeface="Calibri"/>
            </a:endParaRPr>
          </a:p>
          <a:p>
            <a:endParaRPr lang="en-US" dirty="0"/>
          </a:p>
        </p:txBody>
      </p:sp>
      <p:sp>
        <p:nvSpPr>
          <p:cNvPr id="3" name="Title 2"/>
          <p:cNvSpPr>
            <a:spLocks noGrp="1"/>
          </p:cNvSpPr>
          <p:nvPr>
            <p:ph type="title"/>
          </p:nvPr>
        </p:nvSpPr>
        <p:spPr/>
        <p:txBody>
          <a:bodyPr/>
          <a:lstStyle/>
          <a:p>
            <a:r>
              <a:rPr lang="en-US" sz="2400" b="0" dirty="0"/>
              <a:t>Scenario 6</a:t>
            </a:r>
            <a:br>
              <a:rPr lang="en-US" b="0" dirty="0"/>
            </a:br>
            <a:r>
              <a:rPr lang="en-US" sz="3200" b="0" dirty="0"/>
              <a:t>Questions</a:t>
            </a:r>
            <a:r>
              <a:rPr lang="en-US" sz="1800" b="0" dirty="0"/>
              <a:t> (contd.)</a:t>
            </a:r>
            <a:endParaRPr lang="en-US" sz="3200" dirty="0"/>
          </a:p>
        </p:txBody>
      </p:sp>
      <p:sp>
        <p:nvSpPr>
          <p:cNvPr id="4" name="Footer Placeholder 3"/>
          <p:cNvSpPr>
            <a:spLocks noGrp="1"/>
          </p:cNvSpPr>
          <p:nvPr>
            <p:ph type="ftr" sz="quarter" idx="3"/>
          </p:nvPr>
        </p:nvSpPr>
        <p:spPr/>
        <p:txBody>
          <a:bodyPr/>
          <a:lstStyle/>
          <a:p>
            <a:r>
              <a:rPr lang="en-US" dirty="0"/>
              <a:t>PLANNING.ORG/NPC20</a:t>
            </a:r>
          </a:p>
        </p:txBody>
      </p:sp>
      <p:sp>
        <p:nvSpPr>
          <p:cNvPr id="5" name="Slide Number Placeholder 4"/>
          <p:cNvSpPr>
            <a:spLocks noGrp="1"/>
          </p:cNvSpPr>
          <p:nvPr>
            <p:ph type="sldNum" sz="quarter" idx="11"/>
          </p:nvPr>
        </p:nvSpPr>
        <p:spPr/>
        <p:txBody>
          <a:bodyPr/>
          <a:lstStyle/>
          <a:p>
            <a:fld id="{216D5D5F-38EC-E946-B767-69FF7C40D7B4}" type="slidenum">
              <a:rPr lang="en-US" smtClean="0"/>
              <a:pPr/>
              <a:t>49</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7891" y="1892300"/>
            <a:ext cx="2936859" cy="2269392"/>
          </a:xfrm>
          <a:prstGeom prst="rect">
            <a:avLst/>
          </a:prstGeom>
        </p:spPr>
      </p:pic>
    </p:spTree>
    <p:extLst>
      <p:ext uri="{BB962C8B-B14F-4D97-AF65-F5344CB8AC3E}">
        <p14:creationId xmlns:p14="http://schemas.microsoft.com/office/powerpoint/2010/main" val="1267438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573" y="773064"/>
            <a:ext cx="8250148" cy="563366"/>
          </a:xfrm>
        </p:spPr>
        <p:txBody>
          <a:bodyPr lIns="0" tIns="0" rIns="0" bIns="0" anchor="t">
            <a:normAutofit fontScale="90000"/>
          </a:bodyPr>
          <a:lstStyle/>
          <a:p>
            <a:r>
              <a:rPr lang="en-US" sz="3600" b="1" dirty="0">
                <a:latin typeface="Verdana"/>
                <a:ea typeface="Verdana"/>
                <a:cs typeface="Verdana"/>
              </a:rPr>
              <a:t>AICP’s Code of Ethics</a:t>
            </a:r>
            <a:br>
              <a:rPr lang="en-US" sz="1000" dirty="0">
                <a:latin typeface="+mn-lt"/>
              </a:rPr>
            </a:br>
            <a:r>
              <a:rPr lang="en-US" sz="1300" b="0" dirty="0">
                <a:solidFill>
                  <a:schemeClr val="bg2">
                    <a:lumMod val="50000"/>
                  </a:schemeClr>
                </a:solidFill>
                <a:latin typeface="Verdana"/>
                <a:ea typeface="Verdana"/>
                <a:cs typeface="Verdana"/>
              </a:rPr>
              <a:t>Adopted in 1948 by the American Institute of Planners; rev. 1959, 1970, 1978, 1991, 2005, and 2016</a:t>
            </a:r>
          </a:p>
        </p:txBody>
      </p:sp>
      <p:sp>
        <p:nvSpPr>
          <p:cNvPr id="3" name="Footer Placeholder 2"/>
          <p:cNvSpPr>
            <a:spLocks noGrp="1"/>
          </p:cNvSpPr>
          <p:nvPr>
            <p:ph type="ftr" sz="quarter" idx="3"/>
          </p:nvPr>
        </p:nvSpPr>
        <p:spPr/>
        <p:txBody>
          <a:bodyPr/>
          <a:lstStyle/>
          <a:p>
            <a:r>
              <a:rPr lang="en-US"/>
              <a:t>PLANNING.ORG/NPC20</a:t>
            </a:r>
            <a:endParaRPr lang="en-US" dirty="0"/>
          </a:p>
        </p:txBody>
      </p:sp>
      <p:sp>
        <p:nvSpPr>
          <p:cNvPr id="4" name="Slide Number Placeholder 3"/>
          <p:cNvSpPr>
            <a:spLocks noGrp="1"/>
          </p:cNvSpPr>
          <p:nvPr>
            <p:ph type="sldNum" sz="quarter" idx="11"/>
          </p:nvPr>
        </p:nvSpPr>
        <p:spPr/>
        <p:txBody>
          <a:bodyPr/>
          <a:lstStyle/>
          <a:p>
            <a:fld id="{216D5D5F-38EC-E946-B767-69FF7C40D7B4}" type="slidenum">
              <a:rPr lang="en-US" smtClean="0"/>
              <a:pPr/>
              <a:t>5</a:t>
            </a:fld>
            <a:endParaRPr lang="en-US"/>
          </a:p>
        </p:txBody>
      </p:sp>
      <p:sp>
        <p:nvSpPr>
          <p:cNvPr id="5" name="Text Placeholder 2"/>
          <p:cNvSpPr txBox="1">
            <a:spLocks/>
          </p:cNvSpPr>
          <p:nvPr/>
        </p:nvSpPr>
        <p:spPr>
          <a:xfrm>
            <a:off x="534390" y="1620253"/>
            <a:ext cx="6021685" cy="3435242"/>
          </a:xfrm>
          <a:prstGeom prst="rect">
            <a:avLst/>
          </a:prstGeom>
        </p:spPr>
        <p:txBody>
          <a:bodyPr vert="horz" lIns="0" tIns="0" rIns="0" bIns="0" rtlCol="0" anchor="t">
            <a:no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spcBef>
                <a:spcPts val="550"/>
              </a:spcBef>
              <a:buNone/>
              <a:defRPr/>
            </a:pPr>
            <a:r>
              <a:rPr lang="en-US" sz="1800" b="1" dirty="0">
                <a:latin typeface="Verdana"/>
                <a:ea typeface="Verdana"/>
                <a:cs typeface="Verdana" panose="020B0604030504040204" pitchFamily="34" charset="0"/>
              </a:rPr>
              <a:t>A. Aspirational Principles</a:t>
            </a:r>
            <a:endParaRPr lang="en-US" dirty="0">
              <a:latin typeface="Verdana"/>
              <a:ea typeface="Verdana"/>
            </a:endParaRPr>
          </a:p>
          <a:p>
            <a:pPr marL="0" indent="0">
              <a:spcBef>
                <a:spcPts val="550"/>
              </a:spcBef>
              <a:buNone/>
              <a:defRPr/>
            </a:pPr>
            <a:r>
              <a:rPr lang="en-US" sz="1200" dirty="0">
                <a:latin typeface="Verdana"/>
                <a:ea typeface="Verdana"/>
                <a:cs typeface="Verdana" panose="020B0604030504040204" pitchFamily="34" charset="0"/>
              </a:rPr>
              <a:t>Responsibility to: the Public, Clients/Employees, and Profession/Colleagues </a:t>
            </a:r>
            <a:endParaRPr lang="en-US" sz="1200" dirty="0">
              <a:latin typeface="Verdana" panose="020B0604030504040204" pitchFamily="34" charset="0"/>
              <a:ea typeface="Verdana" panose="020B0604030504040204" pitchFamily="34" charset="0"/>
              <a:cs typeface="Verdana" panose="020B0604030504040204" pitchFamily="34" charset="0"/>
            </a:endParaRPr>
          </a:p>
          <a:p>
            <a:pPr marL="0" indent="0">
              <a:spcBef>
                <a:spcPts val="550"/>
              </a:spcBef>
              <a:buNone/>
              <a:defRPr/>
            </a:pPr>
            <a:r>
              <a:rPr lang="en-US" sz="1800" b="1" dirty="0">
                <a:latin typeface="Verdana" panose="020B0604030504040204" pitchFamily="34" charset="0"/>
                <a:ea typeface="Verdana" panose="020B0604030504040204" pitchFamily="34" charset="0"/>
                <a:cs typeface="Verdana" panose="020B0604030504040204" pitchFamily="34" charset="0"/>
              </a:rPr>
              <a:t>B. Rules of Conduct</a:t>
            </a:r>
            <a:br>
              <a:rPr lang="en-US" sz="1800" b="1" dirty="0">
                <a:latin typeface="Verdana" panose="020B0604030504040204" pitchFamily="34" charset="0"/>
                <a:ea typeface="Verdana" panose="020B0604030504040204" pitchFamily="34" charset="0"/>
                <a:cs typeface="Verdana" panose="020B0604030504040204" pitchFamily="34" charset="0"/>
              </a:rPr>
            </a:br>
            <a:r>
              <a:rPr lang="en-US" sz="1200" dirty="0">
                <a:latin typeface="Verdana" panose="020B0604030504040204" pitchFamily="34" charset="0"/>
                <a:ea typeface="Verdana" panose="020B0604030504040204" pitchFamily="34" charset="0"/>
                <a:cs typeface="Verdana" panose="020B0604030504040204" pitchFamily="34" charset="0"/>
              </a:rPr>
              <a:t>Twenty-six Rules to which AICP members are held accountable</a:t>
            </a:r>
          </a:p>
          <a:p>
            <a:pPr marL="0" indent="0">
              <a:spcBef>
                <a:spcPts val="550"/>
              </a:spcBef>
              <a:buNone/>
              <a:defRPr/>
            </a:pPr>
            <a:r>
              <a:rPr lang="en-US" sz="1800" b="1" dirty="0">
                <a:latin typeface="Verdana" panose="020B0604030504040204" pitchFamily="34" charset="0"/>
                <a:ea typeface="Verdana" panose="020B0604030504040204" pitchFamily="34" charset="0"/>
                <a:cs typeface="Verdana" panose="020B0604030504040204" pitchFamily="34" charset="0"/>
              </a:rPr>
              <a:t>C. Advisory Opinions</a:t>
            </a:r>
          </a:p>
          <a:p>
            <a:pPr marL="0" indent="0">
              <a:spcBef>
                <a:spcPts val="550"/>
              </a:spcBef>
              <a:buNone/>
              <a:defRPr/>
            </a:pPr>
            <a:r>
              <a:rPr lang="en-US" sz="1200" dirty="0">
                <a:latin typeface="Verdana" panose="020B0604030504040204" pitchFamily="34" charset="0"/>
                <a:ea typeface="Verdana" panose="020B0604030504040204" pitchFamily="34" charset="0"/>
                <a:cs typeface="Verdana" panose="020B0604030504040204" pitchFamily="34" charset="0"/>
              </a:rPr>
              <a:t>Informal Advice, Formal Advisory Opinions, Annual Report</a:t>
            </a:r>
          </a:p>
          <a:p>
            <a:pPr marL="0" indent="0">
              <a:spcBef>
                <a:spcPts val="550"/>
              </a:spcBef>
              <a:buNone/>
              <a:defRPr/>
            </a:pPr>
            <a:r>
              <a:rPr lang="en-US" sz="1800" b="1" dirty="0">
                <a:latin typeface="Verdana" panose="020B0604030504040204" pitchFamily="34" charset="0"/>
                <a:ea typeface="Verdana" panose="020B0604030504040204" pitchFamily="34" charset="0"/>
                <a:cs typeface="Verdana" panose="020B0604030504040204" pitchFamily="34" charset="0"/>
              </a:rPr>
              <a:t>D. Complaints of Misconduct</a:t>
            </a:r>
          </a:p>
          <a:p>
            <a:pPr marL="0" indent="0">
              <a:spcBef>
                <a:spcPts val="550"/>
              </a:spcBef>
              <a:buNone/>
              <a:defRPr/>
            </a:pPr>
            <a:r>
              <a:rPr lang="en-US" sz="1200" dirty="0">
                <a:latin typeface="Verdana" panose="020B0604030504040204" pitchFamily="34" charset="0"/>
                <a:ea typeface="Verdana" panose="020B0604030504040204" pitchFamily="34" charset="0"/>
                <a:cs typeface="Verdana" panose="020B0604030504040204" pitchFamily="34" charset="0"/>
              </a:rPr>
              <a:t>Filings, Preliminary Charge/Dismissal, Settlement, Decision, Appeal</a:t>
            </a:r>
          </a:p>
          <a:p>
            <a:pPr marL="0" indent="0">
              <a:spcBef>
                <a:spcPts val="550"/>
              </a:spcBef>
              <a:buNone/>
              <a:defRPr/>
            </a:pPr>
            <a:r>
              <a:rPr lang="en-US" sz="1800" b="1" dirty="0">
                <a:latin typeface="Verdana" panose="020B0604030504040204" pitchFamily="34" charset="0"/>
                <a:ea typeface="Verdana" panose="020B0604030504040204" pitchFamily="34" charset="0"/>
                <a:cs typeface="Verdana" panose="020B0604030504040204" pitchFamily="34" charset="0"/>
              </a:rPr>
              <a:t>E. Discipline of Members</a:t>
            </a:r>
          </a:p>
          <a:p>
            <a:pPr marL="0" indent="0">
              <a:spcBef>
                <a:spcPts val="550"/>
              </a:spcBef>
              <a:buNone/>
              <a:defRPr/>
            </a:pPr>
            <a:r>
              <a:rPr lang="en-US" sz="1200" dirty="0">
                <a:latin typeface="Verdana" panose="020B0604030504040204" pitchFamily="34" charset="0"/>
                <a:ea typeface="Verdana" panose="020B0604030504040204" pitchFamily="34" charset="0"/>
                <a:cs typeface="Verdana" panose="020B0604030504040204" pitchFamily="34" charset="0"/>
              </a:rPr>
              <a:t>Confidential Letter, Public Censure, Suspension, Revocation</a:t>
            </a:r>
          </a:p>
          <a:p>
            <a:pPr marL="0" indent="0">
              <a:spcBef>
                <a:spcPts val="550"/>
              </a:spcBef>
              <a:buNone/>
            </a:pPr>
            <a:r>
              <a:rPr lang="en-US" dirty="0">
                <a:solidFill>
                  <a:schemeClr val="accent2">
                    <a:lumMod val="60000"/>
                    <a:lumOff val="40000"/>
                  </a:schemeClr>
                </a:solidFill>
                <a:latin typeface="Verdana" panose="020B0604030504040204" pitchFamily="34" charset="0"/>
                <a:ea typeface="Verdana" panose="020B0604030504040204" pitchFamily="34" charset="0"/>
                <a:cs typeface="Verdana" panose="020B0604030504040204" pitchFamily="34" charset="0"/>
              </a:rPr>
              <a:t> </a:t>
            </a:r>
          </a:p>
        </p:txBody>
      </p:sp>
      <p:pic>
        <p:nvPicPr>
          <p:cNvPr id="6" name="Picture 5" descr="DSC_0080.jpg"/>
          <p:cNvPicPr>
            <a:picLocks noChangeAspect="1"/>
          </p:cNvPicPr>
          <p:nvPr/>
        </p:nvPicPr>
        <p:blipFill rotWithShape="1">
          <a:blip r:embed="rId2" cstate="print">
            <a:extLst>
              <a:ext uri="{28A0092B-C50C-407E-A947-70E740481C1C}">
                <a14:useLocalDpi xmlns:a14="http://schemas.microsoft.com/office/drawing/2010/main"/>
              </a:ext>
            </a:extLst>
          </a:blip>
          <a:srcRect t="7181" b="16701"/>
          <a:stretch/>
        </p:blipFill>
        <p:spPr bwMode="auto">
          <a:xfrm>
            <a:off x="6649140" y="1620253"/>
            <a:ext cx="1881007" cy="2696692"/>
          </a:xfrm>
          <a:prstGeom prst="rect">
            <a:avLst/>
          </a:prstGeom>
          <a:noFill/>
          <a:ln w="6350" cmpd="sng">
            <a:solidFill>
              <a:schemeClr val="bg2">
                <a:lumMod val="50000"/>
              </a:schemeClr>
            </a:solidFill>
            <a:miter lim="800000"/>
            <a:headEnd/>
            <a:tailEnd/>
          </a:ln>
        </p:spPr>
      </p:pic>
    </p:spTree>
    <p:extLst>
      <p:ext uri="{BB962C8B-B14F-4D97-AF65-F5344CB8AC3E}">
        <p14:creationId xmlns:p14="http://schemas.microsoft.com/office/powerpoint/2010/main" val="126044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049" y="609862"/>
            <a:ext cx="8250148" cy="1058664"/>
          </a:xfrm>
        </p:spPr>
        <p:txBody>
          <a:bodyPr>
            <a:normAutofit/>
          </a:bodyPr>
          <a:lstStyle/>
          <a:p>
            <a:r>
              <a:rPr lang="en-US" sz="2400" b="0" dirty="0"/>
              <a:t>Scenario 6</a:t>
            </a:r>
            <a:br>
              <a:rPr lang="en-US" b="0" dirty="0"/>
            </a:br>
            <a:r>
              <a:rPr lang="en-US" sz="3200" b="0" dirty="0"/>
              <a:t>Ethical Issues</a:t>
            </a:r>
          </a:p>
        </p:txBody>
      </p:sp>
      <p:sp>
        <p:nvSpPr>
          <p:cNvPr id="3" name="Footer Placeholder 2"/>
          <p:cNvSpPr>
            <a:spLocks noGrp="1"/>
          </p:cNvSpPr>
          <p:nvPr>
            <p:ph type="ftr" sz="quarter" idx="3"/>
          </p:nvPr>
        </p:nvSpPr>
        <p:spPr/>
        <p:txBody>
          <a:bodyPr/>
          <a:lstStyle/>
          <a:p>
            <a:r>
              <a:rPr lang="en-US"/>
              <a:t>PLANNING.ORG/NPC20</a:t>
            </a:r>
            <a:endParaRPr lang="en-US" dirty="0"/>
          </a:p>
        </p:txBody>
      </p:sp>
      <p:sp>
        <p:nvSpPr>
          <p:cNvPr id="4" name="Slide Number Placeholder 3"/>
          <p:cNvSpPr>
            <a:spLocks noGrp="1"/>
          </p:cNvSpPr>
          <p:nvPr>
            <p:ph type="sldNum" sz="quarter" idx="11"/>
          </p:nvPr>
        </p:nvSpPr>
        <p:spPr/>
        <p:txBody>
          <a:bodyPr/>
          <a:lstStyle/>
          <a:p>
            <a:fld id="{216D5D5F-38EC-E946-B767-69FF7C40D7B4}" type="slidenum">
              <a:rPr lang="en-US" smtClean="0"/>
              <a:pPr/>
              <a:t>50</a:t>
            </a:fld>
            <a:endParaRPr lang="en-US"/>
          </a:p>
        </p:txBody>
      </p:sp>
      <p:sp>
        <p:nvSpPr>
          <p:cNvPr id="5" name="TextBox 4"/>
          <p:cNvSpPr txBox="1"/>
          <p:nvPr/>
        </p:nvSpPr>
        <p:spPr>
          <a:xfrm>
            <a:off x="390014" y="1627716"/>
            <a:ext cx="8323183" cy="3662541"/>
          </a:xfrm>
          <a:prstGeom prst="rect">
            <a:avLst/>
          </a:prstGeom>
          <a:noFill/>
        </p:spPr>
        <p:txBody>
          <a:bodyPr wrap="square" rtlCol="0">
            <a:spAutoFit/>
          </a:bodyPr>
          <a:lstStyle/>
          <a:p>
            <a:r>
              <a:rPr lang="en-US" sz="2000" b="1" i="1" dirty="0"/>
              <a:t>AICP Ethics Code “Aspirational Principles”</a:t>
            </a:r>
          </a:p>
          <a:p>
            <a:r>
              <a:rPr lang="en-US" sz="2000" b="1" dirty="0"/>
              <a:t>1c</a:t>
            </a:r>
            <a:r>
              <a:rPr lang="en-US" sz="2000" dirty="0"/>
              <a:t>: We shall pay special attention to the </a:t>
            </a:r>
            <a:r>
              <a:rPr lang="en-US" sz="2000" dirty="0">
                <a:solidFill>
                  <a:srgbClr val="0070C0"/>
                </a:solidFill>
              </a:rPr>
              <a:t>interrelatedness of decisions</a:t>
            </a:r>
            <a:r>
              <a:rPr lang="en-US" sz="2000" dirty="0"/>
              <a:t>.</a:t>
            </a:r>
          </a:p>
          <a:p>
            <a:r>
              <a:rPr lang="en-US" sz="2000" b="1" dirty="0"/>
              <a:t>2c</a:t>
            </a:r>
            <a:r>
              <a:rPr lang="en-US" sz="2000" dirty="0"/>
              <a:t>: We shall avoid a </a:t>
            </a:r>
            <a:r>
              <a:rPr lang="en-US" sz="2000" dirty="0">
                <a:solidFill>
                  <a:srgbClr val="0070C0"/>
                </a:solidFill>
              </a:rPr>
              <a:t>conflict of interest </a:t>
            </a:r>
            <a:r>
              <a:rPr lang="en-US" sz="2000" dirty="0"/>
              <a:t>or even the appearance of a conflict of interest in accepting assignments from clients or employers.</a:t>
            </a:r>
          </a:p>
          <a:p>
            <a:endParaRPr lang="en-US" sz="2000" b="1" i="1" dirty="0"/>
          </a:p>
          <a:p>
            <a:r>
              <a:rPr lang="en-US" sz="2000" b="1" i="1" dirty="0"/>
              <a:t>AICP Ethics Code “Rules of Conduct”</a:t>
            </a:r>
          </a:p>
          <a:p>
            <a:r>
              <a:rPr lang="en-US" sz="2000" b="1" dirty="0"/>
              <a:t>#14</a:t>
            </a:r>
            <a:r>
              <a:rPr lang="en-US" sz="2000" dirty="0"/>
              <a:t>: We shall not use the power of any office to seek or obtain a </a:t>
            </a:r>
            <a:r>
              <a:rPr lang="en-US" sz="2000" dirty="0">
                <a:solidFill>
                  <a:srgbClr val="0070C0"/>
                </a:solidFill>
              </a:rPr>
              <a:t>special advantage </a:t>
            </a:r>
            <a:r>
              <a:rPr lang="en-US" sz="2000" dirty="0"/>
              <a:t>that is not a matter of public knowledge or is not in the public interest.</a:t>
            </a:r>
          </a:p>
          <a:p>
            <a:endParaRPr lang="en-US" dirty="0"/>
          </a:p>
          <a:p>
            <a:endParaRPr lang="en-US" dirty="0"/>
          </a:p>
          <a:p>
            <a:endParaRPr lang="en-US" sz="1600" i="1" dirty="0">
              <a:solidFill>
                <a:schemeClr val="bg2">
                  <a:lumMod val="50000"/>
                </a:schemeClr>
              </a:solidFill>
            </a:endParaRPr>
          </a:p>
        </p:txBody>
      </p:sp>
    </p:spTree>
    <p:extLst>
      <p:ext uri="{BB962C8B-B14F-4D97-AF65-F5344CB8AC3E}">
        <p14:creationId xmlns:p14="http://schemas.microsoft.com/office/powerpoint/2010/main" val="11904619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631371" y="1638912"/>
            <a:ext cx="5197635" cy="3182708"/>
          </a:xfrm>
        </p:spPr>
        <p:txBody>
          <a:bodyPr/>
          <a:lstStyle/>
          <a:p>
            <a:pPr algn="r"/>
            <a:r>
              <a:rPr lang="en-US" sz="2000" dirty="0">
                <a:latin typeface="+mn-lt"/>
              </a:rPr>
              <a:t>In the two real-life cases, on which these scenarios were based: </a:t>
            </a:r>
          </a:p>
          <a:p>
            <a:pPr algn="r"/>
            <a:r>
              <a:rPr lang="en-US" sz="2000" dirty="0">
                <a:latin typeface="+mn-lt"/>
              </a:rPr>
              <a:t>Catherine decided not to participate in the interview, but suggested that the PR firm should contact the Mayor for a comment.</a:t>
            </a:r>
          </a:p>
          <a:p>
            <a:pPr algn="r"/>
            <a:r>
              <a:rPr lang="en-US" sz="2000" dirty="0">
                <a:latin typeface="+mn-lt"/>
              </a:rPr>
              <a:t>Catherine decided not to write the separate approval letter, suggesting to the developer that the formal approval permit was sufficient proof of compliance. </a:t>
            </a:r>
          </a:p>
        </p:txBody>
      </p:sp>
      <p:sp>
        <p:nvSpPr>
          <p:cNvPr id="3" name="Title 2"/>
          <p:cNvSpPr>
            <a:spLocks noGrp="1"/>
          </p:cNvSpPr>
          <p:nvPr>
            <p:ph type="title"/>
          </p:nvPr>
        </p:nvSpPr>
        <p:spPr>
          <a:xfrm>
            <a:off x="739553" y="568749"/>
            <a:ext cx="4931904" cy="563366"/>
          </a:xfrm>
        </p:spPr>
        <p:txBody>
          <a:bodyPr/>
          <a:lstStyle/>
          <a:p>
            <a:pPr algn="r"/>
            <a:r>
              <a:rPr lang="en-US" sz="2400" b="0" dirty="0"/>
              <a:t>Scenario 6</a:t>
            </a:r>
            <a:br>
              <a:rPr lang="en-US" sz="2400" b="0" dirty="0"/>
            </a:br>
            <a:r>
              <a:rPr lang="en-US" sz="3200" b="0" dirty="0"/>
              <a:t>Outcomes</a:t>
            </a:r>
          </a:p>
        </p:txBody>
      </p:sp>
      <p:sp>
        <p:nvSpPr>
          <p:cNvPr id="4" name="Footer Placeholder 3"/>
          <p:cNvSpPr>
            <a:spLocks noGrp="1"/>
          </p:cNvSpPr>
          <p:nvPr>
            <p:ph type="ftr" sz="quarter" idx="3"/>
          </p:nvPr>
        </p:nvSpPr>
        <p:spPr/>
        <p:txBody>
          <a:bodyPr/>
          <a:lstStyle/>
          <a:p>
            <a:r>
              <a:rPr lang="en-US" dirty="0"/>
              <a:t>PLANNING.ORG/NPC20</a:t>
            </a:r>
          </a:p>
        </p:txBody>
      </p:sp>
      <p:sp>
        <p:nvSpPr>
          <p:cNvPr id="5" name="Slide Number Placeholder 4"/>
          <p:cNvSpPr>
            <a:spLocks noGrp="1"/>
          </p:cNvSpPr>
          <p:nvPr>
            <p:ph type="sldNum" sz="quarter" idx="11"/>
          </p:nvPr>
        </p:nvSpPr>
        <p:spPr/>
        <p:txBody>
          <a:bodyPr/>
          <a:lstStyle/>
          <a:p>
            <a:fld id="{216D5D5F-38EC-E946-B767-69FF7C40D7B4}" type="slidenum">
              <a:rPr lang="en-US" smtClean="0"/>
              <a:pPr/>
              <a:t>51</a:t>
            </a:fld>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3931"/>
          <a:stretch/>
        </p:blipFill>
        <p:spPr>
          <a:xfrm>
            <a:off x="6168313" y="2797628"/>
            <a:ext cx="2506127" cy="1551535"/>
          </a:xfrm>
          <a:prstGeom prst="rect">
            <a:avLst/>
          </a:prstGeom>
        </p:spPr>
      </p:pic>
      <p:sp>
        <p:nvSpPr>
          <p:cNvPr id="7" name="TextBox 6"/>
          <p:cNvSpPr txBox="1"/>
          <p:nvPr/>
        </p:nvSpPr>
        <p:spPr>
          <a:xfrm rot="5400000">
            <a:off x="7631712" y="3727486"/>
            <a:ext cx="2198915" cy="215444"/>
          </a:xfrm>
          <a:prstGeom prst="rect">
            <a:avLst/>
          </a:prstGeom>
          <a:noFill/>
        </p:spPr>
        <p:txBody>
          <a:bodyPr wrap="square" rtlCol="0">
            <a:spAutoFit/>
          </a:bodyPr>
          <a:lstStyle/>
          <a:p>
            <a:r>
              <a:rPr lang="en-US" sz="800" dirty="0"/>
              <a:t>Alabama </a:t>
            </a:r>
            <a:r>
              <a:rPr lang="en-US" sz="800" dirty="0" err="1"/>
              <a:t>Today.com</a:t>
            </a:r>
            <a:endParaRPr lang="en-US" sz="800" dirty="0"/>
          </a:p>
        </p:txBody>
      </p:sp>
      <p:pic>
        <p:nvPicPr>
          <p:cNvPr id="8" name="Picture 7"/>
          <p:cNvPicPr>
            <a:picLocks noChangeAspect="1"/>
          </p:cNvPicPr>
          <p:nvPr/>
        </p:nvPicPr>
        <p:blipFill>
          <a:blip r:embed="rId3"/>
          <a:srcRect/>
          <a:stretch/>
        </p:blipFill>
        <p:spPr>
          <a:xfrm>
            <a:off x="6205090" y="1638912"/>
            <a:ext cx="810227" cy="971297"/>
          </a:xfrm>
          <a:prstGeom prst="rect">
            <a:avLst/>
          </a:prstGeom>
        </p:spPr>
      </p:pic>
      <p:sp>
        <p:nvSpPr>
          <p:cNvPr id="9" name="TextBox 8"/>
          <p:cNvSpPr txBox="1"/>
          <p:nvPr/>
        </p:nvSpPr>
        <p:spPr>
          <a:xfrm>
            <a:off x="5803846" y="2560180"/>
            <a:ext cx="1613806" cy="246221"/>
          </a:xfrm>
          <a:prstGeom prst="rect">
            <a:avLst/>
          </a:prstGeom>
          <a:noFill/>
        </p:spPr>
        <p:txBody>
          <a:bodyPr wrap="square" rtlCol="0">
            <a:spAutoFit/>
          </a:bodyPr>
          <a:lstStyle/>
          <a:p>
            <a:pPr algn="ctr"/>
            <a:r>
              <a:rPr lang="en-US" sz="1000" dirty="0"/>
              <a:t>Catherine</a:t>
            </a:r>
          </a:p>
        </p:txBody>
      </p:sp>
    </p:spTree>
    <p:extLst>
      <p:ext uri="{BB962C8B-B14F-4D97-AF65-F5344CB8AC3E}">
        <p14:creationId xmlns:p14="http://schemas.microsoft.com/office/powerpoint/2010/main" val="107285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720" y="795054"/>
            <a:ext cx="8250148" cy="849115"/>
          </a:xfrm>
        </p:spPr>
        <p:txBody>
          <a:bodyPr>
            <a:normAutofit/>
          </a:bodyPr>
          <a:lstStyle/>
          <a:p>
            <a:r>
              <a:rPr lang="en-US" sz="2400" b="0" dirty="0"/>
              <a:t>Scenario 7</a:t>
            </a:r>
            <a:br>
              <a:rPr lang="en-US" sz="2400" b="0" dirty="0"/>
            </a:br>
            <a:r>
              <a:rPr lang="en-US" sz="2800" dirty="0"/>
              <a:t>Elected Office</a:t>
            </a:r>
          </a:p>
        </p:txBody>
      </p:sp>
      <p:sp>
        <p:nvSpPr>
          <p:cNvPr id="3" name="Footer Placeholder 2"/>
          <p:cNvSpPr>
            <a:spLocks noGrp="1"/>
          </p:cNvSpPr>
          <p:nvPr>
            <p:ph type="ftr" sz="quarter" idx="3"/>
          </p:nvPr>
        </p:nvSpPr>
        <p:spPr/>
        <p:txBody>
          <a:bodyPr/>
          <a:lstStyle/>
          <a:p>
            <a:r>
              <a:rPr lang="en-US"/>
              <a:t>PLANNING.ORG/NPC20</a:t>
            </a:r>
            <a:endParaRPr lang="en-US" dirty="0"/>
          </a:p>
        </p:txBody>
      </p:sp>
      <p:sp>
        <p:nvSpPr>
          <p:cNvPr id="4" name="Slide Number Placeholder 3"/>
          <p:cNvSpPr>
            <a:spLocks noGrp="1"/>
          </p:cNvSpPr>
          <p:nvPr>
            <p:ph type="sldNum" sz="quarter" idx="11"/>
          </p:nvPr>
        </p:nvSpPr>
        <p:spPr/>
        <p:txBody>
          <a:bodyPr/>
          <a:lstStyle/>
          <a:p>
            <a:fld id="{216D5D5F-38EC-E946-B767-69FF7C40D7B4}" type="slidenum">
              <a:rPr lang="en-US" smtClean="0"/>
              <a:pPr/>
              <a:t>52</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7951" y="2051539"/>
            <a:ext cx="2190748" cy="2171698"/>
          </a:xfrm>
          <a:prstGeom prst="rect">
            <a:avLst/>
          </a:prstGeom>
        </p:spPr>
      </p:pic>
      <p:sp>
        <p:nvSpPr>
          <p:cNvPr id="7" name="TextBox 6"/>
          <p:cNvSpPr txBox="1"/>
          <p:nvPr/>
        </p:nvSpPr>
        <p:spPr>
          <a:xfrm>
            <a:off x="356382" y="1802003"/>
            <a:ext cx="5786510" cy="2762295"/>
          </a:xfrm>
          <a:prstGeom prst="rect">
            <a:avLst/>
          </a:prstGeom>
          <a:noFill/>
        </p:spPr>
        <p:txBody>
          <a:bodyPr wrap="square" rtlCol="0">
            <a:spAutoFit/>
          </a:bodyPr>
          <a:lstStyle/>
          <a:p>
            <a:r>
              <a:rPr lang="en-US" sz="2000" dirty="0"/>
              <a:t>Catherine, </a:t>
            </a:r>
            <a:r>
              <a:rPr lang="en-US" sz="1600" dirty="0"/>
              <a:t>AICP, </a:t>
            </a:r>
            <a:r>
              <a:rPr lang="en-US" sz="2000" dirty="0"/>
              <a:t>a planner with </a:t>
            </a:r>
            <a:r>
              <a:rPr lang="en-US" sz="2000" dirty="0" err="1"/>
              <a:t>Bauerville</a:t>
            </a:r>
            <a:r>
              <a:rPr lang="en-US" sz="2000" dirty="0"/>
              <a:t>, would like to run for city council in </a:t>
            </a:r>
            <a:r>
              <a:rPr lang="en-US" sz="2000" dirty="0" err="1"/>
              <a:t>Wurster</a:t>
            </a:r>
            <a:r>
              <a:rPr lang="en-US" sz="2000" dirty="0"/>
              <a:t>, where she resides. </a:t>
            </a:r>
          </a:p>
          <a:p>
            <a:endParaRPr lang="en-US" sz="2000" dirty="0"/>
          </a:p>
          <a:p>
            <a:r>
              <a:rPr lang="en-US" sz="2000" dirty="0"/>
              <a:t>In accordance with the </a:t>
            </a:r>
            <a:r>
              <a:rPr lang="en-US" sz="2000" i="1" dirty="0"/>
              <a:t>AICP Ethics Code </a:t>
            </a:r>
            <a:r>
              <a:rPr lang="en-US" sz="2000" dirty="0"/>
              <a:t>(Rule #4), she requests written permission from her town manager. But the manager is hesitant, noting that both the </a:t>
            </a:r>
            <a:r>
              <a:rPr lang="en-US" sz="2000" i="1" dirty="0"/>
              <a:t>ICMA’s Ethics Code</a:t>
            </a:r>
            <a:r>
              <a:rPr lang="en-US" sz="2000" dirty="0"/>
              <a:t> and the </a:t>
            </a:r>
            <a:r>
              <a:rPr lang="en-US" sz="2000" i="1" dirty="0"/>
              <a:t>AICP Ethics Code</a:t>
            </a:r>
            <a:r>
              <a:rPr lang="en-US" sz="2000" dirty="0"/>
              <a:t> discourage such political activities.</a:t>
            </a:r>
          </a:p>
          <a:p>
            <a:endParaRPr lang="en-US" dirty="0"/>
          </a:p>
        </p:txBody>
      </p:sp>
      <p:sp>
        <p:nvSpPr>
          <p:cNvPr id="9" name="TextBox 8"/>
          <p:cNvSpPr txBox="1"/>
          <p:nvPr/>
        </p:nvSpPr>
        <p:spPr>
          <a:xfrm rot="5400000">
            <a:off x="7627307" y="2933846"/>
            <a:ext cx="2136174" cy="215444"/>
          </a:xfrm>
          <a:prstGeom prst="rect">
            <a:avLst/>
          </a:prstGeom>
          <a:noFill/>
        </p:spPr>
        <p:txBody>
          <a:bodyPr wrap="square" rtlCol="0">
            <a:spAutoFit/>
          </a:bodyPr>
          <a:lstStyle/>
          <a:p>
            <a:r>
              <a:rPr lang="en-US" sz="800"/>
              <a:t>Medium</a:t>
            </a:r>
          </a:p>
        </p:txBody>
      </p:sp>
      <p:pic>
        <p:nvPicPr>
          <p:cNvPr id="11" name="Picture 10"/>
          <p:cNvPicPr>
            <a:picLocks noChangeAspect="1"/>
          </p:cNvPicPr>
          <p:nvPr/>
        </p:nvPicPr>
        <p:blipFill>
          <a:blip r:embed="rId4"/>
          <a:srcRect/>
          <a:stretch/>
        </p:blipFill>
        <p:spPr>
          <a:xfrm>
            <a:off x="7147205" y="855206"/>
            <a:ext cx="775071" cy="929152"/>
          </a:xfrm>
          <a:prstGeom prst="rect">
            <a:avLst/>
          </a:prstGeom>
        </p:spPr>
      </p:pic>
      <p:sp>
        <p:nvSpPr>
          <p:cNvPr id="12" name="TextBox 11"/>
          <p:cNvSpPr txBox="1"/>
          <p:nvPr/>
        </p:nvSpPr>
        <p:spPr>
          <a:xfrm>
            <a:off x="6385223" y="1724743"/>
            <a:ext cx="2318436" cy="246221"/>
          </a:xfrm>
          <a:prstGeom prst="rect">
            <a:avLst/>
          </a:prstGeom>
          <a:noFill/>
        </p:spPr>
        <p:txBody>
          <a:bodyPr wrap="square" rtlCol="0">
            <a:spAutoFit/>
          </a:bodyPr>
          <a:lstStyle/>
          <a:p>
            <a:pPr algn="ctr"/>
            <a:r>
              <a:rPr lang="en-US" sz="1000" dirty="0"/>
              <a:t>Catherine</a:t>
            </a:r>
          </a:p>
        </p:txBody>
      </p:sp>
    </p:spTree>
    <p:extLst>
      <p:ext uri="{BB962C8B-B14F-4D97-AF65-F5344CB8AC3E}">
        <p14:creationId xmlns:p14="http://schemas.microsoft.com/office/powerpoint/2010/main" val="8727599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139" y="495461"/>
            <a:ext cx="8250148" cy="864550"/>
          </a:xfrm>
        </p:spPr>
        <p:txBody>
          <a:bodyPr>
            <a:normAutofit/>
          </a:bodyPr>
          <a:lstStyle/>
          <a:p>
            <a:r>
              <a:rPr lang="en-US" sz="2400" b="0" dirty="0"/>
              <a:t>Scenario 7</a:t>
            </a:r>
            <a:br>
              <a:rPr lang="en-US" b="0" dirty="0"/>
            </a:br>
            <a:r>
              <a:rPr lang="en-US" sz="3600" b="0" dirty="0"/>
              <a:t>Questions</a:t>
            </a:r>
          </a:p>
        </p:txBody>
      </p:sp>
      <p:sp>
        <p:nvSpPr>
          <p:cNvPr id="3" name="Footer Placeholder 2"/>
          <p:cNvSpPr>
            <a:spLocks noGrp="1"/>
          </p:cNvSpPr>
          <p:nvPr>
            <p:ph type="ftr" sz="quarter" idx="3"/>
          </p:nvPr>
        </p:nvSpPr>
        <p:spPr/>
        <p:txBody>
          <a:bodyPr/>
          <a:lstStyle/>
          <a:p>
            <a:r>
              <a:rPr lang="en-US"/>
              <a:t>PLANNING.ORG/NPC20</a:t>
            </a:r>
            <a:endParaRPr lang="en-US" dirty="0"/>
          </a:p>
        </p:txBody>
      </p:sp>
      <p:sp>
        <p:nvSpPr>
          <p:cNvPr id="4" name="Slide Number Placeholder 3"/>
          <p:cNvSpPr>
            <a:spLocks noGrp="1"/>
          </p:cNvSpPr>
          <p:nvPr>
            <p:ph type="sldNum" sz="quarter" idx="11"/>
          </p:nvPr>
        </p:nvSpPr>
        <p:spPr/>
        <p:txBody>
          <a:bodyPr/>
          <a:lstStyle/>
          <a:p>
            <a:fld id="{216D5D5F-38EC-E946-B767-69FF7C40D7B4}" type="slidenum">
              <a:rPr lang="en-US" smtClean="0"/>
              <a:pPr/>
              <a:t>53</a:t>
            </a:fld>
            <a:endParaRPr lang="en-US"/>
          </a:p>
        </p:txBody>
      </p:sp>
      <p:sp>
        <p:nvSpPr>
          <p:cNvPr id="5" name="TextBox 4"/>
          <p:cNvSpPr txBox="1"/>
          <p:nvPr/>
        </p:nvSpPr>
        <p:spPr>
          <a:xfrm>
            <a:off x="406997" y="1721835"/>
            <a:ext cx="5595218" cy="2977738"/>
          </a:xfrm>
          <a:prstGeom prst="rect">
            <a:avLst/>
          </a:prstGeom>
          <a:noFill/>
        </p:spPr>
        <p:txBody>
          <a:bodyPr wrap="square" rtlCol="0" anchor="t">
            <a:spAutoFit/>
          </a:bodyPr>
          <a:lstStyle/>
          <a:p>
            <a:r>
              <a:rPr lang="en-US" sz="2400" b="1" dirty="0"/>
              <a:t>Q 7.1: </a:t>
            </a:r>
          </a:p>
          <a:p>
            <a:r>
              <a:rPr lang="en-US" sz="2400" b="1" dirty="0"/>
              <a:t>Is the town manager correct? Does the </a:t>
            </a:r>
            <a:r>
              <a:rPr lang="en-US" sz="2400" b="1" i="1" dirty="0"/>
              <a:t>AICP Ethics Code</a:t>
            </a:r>
            <a:r>
              <a:rPr lang="en-US" sz="2400" b="1" dirty="0"/>
              <a:t> recommend that certified planners not run for elected office? </a:t>
            </a:r>
          </a:p>
          <a:p>
            <a:pPr marL="342900" indent="-342900">
              <a:buAutoNum type="alphaLcParenR"/>
            </a:pPr>
            <a:r>
              <a:rPr lang="en-US" sz="1800" b="1" dirty="0">
                <a:solidFill>
                  <a:schemeClr val="bg2">
                    <a:lumMod val="50000"/>
                  </a:schemeClr>
                </a:solidFill>
              </a:rPr>
              <a:t>Yes</a:t>
            </a:r>
          </a:p>
          <a:p>
            <a:pPr marL="342900" indent="-342900">
              <a:buAutoNum type="alphaLcParenR"/>
            </a:pPr>
            <a:r>
              <a:rPr lang="en-US" sz="1800" b="1" dirty="0">
                <a:solidFill>
                  <a:schemeClr val="bg2">
                    <a:lumMod val="50000"/>
                  </a:schemeClr>
                </a:solidFill>
              </a:rPr>
              <a:t>No</a:t>
            </a:r>
          </a:p>
          <a:p>
            <a:pPr marL="342900" indent="-342900">
              <a:buAutoNum type="alphaLcParenR"/>
            </a:pPr>
            <a:r>
              <a:rPr lang="en-US" sz="1800" b="1" dirty="0">
                <a:solidFill>
                  <a:schemeClr val="bg2">
                    <a:lumMod val="50000"/>
                  </a:schemeClr>
                </a:solidFill>
              </a:rPr>
              <a:t>Not Sure</a:t>
            </a:r>
            <a:endParaRPr lang="en-US" sz="1800" dirty="0">
              <a:solidFill>
                <a:schemeClr val="bg2">
                  <a:lumMod val="50000"/>
                </a:schemeClr>
              </a:solidFill>
            </a:endParaRPr>
          </a:p>
          <a:p>
            <a:endParaRPr lang="en-US" sz="2400" b="1" dirty="0"/>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7950" y="1126982"/>
            <a:ext cx="2277362" cy="151824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7950" y="2615827"/>
            <a:ext cx="2233986" cy="1726263"/>
          </a:xfrm>
          <a:prstGeom prst="rect">
            <a:avLst/>
          </a:prstGeom>
        </p:spPr>
      </p:pic>
    </p:spTree>
    <p:extLst>
      <p:ext uri="{BB962C8B-B14F-4D97-AF65-F5344CB8AC3E}">
        <p14:creationId xmlns:p14="http://schemas.microsoft.com/office/powerpoint/2010/main" val="4918546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41325" y="1769118"/>
            <a:ext cx="5826125" cy="2228117"/>
          </a:xfrm>
        </p:spPr>
        <p:txBody>
          <a:bodyPr/>
          <a:lstStyle/>
          <a:p>
            <a:r>
              <a:rPr lang="en-US" sz="2400" b="1" dirty="0">
                <a:latin typeface="+mn-lt"/>
              </a:rPr>
              <a:t>Q 7.2: </a:t>
            </a:r>
          </a:p>
          <a:p>
            <a:r>
              <a:rPr lang="en-US" sz="2400" b="1" dirty="0">
                <a:latin typeface="+mn-lt"/>
              </a:rPr>
              <a:t>If Catherine does run for City Council, what ethical concerns should she have?</a:t>
            </a:r>
          </a:p>
          <a:p>
            <a:pPr marL="342900" indent="-342900">
              <a:buAutoNum type="alphaLcParenR"/>
            </a:pPr>
            <a:r>
              <a:rPr lang="en-US" sz="1800" b="1" dirty="0">
                <a:solidFill>
                  <a:schemeClr val="bg2">
                    <a:lumMod val="50000"/>
                  </a:schemeClr>
                </a:solidFill>
                <a:latin typeface="+mn-lt"/>
              </a:rPr>
              <a:t>Conflicts involving the community where she works</a:t>
            </a:r>
          </a:p>
          <a:p>
            <a:pPr marL="342900" indent="-342900">
              <a:buAutoNum type="alphaLcParenR"/>
            </a:pPr>
            <a:r>
              <a:rPr lang="en-US" sz="1800" b="1" dirty="0">
                <a:solidFill>
                  <a:schemeClr val="bg2">
                    <a:lumMod val="50000"/>
                  </a:schemeClr>
                </a:solidFill>
                <a:latin typeface="+mn-lt"/>
              </a:rPr>
              <a:t>Perceptual conflicts involving the community</a:t>
            </a:r>
          </a:p>
          <a:p>
            <a:pPr marL="342900" indent="-342900">
              <a:buAutoNum type="alphaLcParenR"/>
            </a:pPr>
            <a:r>
              <a:rPr lang="en-US" sz="1800" b="1" dirty="0">
                <a:solidFill>
                  <a:schemeClr val="bg2">
                    <a:lumMod val="50000"/>
                  </a:schemeClr>
                </a:solidFill>
                <a:latin typeface="+mn-lt"/>
              </a:rPr>
              <a:t>Gifts and other benefits</a:t>
            </a:r>
          </a:p>
          <a:p>
            <a:pPr marL="342900" indent="-342900">
              <a:buAutoNum type="alphaLcParenR"/>
            </a:pPr>
            <a:r>
              <a:rPr lang="en-US" sz="1800" b="1" dirty="0">
                <a:solidFill>
                  <a:schemeClr val="bg2">
                    <a:lumMod val="50000"/>
                  </a:schemeClr>
                </a:solidFill>
                <a:latin typeface="+mn-lt"/>
              </a:rPr>
              <a:t>All of the above </a:t>
            </a:r>
            <a:endParaRPr lang="en-US" sz="1800" dirty="0">
              <a:solidFill>
                <a:schemeClr val="bg2">
                  <a:lumMod val="50000"/>
                </a:schemeClr>
              </a:solidFill>
              <a:latin typeface="+mn-lt"/>
            </a:endParaRPr>
          </a:p>
          <a:p>
            <a:endParaRPr lang="en-US" dirty="0"/>
          </a:p>
        </p:txBody>
      </p:sp>
      <p:sp>
        <p:nvSpPr>
          <p:cNvPr id="3" name="Title 2"/>
          <p:cNvSpPr>
            <a:spLocks noGrp="1"/>
          </p:cNvSpPr>
          <p:nvPr>
            <p:ph type="title"/>
          </p:nvPr>
        </p:nvSpPr>
        <p:spPr/>
        <p:txBody>
          <a:bodyPr/>
          <a:lstStyle/>
          <a:p>
            <a:r>
              <a:rPr lang="en-US" sz="2400" b="0" dirty="0"/>
              <a:t>Scenario 7</a:t>
            </a:r>
            <a:br>
              <a:rPr lang="en-US" b="0" dirty="0"/>
            </a:br>
            <a:r>
              <a:rPr lang="en-US" sz="3200" b="0" dirty="0"/>
              <a:t>Questions</a:t>
            </a:r>
            <a:r>
              <a:rPr lang="en-US" sz="1800" b="0" dirty="0"/>
              <a:t> (contd.)</a:t>
            </a:r>
            <a:endParaRPr lang="en-US" sz="3200" dirty="0"/>
          </a:p>
        </p:txBody>
      </p:sp>
      <p:sp>
        <p:nvSpPr>
          <p:cNvPr id="4" name="Footer Placeholder 3"/>
          <p:cNvSpPr>
            <a:spLocks noGrp="1"/>
          </p:cNvSpPr>
          <p:nvPr>
            <p:ph type="ftr" sz="quarter" idx="3"/>
          </p:nvPr>
        </p:nvSpPr>
        <p:spPr/>
        <p:txBody>
          <a:bodyPr/>
          <a:lstStyle/>
          <a:p>
            <a:r>
              <a:rPr lang="en-US" dirty="0"/>
              <a:t>PLANNING.ORG/NPC20</a:t>
            </a:r>
          </a:p>
        </p:txBody>
      </p:sp>
      <p:sp>
        <p:nvSpPr>
          <p:cNvPr id="5" name="Slide Number Placeholder 4"/>
          <p:cNvSpPr>
            <a:spLocks noGrp="1"/>
          </p:cNvSpPr>
          <p:nvPr>
            <p:ph type="sldNum" sz="quarter" idx="11"/>
          </p:nvPr>
        </p:nvSpPr>
        <p:spPr/>
        <p:txBody>
          <a:bodyPr/>
          <a:lstStyle/>
          <a:p>
            <a:fld id="{216D5D5F-38EC-E946-B767-69FF7C40D7B4}" type="slidenum">
              <a:rPr lang="en-US" smtClean="0"/>
              <a:pPr/>
              <a:t>54</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7950" y="2615827"/>
            <a:ext cx="2233986" cy="172626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6261" y="1103218"/>
            <a:ext cx="2277362" cy="1518241"/>
          </a:xfrm>
          <a:prstGeom prst="rect">
            <a:avLst/>
          </a:prstGeom>
        </p:spPr>
      </p:pic>
    </p:spTree>
    <p:extLst>
      <p:ext uri="{BB962C8B-B14F-4D97-AF65-F5344CB8AC3E}">
        <p14:creationId xmlns:p14="http://schemas.microsoft.com/office/powerpoint/2010/main" val="18944184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346" y="516461"/>
            <a:ext cx="8250148" cy="851232"/>
          </a:xfrm>
        </p:spPr>
        <p:txBody>
          <a:bodyPr>
            <a:normAutofit fontScale="90000"/>
          </a:bodyPr>
          <a:lstStyle/>
          <a:p>
            <a:r>
              <a:rPr lang="en-US" sz="2700" b="0" dirty="0"/>
              <a:t>Scenario 7</a:t>
            </a:r>
            <a:br>
              <a:rPr lang="en-US" b="0" dirty="0"/>
            </a:br>
            <a:r>
              <a:rPr lang="en-US" sz="3600" b="0" dirty="0"/>
              <a:t>Ethical Issues</a:t>
            </a:r>
          </a:p>
        </p:txBody>
      </p:sp>
      <p:sp>
        <p:nvSpPr>
          <p:cNvPr id="3" name="Footer Placeholder 2"/>
          <p:cNvSpPr>
            <a:spLocks noGrp="1"/>
          </p:cNvSpPr>
          <p:nvPr>
            <p:ph type="ftr" sz="quarter" idx="3"/>
          </p:nvPr>
        </p:nvSpPr>
        <p:spPr/>
        <p:txBody>
          <a:bodyPr/>
          <a:lstStyle/>
          <a:p>
            <a:r>
              <a:rPr lang="en-US"/>
              <a:t>PLANNING.ORG/NPC20</a:t>
            </a:r>
            <a:endParaRPr lang="en-US" dirty="0"/>
          </a:p>
        </p:txBody>
      </p:sp>
      <p:sp>
        <p:nvSpPr>
          <p:cNvPr id="4" name="Slide Number Placeholder 3"/>
          <p:cNvSpPr>
            <a:spLocks noGrp="1"/>
          </p:cNvSpPr>
          <p:nvPr>
            <p:ph type="sldNum" sz="quarter" idx="11"/>
          </p:nvPr>
        </p:nvSpPr>
        <p:spPr/>
        <p:txBody>
          <a:bodyPr/>
          <a:lstStyle/>
          <a:p>
            <a:fld id="{216D5D5F-38EC-E946-B767-69FF7C40D7B4}" type="slidenum">
              <a:rPr lang="en-US" smtClean="0"/>
              <a:pPr/>
              <a:t>55</a:t>
            </a:fld>
            <a:endParaRPr lang="en-US"/>
          </a:p>
        </p:txBody>
      </p:sp>
      <p:sp>
        <p:nvSpPr>
          <p:cNvPr id="5" name="TextBox 4"/>
          <p:cNvSpPr txBox="1"/>
          <p:nvPr/>
        </p:nvSpPr>
        <p:spPr>
          <a:xfrm>
            <a:off x="376008" y="1477750"/>
            <a:ext cx="8315928" cy="3046988"/>
          </a:xfrm>
          <a:prstGeom prst="rect">
            <a:avLst/>
          </a:prstGeom>
          <a:noFill/>
        </p:spPr>
        <p:txBody>
          <a:bodyPr wrap="square" rtlCol="0" anchor="t">
            <a:spAutoFit/>
          </a:bodyPr>
          <a:lstStyle/>
          <a:p>
            <a:r>
              <a:rPr lang="en-US" sz="1600" b="1" i="1" dirty="0"/>
              <a:t>ICMA Ethics Code “Guidelines”</a:t>
            </a:r>
          </a:p>
          <a:p>
            <a:r>
              <a:rPr lang="en-US" sz="1600" b="1" dirty="0"/>
              <a:t>7c</a:t>
            </a:r>
            <a:r>
              <a:rPr lang="en-US" sz="1600" dirty="0"/>
              <a:t>: Members </a:t>
            </a:r>
            <a:r>
              <a:rPr lang="en-US" sz="1600" dirty="0">
                <a:solidFill>
                  <a:srgbClr val="0070C0"/>
                </a:solidFill>
              </a:rPr>
              <a:t>shall not run for elected office</a:t>
            </a:r>
            <a:r>
              <a:rPr lang="en-US" sz="1600" dirty="0"/>
              <a:t> or become involved in political activities related to running for elected office or accept appointment to an elected office.</a:t>
            </a:r>
          </a:p>
          <a:p>
            <a:endParaRPr lang="en-US" sz="1600" dirty="0"/>
          </a:p>
          <a:p>
            <a:r>
              <a:rPr lang="en-US" sz="1600" b="1" i="1" dirty="0"/>
              <a:t>AICP Ethics Code “Aspirational Principles”</a:t>
            </a:r>
          </a:p>
          <a:p>
            <a:r>
              <a:rPr lang="en-US" sz="1600" b="1" dirty="0"/>
              <a:t>3j: </a:t>
            </a:r>
            <a:r>
              <a:rPr lang="en-US" sz="1600" dirty="0"/>
              <a:t>We shall contribute time and effort to groups lacking in adequate planning resources and to </a:t>
            </a:r>
            <a:r>
              <a:rPr lang="en-US" sz="1600" dirty="0">
                <a:solidFill>
                  <a:srgbClr val="0070C0"/>
                </a:solidFill>
              </a:rPr>
              <a:t>voluntary professional activities.</a:t>
            </a:r>
            <a:r>
              <a:rPr lang="en-US" sz="1600" dirty="0"/>
              <a:t> </a:t>
            </a:r>
          </a:p>
          <a:p>
            <a:endParaRPr lang="en-US" sz="1600" dirty="0"/>
          </a:p>
          <a:p>
            <a:r>
              <a:rPr lang="en-US" sz="1600" b="1" i="1" dirty="0"/>
              <a:t>AICP Ethics Code “Rules of Conduct”</a:t>
            </a:r>
          </a:p>
          <a:p>
            <a:r>
              <a:rPr lang="en-US" sz="1600" b="1" dirty="0"/>
              <a:t>#4: </a:t>
            </a:r>
            <a:r>
              <a:rPr lang="en-US" sz="1600" dirty="0"/>
              <a:t>We shall not…undertake other </a:t>
            </a:r>
            <a:r>
              <a:rPr lang="en-US" sz="1600" dirty="0">
                <a:solidFill>
                  <a:srgbClr val="0070C0"/>
                </a:solidFill>
              </a:rPr>
              <a:t>employment</a:t>
            </a:r>
            <a:r>
              <a:rPr lang="en-US" sz="1600" dirty="0"/>
              <a:t> in planning or a related profession, </a:t>
            </a:r>
            <a:r>
              <a:rPr lang="en-US" sz="1600" dirty="0">
                <a:solidFill>
                  <a:srgbClr val="0070C0"/>
                </a:solidFill>
              </a:rPr>
              <a:t>whether or not for pay</a:t>
            </a:r>
            <a:r>
              <a:rPr lang="en-US" sz="1600" dirty="0"/>
              <a:t>, without having made full written disclosure…and having received subsequent written permission to undertake additional employment.</a:t>
            </a:r>
          </a:p>
        </p:txBody>
      </p:sp>
    </p:spTree>
    <p:custDataLst>
      <p:tags r:id="rId1"/>
    </p:custDataLst>
    <p:extLst>
      <p:ext uri="{BB962C8B-B14F-4D97-AF65-F5344CB8AC3E}">
        <p14:creationId xmlns:p14="http://schemas.microsoft.com/office/powerpoint/2010/main" val="10187817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41325" y="1617786"/>
            <a:ext cx="5719988" cy="2775760"/>
          </a:xfrm>
        </p:spPr>
        <p:txBody>
          <a:bodyPr/>
          <a:lstStyle/>
          <a:p>
            <a:pPr algn="r">
              <a:lnSpc>
                <a:spcPct val="100000"/>
              </a:lnSpc>
              <a:spcBef>
                <a:spcPts val="0"/>
              </a:spcBef>
              <a:defRPr/>
            </a:pPr>
            <a:r>
              <a:rPr lang="en-US" sz="2000" dirty="0">
                <a:latin typeface="+mn-lt"/>
              </a:rPr>
              <a:t>This scenario was based on multiple real-life cases. </a:t>
            </a:r>
          </a:p>
          <a:p>
            <a:pPr algn="r">
              <a:lnSpc>
                <a:spcPct val="100000"/>
              </a:lnSpc>
              <a:spcBef>
                <a:spcPts val="0"/>
              </a:spcBef>
              <a:defRPr/>
            </a:pPr>
            <a:endParaRPr lang="en-US" sz="2000" dirty="0">
              <a:latin typeface="+mn-lt"/>
            </a:endParaRPr>
          </a:p>
          <a:p>
            <a:pPr algn="r">
              <a:lnSpc>
                <a:spcPct val="100000"/>
              </a:lnSpc>
              <a:spcBef>
                <a:spcPts val="0"/>
              </a:spcBef>
              <a:defRPr/>
            </a:pPr>
            <a:r>
              <a:rPr lang="en-US" sz="2000" dirty="0">
                <a:latin typeface="+mn-lt"/>
              </a:rPr>
              <a:t>In those instances where a supervisor opposed a public planner’s run for office, the planner decided not to run. </a:t>
            </a:r>
          </a:p>
          <a:p>
            <a:pPr algn="r">
              <a:lnSpc>
                <a:spcPct val="100000"/>
              </a:lnSpc>
              <a:spcBef>
                <a:spcPts val="0"/>
              </a:spcBef>
              <a:defRPr/>
            </a:pPr>
            <a:r>
              <a:rPr lang="en-US" sz="2000" dirty="0">
                <a:latin typeface="+mn-lt"/>
              </a:rPr>
              <a:t> </a:t>
            </a:r>
          </a:p>
          <a:p>
            <a:pPr algn="r">
              <a:lnSpc>
                <a:spcPct val="100000"/>
              </a:lnSpc>
              <a:spcBef>
                <a:spcPts val="0"/>
              </a:spcBef>
              <a:defRPr/>
            </a:pPr>
            <a:r>
              <a:rPr lang="en-US" sz="2000" dirty="0">
                <a:latin typeface="+mn-lt"/>
              </a:rPr>
              <a:t>In those cases where public planners did receive written permission to run, the planners were very careful to recuse themselves from issues that could be perceived as conflicts of interest where they worked. </a:t>
            </a:r>
          </a:p>
          <a:p>
            <a:endParaRPr lang="en-US" sz="1800" dirty="0">
              <a:latin typeface="+mn-lt"/>
            </a:endParaRPr>
          </a:p>
        </p:txBody>
      </p:sp>
      <p:sp>
        <p:nvSpPr>
          <p:cNvPr id="3" name="Title 2"/>
          <p:cNvSpPr>
            <a:spLocks noGrp="1"/>
          </p:cNvSpPr>
          <p:nvPr>
            <p:ph type="title"/>
          </p:nvPr>
        </p:nvSpPr>
        <p:spPr>
          <a:xfrm>
            <a:off x="441788" y="531908"/>
            <a:ext cx="5719525" cy="889934"/>
          </a:xfrm>
        </p:spPr>
        <p:txBody>
          <a:bodyPr/>
          <a:lstStyle/>
          <a:p>
            <a:pPr algn="r"/>
            <a:r>
              <a:rPr lang="en-US" sz="2400" b="0" dirty="0"/>
              <a:t>Scenario 7</a:t>
            </a:r>
            <a:br>
              <a:rPr lang="en-US" sz="2400" b="0" dirty="0"/>
            </a:br>
            <a:r>
              <a:rPr lang="en-US" sz="3200" b="0" dirty="0"/>
              <a:t>Outcomes</a:t>
            </a:r>
          </a:p>
        </p:txBody>
      </p:sp>
      <p:sp>
        <p:nvSpPr>
          <p:cNvPr id="4" name="Footer Placeholder 3"/>
          <p:cNvSpPr>
            <a:spLocks noGrp="1"/>
          </p:cNvSpPr>
          <p:nvPr>
            <p:ph type="ftr" sz="quarter" idx="3"/>
          </p:nvPr>
        </p:nvSpPr>
        <p:spPr/>
        <p:txBody>
          <a:bodyPr/>
          <a:lstStyle/>
          <a:p>
            <a:r>
              <a:rPr lang="en-US" dirty="0"/>
              <a:t>PLANNING.ORG/NPC20</a:t>
            </a:r>
          </a:p>
        </p:txBody>
      </p:sp>
      <p:sp>
        <p:nvSpPr>
          <p:cNvPr id="5" name="Slide Number Placeholder 4"/>
          <p:cNvSpPr>
            <a:spLocks noGrp="1"/>
          </p:cNvSpPr>
          <p:nvPr>
            <p:ph type="sldNum" sz="quarter" idx="11"/>
          </p:nvPr>
        </p:nvSpPr>
        <p:spPr/>
        <p:txBody>
          <a:bodyPr/>
          <a:lstStyle/>
          <a:p>
            <a:fld id="{216D5D5F-38EC-E946-B767-69FF7C40D7B4}" type="slidenum">
              <a:rPr lang="en-US" smtClean="0"/>
              <a:pPr/>
              <a:t>56</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7949" y="1683986"/>
            <a:ext cx="2190749" cy="2171698"/>
          </a:xfrm>
          <a:prstGeom prst="rect">
            <a:avLst/>
          </a:prstGeom>
        </p:spPr>
      </p:pic>
      <p:sp>
        <p:nvSpPr>
          <p:cNvPr id="7" name="TextBox 6"/>
          <p:cNvSpPr txBox="1"/>
          <p:nvPr/>
        </p:nvSpPr>
        <p:spPr>
          <a:xfrm rot="5400000">
            <a:off x="8031159" y="2226998"/>
            <a:ext cx="1341664" cy="215444"/>
          </a:xfrm>
          <a:prstGeom prst="rect">
            <a:avLst/>
          </a:prstGeom>
          <a:noFill/>
        </p:spPr>
        <p:txBody>
          <a:bodyPr wrap="square" rtlCol="0">
            <a:spAutoFit/>
          </a:bodyPr>
          <a:lstStyle/>
          <a:p>
            <a:r>
              <a:rPr lang="en-US" sz="800"/>
              <a:t>Medium</a:t>
            </a:r>
          </a:p>
        </p:txBody>
      </p:sp>
    </p:spTree>
    <p:extLst>
      <p:ext uri="{BB962C8B-B14F-4D97-AF65-F5344CB8AC3E}">
        <p14:creationId xmlns:p14="http://schemas.microsoft.com/office/powerpoint/2010/main" val="11540995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59114A6E-DE23-4537-8A0A-1AF8237F13D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473375" y="212279"/>
            <a:ext cx="8250148" cy="563366"/>
          </a:xfrm>
        </p:spPr>
        <p:txBody>
          <a:bodyPr>
            <a:noAutofit/>
          </a:bodyPr>
          <a:lstStyle/>
          <a:p>
            <a:r>
              <a:rPr lang="en-US" sz="2000" b="0" dirty="0"/>
              <a:t>Optional Quiz</a:t>
            </a:r>
            <a:br>
              <a:rPr lang="en-US" sz="2000" b="0" dirty="0"/>
            </a:br>
            <a:br>
              <a:rPr lang="en-US" sz="2000" b="1" dirty="0"/>
            </a:br>
            <a:r>
              <a:rPr lang="en-US" sz="2000" b="1" dirty="0"/>
              <a:t>Which figures in planning history are the character names based on?</a:t>
            </a:r>
          </a:p>
        </p:txBody>
      </p:sp>
      <p:sp>
        <p:nvSpPr>
          <p:cNvPr id="4" name="Text Placeholder 3"/>
          <p:cNvSpPr>
            <a:spLocks noGrp="1"/>
          </p:cNvSpPr>
          <p:nvPr>
            <p:ph type="body" sz="quarter" idx="12"/>
          </p:nvPr>
        </p:nvSpPr>
        <p:spPr/>
        <p:txBody>
          <a:bodyPr>
            <a:normAutofit/>
          </a:bodyPr>
          <a:lstStyle/>
          <a:p>
            <a:pPr marL="0" indent="0">
              <a:buNone/>
            </a:pPr>
            <a:endParaRPr lang="en-US" sz="3200" b="1"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400" b="1"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400" b="1" dirty="0">
              <a:latin typeface="Verdana" panose="020B0604030504040204" pitchFamily="34" charset="0"/>
              <a:ea typeface="Verdana" panose="020B0604030504040204" pitchFamily="34" charset="0"/>
              <a:cs typeface="Verdana" panose="020B0604030504040204" pitchFamily="34" charset="0"/>
            </a:endParaRPr>
          </a:p>
        </p:txBody>
      </p:sp>
      <p:sp>
        <p:nvSpPr>
          <p:cNvPr id="19" name="Footer Placeholder 2">
            <a:extLst>
              <a:ext uri="{FF2B5EF4-FFF2-40B4-BE49-F238E27FC236}">
                <a16:creationId xmlns:a16="http://schemas.microsoft.com/office/drawing/2014/main" id="{826A5272-8B25-F14C-BDBE-33B456AD071B}"/>
              </a:ext>
            </a:extLst>
          </p:cNvPr>
          <p:cNvSpPr>
            <a:spLocks noGrp="1"/>
          </p:cNvSpPr>
          <p:nvPr>
            <p:ph type="ftr" sz="quarter" idx="3"/>
          </p:nvPr>
        </p:nvSpPr>
        <p:spPr>
          <a:prstGeom prst="rect">
            <a:avLst/>
          </a:prstGeom>
        </p:spPr>
        <p:txBody>
          <a:bodyPr lIns="0" tIns="0" rIns="0" bIns="0"/>
          <a:lstStyle>
            <a:lvl1pPr>
              <a:defRPr sz="1000" baseline="0">
                <a:solidFill>
                  <a:schemeClr val="tx1"/>
                </a:solidFill>
              </a:defRPr>
            </a:lvl1pPr>
          </a:lstStyle>
          <a:p>
            <a:r>
              <a:rPr lang="en-US" sz="900" dirty="0">
                <a:solidFill>
                  <a:schemeClr val="bg1"/>
                </a:solidFill>
              </a:rPr>
              <a:t>PLANNING.ORG/NPC20</a:t>
            </a:r>
          </a:p>
        </p:txBody>
      </p:sp>
      <p:sp>
        <p:nvSpPr>
          <p:cNvPr id="2" name="Slide Number Placeholder 1"/>
          <p:cNvSpPr>
            <a:spLocks noGrp="1"/>
          </p:cNvSpPr>
          <p:nvPr>
            <p:ph type="sldNum" sz="quarter" idx="11"/>
          </p:nvPr>
        </p:nvSpPr>
        <p:spPr/>
        <p:txBody>
          <a:bodyPr/>
          <a:lstStyle/>
          <a:p>
            <a:fld id="{307D8CE5-1464-4CB8-91C7-CF5328175D19}" type="slidenum">
              <a:rPr lang="en-US" smtClean="0"/>
              <a:pPr/>
              <a:t>57</a:t>
            </a:fld>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rcRect l="17826"/>
          <a:stretch>
            <a:fillRect/>
          </a:stretch>
        </p:blipFill>
        <p:spPr>
          <a:xfrm>
            <a:off x="1092974" y="2997240"/>
            <a:ext cx="953301" cy="1160093"/>
          </a:xfrm>
          <a:prstGeom prst="rect">
            <a:avLst/>
          </a:prstGeom>
        </p:spPr>
      </p:pic>
      <p:pic>
        <p:nvPicPr>
          <p:cNvPr id="10" name="Picture 9"/>
          <p:cNvPicPr>
            <a:picLocks noChangeAspect="1"/>
          </p:cNvPicPr>
          <p:nvPr/>
        </p:nvPicPr>
        <p:blipFill>
          <a:blip r:embed="rId5">
            <a:lum bright="12000"/>
            <a:extLst>
              <a:ext uri="{28A0092B-C50C-407E-A947-70E740481C1C}">
                <a14:useLocalDpi xmlns:a14="http://schemas.microsoft.com/office/drawing/2010/main"/>
              </a:ext>
            </a:extLst>
          </a:blip>
          <a:stretch>
            <a:fillRect/>
          </a:stretch>
        </p:blipFill>
        <p:spPr>
          <a:xfrm>
            <a:off x="1231955" y="1375728"/>
            <a:ext cx="747225" cy="1480583"/>
          </a:xfrm>
          <a:prstGeom prst="rect">
            <a:avLst/>
          </a:prstGeom>
        </p:spPr>
      </p:pic>
      <p:sp>
        <p:nvSpPr>
          <p:cNvPr id="12" name="TextBox 11"/>
          <p:cNvSpPr txBox="1"/>
          <p:nvPr/>
        </p:nvSpPr>
        <p:spPr>
          <a:xfrm>
            <a:off x="380509" y="4447259"/>
            <a:ext cx="5159737" cy="307777"/>
          </a:xfrm>
          <a:prstGeom prst="rect">
            <a:avLst/>
          </a:prstGeom>
          <a:noFill/>
        </p:spPr>
        <p:txBody>
          <a:bodyPr wrap="square" rtlCol="0">
            <a:spAutoFit/>
          </a:bodyPr>
          <a:lstStyle/>
          <a:p>
            <a:r>
              <a:rPr lang="en-US" sz="1400" i="1" dirty="0"/>
              <a:t>NOTE TO PRESENTER: QUIZ CONTINUED ON NEXT PAGE</a:t>
            </a:r>
          </a:p>
        </p:txBody>
      </p:sp>
      <p:sp>
        <p:nvSpPr>
          <p:cNvPr id="13" name="TextBox 12"/>
          <p:cNvSpPr txBox="1"/>
          <p:nvPr/>
        </p:nvSpPr>
        <p:spPr>
          <a:xfrm>
            <a:off x="2140180" y="2040687"/>
            <a:ext cx="1380903" cy="374749"/>
          </a:xfrm>
          <a:prstGeom prst="rect">
            <a:avLst/>
          </a:prstGeom>
          <a:noFill/>
        </p:spPr>
        <p:txBody>
          <a:bodyPr wrap="square" rtlCol="0">
            <a:spAutoFit/>
          </a:bodyPr>
          <a:lstStyle/>
          <a:p>
            <a:r>
              <a:rPr lang="en-US" dirty="0"/>
              <a:t>Jane</a:t>
            </a:r>
          </a:p>
        </p:txBody>
      </p:sp>
      <p:sp>
        <p:nvSpPr>
          <p:cNvPr id="14" name="TextBox 13"/>
          <p:cNvSpPr txBox="1"/>
          <p:nvPr/>
        </p:nvSpPr>
        <p:spPr>
          <a:xfrm>
            <a:off x="2140180" y="3322288"/>
            <a:ext cx="1380903" cy="369332"/>
          </a:xfrm>
          <a:prstGeom prst="rect">
            <a:avLst/>
          </a:prstGeom>
          <a:noFill/>
        </p:spPr>
        <p:txBody>
          <a:bodyPr wrap="square" rtlCol="0">
            <a:spAutoFit/>
          </a:bodyPr>
          <a:lstStyle/>
          <a:p>
            <a:r>
              <a:rPr lang="en-US" dirty="0"/>
              <a:t>Lucio</a:t>
            </a:r>
          </a:p>
        </p:txBody>
      </p:sp>
      <p:sp>
        <p:nvSpPr>
          <p:cNvPr id="15" name="TextBox 14"/>
          <p:cNvSpPr txBox="1"/>
          <p:nvPr/>
        </p:nvSpPr>
        <p:spPr>
          <a:xfrm>
            <a:off x="5992580" y="1979095"/>
            <a:ext cx="2090057" cy="892552"/>
          </a:xfrm>
          <a:prstGeom prst="rect">
            <a:avLst/>
          </a:prstGeom>
          <a:noFill/>
        </p:spPr>
        <p:txBody>
          <a:bodyPr wrap="square" rtlCol="0">
            <a:spAutoFit/>
          </a:bodyPr>
          <a:lstStyle/>
          <a:p>
            <a:r>
              <a:rPr lang="en-US" sz="2400" dirty="0"/>
              <a:t>Jane Jacobs</a:t>
            </a:r>
            <a:r>
              <a:rPr lang="en-US" dirty="0"/>
              <a:t> </a:t>
            </a:r>
          </a:p>
          <a:p>
            <a:r>
              <a:rPr lang="en-US" sz="1400" dirty="0"/>
              <a:t>(1916-2006)</a:t>
            </a:r>
          </a:p>
          <a:p>
            <a:r>
              <a:rPr lang="en-US" sz="1400" dirty="0"/>
              <a:t>Author, Activist, </a:t>
            </a:r>
            <a:r>
              <a:rPr lang="en-US" sz="1400" dirty="0" err="1"/>
              <a:t>Urbanist</a:t>
            </a:r>
            <a:endParaRPr lang="en-US" sz="1400" dirty="0"/>
          </a:p>
        </p:txBody>
      </p:sp>
      <p:sp>
        <p:nvSpPr>
          <p:cNvPr id="16" name="TextBox 15"/>
          <p:cNvSpPr txBox="1"/>
          <p:nvPr/>
        </p:nvSpPr>
        <p:spPr>
          <a:xfrm>
            <a:off x="6008915" y="3260971"/>
            <a:ext cx="2781522" cy="892552"/>
          </a:xfrm>
          <a:prstGeom prst="rect">
            <a:avLst/>
          </a:prstGeom>
          <a:noFill/>
        </p:spPr>
        <p:txBody>
          <a:bodyPr wrap="square" rtlCol="0">
            <a:spAutoFit/>
          </a:bodyPr>
          <a:lstStyle/>
          <a:p>
            <a:r>
              <a:rPr lang="en-US" sz="2400" dirty="0"/>
              <a:t>Lucio Costa </a:t>
            </a:r>
          </a:p>
          <a:p>
            <a:r>
              <a:rPr lang="en-US" sz="1400" dirty="0"/>
              <a:t>(1902-98) </a:t>
            </a:r>
          </a:p>
          <a:p>
            <a:r>
              <a:rPr lang="en-US" sz="1400" dirty="0"/>
              <a:t>Architect, Planner, Preservationist</a:t>
            </a: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4594" y="2982929"/>
            <a:ext cx="1240734" cy="1240734"/>
          </a:xfrm>
          <a:prstGeom prst="rect">
            <a:avLst/>
          </a:prstGeom>
        </p:spPr>
      </p:pic>
      <p:pic>
        <p:nvPicPr>
          <p:cNvPr id="18" name="Picture 17"/>
          <p:cNvPicPr>
            <a:picLocks noChangeAspect="1"/>
          </p:cNvPicPr>
          <p:nvPr/>
        </p:nvPicPr>
        <p:blipFill rotWithShape="1">
          <a:blip r:embed="rId7">
            <a:extLst>
              <a:ext uri="{28A0092B-C50C-407E-A947-70E740481C1C}">
                <a14:useLocalDpi xmlns:a14="http://schemas.microsoft.com/office/drawing/2010/main" val="0"/>
              </a:ext>
            </a:extLst>
          </a:blip>
          <a:srcRect l="9078" t="12097" r="7319" b="14804"/>
          <a:stretch/>
        </p:blipFill>
        <p:spPr>
          <a:xfrm>
            <a:off x="4744594" y="1590834"/>
            <a:ext cx="1231667" cy="1315644"/>
          </a:xfrm>
          <a:prstGeom prst="rect">
            <a:avLst/>
          </a:prstGeom>
        </p:spPr>
      </p:pic>
    </p:spTree>
    <p:custDataLst>
      <p:tags r:id="rId1"/>
    </p:custDataLst>
    <p:extLst>
      <p:ext uri="{BB962C8B-B14F-4D97-AF65-F5344CB8AC3E}">
        <p14:creationId xmlns:p14="http://schemas.microsoft.com/office/powerpoint/2010/main" val="242370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r>
              <a:rPr lang="en-US"/>
              <a:t>PLANNING.ORG/NPC20</a:t>
            </a:r>
            <a:endParaRPr lang="en-US" dirty="0"/>
          </a:p>
        </p:txBody>
      </p:sp>
      <p:sp>
        <p:nvSpPr>
          <p:cNvPr id="4" name="Slide Number Placeholder 3"/>
          <p:cNvSpPr>
            <a:spLocks noGrp="1"/>
          </p:cNvSpPr>
          <p:nvPr>
            <p:ph type="sldNum" sz="quarter" idx="11"/>
          </p:nvPr>
        </p:nvSpPr>
        <p:spPr/>
        <p:txBody>
          <a:bodyPr/>
          <a:lstStyle/>
          <a:p>
            <a:fld id="{216D5D5F-38EC-E946-B767-69FF7C40D7B4}" type="slidenum">
              <a:rPr lang="en-US" smtClean="0"/>
              <a:pPr/>
              <a:t>58</a:t>
            </a:fld>
            <a:endParaRPr lang="en-US"/>
          </a:p>
        </p:txBody>
      </p:sp>
      <p:pic>
        <p:nvPicPr>
          <p:cNvPr id="5" name="Picture 4"/>
          <p:cNvPicPr>
            <a:picLocks noChangeAspect="1"/>
          </p:cNvPicPr>
          <p:nvPr/>
        </p:nvPicPr>
        <p:blipFill>
          <a:blip r:embed="rId3"/>
          <a:srcRect/>
          <a:stretch/>
        </p:blipFill>
        <p:spPr>
          <a:xfrm>
            <a:off x="873498" y="539183"/>
            <a:ext cx="1020228" cy="122304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830865" y="1843111"/>
            <a:ext cx="1046185" cy="1224372"/>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a:ext>
            </a:extLst>
          </a:blip>
          <a:srcRect l="12586" t="10309" r="14218" b="10309"/>
          <a:stretch/>
        </p:blipFill>
        <p:spPr>
          <a:xfrm>
            <a:off x="814535" y="3246064"/>
            <a:ext cx="1046185" cy="1081500"/>
          </a:xfrm>
          <a:prstGeom prst="rect">
            <a:avLst/>
          </a:prstGeom>
        </p:spPr>
      </p:pic>
      <p:sp>
        <p:nvSpPr>
          <p:cNvPr id="8" name="TextBox 7"/>
          <p:cNvSpPr txBox="1"/>
          <p:nvPr/>
        </p:nvSpPr>
        <p:spPr>
          <a:xfrm>
            <a:off x="1882338" y="1004767"/>
            <a:ext cx="1317108" cy="369332"/>
          </a:xfrm>
          <a:prstGeom prst="rect">
            <a:avLst/>
          </a:prstGeom>
          <a:noFill/>
        </p:spPr>
        <p:txBody>
          <a:bodyPr wrap="square" rtlCol="0">
            <a:spAutoFit/>
          </a:bodyPr>
          <a:lstStyle/>
          <a:p>
            <a:r>
              <a:rPr lang="en-US" dirty="0"/>
              <a:t>Catherine</a:t>
            </a:r>
          </a:p>
        </p:txBody>
      </p:sp>
      <p:sp>
        <p:nvSpPr>
          <p:cNvPr id="9" name="TextBox 8"/>
          <p:cNvSpPr txBox="1"/>
          <p:nvPr/>
        </p:nvSpPr>
        <p:spPr>
          <a:xfrm>
            <a:off x="1893726" y="2269279"/>
            <a:ext cx="1180214" cy="369332"/>
          </a:xfrm>
          <a:prstGeom prst="rect">
            <a:avLst/>
          </a:prstGeom>
          <a:noFill/>
        </p:spPr>
        <p:txBody>
          <a:bodyPr wrap="square" rtlCol="0">
            <a:spAutoFit/>
          </a:bodyPr>
          <a:lstStyle/>
          <a:p>
            <a:r>
              <a:rPr lang="en-US" dirty="0"/>
              <a:t>Marcy</a:t>
            </a:r>
          </a:p>
        </p:txBody>
      </p:sp>
      <p:sp>
        <p:nvSpPr>
          <p:cNvPr id="10" name="TextBox 9"/>
          <p:cNvSpPr txBox="1"/>
          <p:nvPr/>
        </p:nvSpPr>
        <p:spPr>
          <a:xfrm>
            <a:off x="1871701" y="3558099"/>
            <a:ext cx="1200150" cy="369332"/>
          </a:xfrm>
          <a:prstGeom prst="rect">
            <a:avLst/>
          </a:prstGeom>
          <a:noFill/>
        </p:spPr>
        <p:txBody>
          <a:bodyPr wrap="square" rtlCol="0">
            <a:spAutoFit/>
          </a:bodyPr>
          <a:lstStyle/>
          <a:p>
            <a:r>
              <a:rPr lang="en-US" dirty="0"/>
              <a:t>Norman</a:t>
            </a:r>
          </a:p>
        </p:txBody>
      </p:sp>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b="23274"/>
          <a:stretch/>
        </p:blipFill>
        <p:spPr>
          <a:xfrm>
            <a:off x="3886200" y="565367"/>
            <a:ext cx="1094012" cy="1245090"/>
          </a:xfrm>
          <a:prstGeom prst="rect">
            <a:avLst/>
          </a:prstGeom>
        </p:spPr>
      </p:pic>
      <p:sp>
        <p:nvSpPr>
          <p:cNvPr id="12" name="TextBox 11"/>
          <p:cNvSpPr txBox="1"/>
          <p:nvPr/>
        </p:nvSpPr>
        <p:spPr>
          <a:xfrm>
            <a:off x="4996325" y="963382"/>
            <a:ext cx="3421051" cy="892552"/>
          </a:xfrm>
          <a:prstGeom prst="rect">
            <a:avLst/>
          </a:prstGeom>
          <a:noFill/>
        </p:spPr>
        <p:txBody>
          <a:bodyPr wrap="square" rtlCol="0">
            <a:spAutoFit/>
          </a:bodyPr>
          <a:lstStyle/>
          <a:p>
            <a:r>
              <a:rPr lang="en-US" sz="2400" dirty="0"/>
              <a:t>Catherine Bauer </a:t>
            </a:r>
            <a:r>
              <a:rPr lang="en-US" sz="2400" dirty="0" err="1"/>
              <a:t>Wurster</a:t>
            </a:r>
            <a:endParaRPr lang="en-US" sz="2400" dirty="0"/>
          </a:p>
          <a:p>
            <a:r>
              <a:rPr lang="en-US" sz="1400" dirty="0"/>
              <a:t>(1905-64)</a:t>
            </a:r>
          </a:p>
          <a:p>
            <a:r>
              <a:rPr lang="en-US" sz="1400" dirty="0"/>
              <a:t>Educator, Housing Advocate</a:t>
            </a:r>
          </a:p>
        </p:txBody>
      </p:sp>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b="14521"/>
          <a:stretch/>
        </p:blipFill>
        <p:spPr>
          <a:xfrm>
            <a:off x="3886200" y="1951721"/>
            <a:ext cx="1074058" cy="1101715"/>
          </a:xfrm>
          <a:prstGeom prst="rect">
            <a:avLst/>
          </a:prstGeom>
        </p:spPr>
      </p:pic>
      <p:sp>
        <p:nvSpPr>
          <p:cNvPr id="14" name="TextBox 13"/>
          <p:cNvSpPr txBox="1"/>
          <p:nvPr/>
        </p:nvSpPr>
        <p:spPr>
          <a:xfrm>
            <a:off x="4979996" y="2204357"/>
            <a:ext cx="3118975" cy="892552"/>
          </a:xfrm>
          <a:prstGeom prst="rect">
            <a:avLst/>
          </a:prstGeom>
          <a:noFill/>
        </p:spPr>
        <p:txBody>
          <a:bodyPr wrap="square" rtlCol="0">
            <a:spAutoFit/>
          </a:bodyPr>
          <a:lstStyle/>
          <a:p>
            <a:r>
              <a:rPr lang="en-US" sz="2400" dirty="0"/>
              <a:t>Marcy Kaptur</a:t>
            </a:r>
            <a:endParaRPr lang="en-US" sz="1400" dirty="0"/>
          </a:p>
          <a:p>
            <a:r>
              <a:rPr lang="en-US" sz="1400" dirty="0"/>
              <a:t>(1946 - )</a:t>
            </a:r>
          </a:p>
          <a:p>
            <a:r>
              <a:rPr lang="en-US" sz="1400" dirty="0"/>
              <a:t>Planner, U.S. Congresswoman (D-Ohio)</a:t>
            </a:r>
            <a:endParaRPr lang="en-US" sz="2400" dirty="0"/>
          </a:p>
        </p:txBody>
      </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86201" y="3217439"/>
            <a:ext cx="1093796" cy="1093796"/>
          </a:xfrm>
          <a:prstGeom prst="rect">
            <a:avLst/>
          </a:prstGeom>
        </p:spPr>
      </p:pic>
      <p:sp>
        <p:nvSpPr>
          <p:cNvPr id="16" name="TextBox 15"/>
          <p:cNvSpPr txBox="1"/>
          <p:nvPr/>
        </p:nvSpPr>
        <p:spPr>
          <a:xfrm>
            <a:off x="4996325" y="3461653"/>
            <a:ext cx="2792404" cy="892552"/>
          </a:xfrm>
          <a:prstGeom prst="rect">
            <a:avLst/>
          </a:prstGeom>
          <a:noFill/>
        </p:spPr>
        <p:txBody>
          <a:bodyPr wrap="square" rtlCol="0">
            <a:spAutoFit/>
          </a:bodyPr>
          <a:lstStyle/>
          <a:p>
            <a:r>
              <a:rPr lang="en-US" sz="2400" dirty="0"/>
              <a:t>Norman </a:t>
            </a:r>
            <a:r>
              <a:rPr lang="en-US" sz="2400" dirty="0" err="1"/>
              <a:t>Krumholz</a:t>
            </a:r>
            <a:endParaRPr lang="en-US" sz="1400" dirty="0"/>
          </a:p>
          <a:p>
            <a:r>
              <a:rPr lang="en-US" sz="1400" dirty="0"/>
              <a:t>(1927-2019)</a:t>
            </a:r>
          </a:p>
          <a:p>
            <a:r>
              <a:rPr lang="en-US" sz="1400" dirty="0"/>
              <a:t>Author, Educator, Planner</a:t>
            </a:r>
            <a:endParaRPr lang="en-US" sz="2400" dirty="0"/>
          </a:p>
        </p:txBody>
      </p:sp>
    </p:spTree>
    <p:custDataLst>
      <p:tags r:id="rId1"/>
    </p:custDataLst>
    <p:extLst>
      <p:ext uri="{BB962C8B-B14F-4D97-AF65-F5344CB8AC3E}">
        <p14:creationId xmlns:p14="http://schemas.microsoft.com/office/powerpoint/2010/main" val="190213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79" y="401835"/>
            <a:ext cx="3046942" cy="563366"/>
          </a:xfrm>
        </p:spPr>
        <p:txBody>
          <a:bodyPr/>
          <a:lstStyle/>
          <a:p>
            <a:r>
              <a:rPr lang="en-US" sz="3600" b="1" dirty="0">
                <a:cs typeface="Verdana"/>
              </a:rPr>
              <a:t>Final Note</a:t>
            </a:r>
            <a:endParaRPr lang="en-US" dirty="0"/>
          </a:p>
        </p:txBody>
      </p:sp>
      <p:sp>
        <p:nvSpPr>
          <p:cNvPr id="3" name="Footer Placeholder 2"/>
          <p:cNvSpPr>
            <a:spLocks noGrp="1"/>
          </p:cNvSpPr>
          <p:nvPr>
            <p:ph type="ftr" sz="quarter" idx="3"/>
          </p:nvPr>
        </p:nvSpPr>
        <p:spPr/>
        <p:txBody>
          <a:bodyPr/>
          <a:lstStyle/>
          <a:p>
            <a:r>
              <a:rPr lang="en-US"/>
              <a:t>PLANNING.ORG/NPC20</a:t>
            </a:r>
            <a:endParaRPr lang="en-US" dirty="0"/>
          </a:p>
        </p:txBody>
      </p:sp>
      <p:sp>
        <p:nvSpPr>
          <p:cNvPr id="4" name="Slide Number Placeholder 3"/>
          <p:cNvSpPr>
            <a:spLocks noGrp="1"/>
          </p:cNvSpPr>
          <p:nvPr>
            <p:ph type="sldNum" sz="quarter" idx="11"/>
          </p:nvPr>
        </p:nvSpPr>
        <p:spPr/>
        <p:txBody>
          <a:bodyPr/>
          <a:lstStyle/>
          <a:p>
            <a:fld id="{216D5D5F-38EC-E946-B767-69FF7C40D7B4}" type="slidenum">
              <a:rPr lang="en-US" smtClean="0"/>
              <a:pPr/>
              <a:t>59</a:t>
            </a:fld>
            <a:endParaRPr lang="en-US"/>
          </a:p>
        </p:txBody>
      </p:sp>
      <p:sp>
        <p:nvSpPr>
          <p:cNvPr id="5" name="TextBox 4"/>
          <p:cNvSpPr txBox="1"/>
          <p:nvPr/>
        </p:nvSpPr>
        <p:spPr>
          <a:xfrm>
            <a:off x="394432" y="1560805"/>
            <a:ext cx="5964767" cy="1518877"/>
          </a:xfrm>
          <a:prstGeom prst="rect">
            <a:avLst/>
          </a:prstGeom>
          <a:noFill/>
        </p:spPr>
        <p:txBody>
          <a:bodyPr wrap="square" rtlCol="0" anchor="t">
            <a:spAutoFit/>
          </a:bodyPr>
          <a:lstStyle/>
          <a:p>
            <a:pPr>
              <a:lnSpc>
                <a:spcPct val="110000"/>
              </a:lnSpc>
              <a:spcBef>
                <a:spcPts val="550"/>
              </a:spcBef>
            </a:pPr>
            <a:r>
              <a:rPr lang="en-US" sz="1800" dirty="0">
                <a:ea typeface="Verdana"/>
              </a:rPr>
              <a:t>F</a:t>
            </a:r>
            <a:r>
              <a:rPr lang="en-US" sz="1800" dirty="0">
                <a:ea typeface="Verdana"/>
                <a:cs typeface="Verdana"/>
              </a:rPr>
              <a:t>or informal advice regarding ethical conduct, please contact the AICP Ethics Officer, Jim Peters, FAICP, at 312-786-6360 or </a:t>
            </a:r>
            <a:r>
              <a:rPr lang="en-US" sz="1800" dirty="0">
                <a:ea typeface="Verdana"/>
                <a:cs typeface="Verdana"/>
                <a:hlinkClick r:id="rId2"/>
              </a:rPr>
              <a:t>ethics@planning.org</a:t>
            </a:r>
            <a:r>
              <a:rPr lang="en-US" sz="1800" dirty="0">
                <a:ea typeface="Verdana"/>
                <a:cs typeface="Verdana"/>
              </a:rPr>
              <a:t>. For more information about ethics, please visit </a:t>
            </a:r>
            <a:r>
              <a:rPr lang="en-US" sz="1800" u="sng" dirty="0">
                <a:solidFill>
                  <a:srgbClr val="0070C0"/>
                </a:solidFill>
                <a:ea typeface="Verdana"/>
                <a:cs typeface="Verdana"/>
              </a:rPr>
              <a:t>planning.org/ethics</a:t>
            </a:r>
            <a:r>
              <a:rPr lang="en-US" sz="1800" dirty="0">
                <a:ea typeface="Verdana"/>
                <a:cs typeface="Verdana"/>
              </a:rPr>
              <a:t> </a:t>
            </a:r>
            <a:endParaRPr lang="en-US" sz="1800" b="1" dirty="0">
              <a:ea typeface="Verdana" panose="020B0604030504040204" pitchFamily="34" charset="0"/>
              <a:cs typeface="Verdana" panose="020B0604030504040204" pitchFamily="34" charset="0"/>
            </a:endParaRPr>
          </a:p>
          <a:p>
            <a:endParaRPr lang="en-US" dirty="0"/>
          </a:p>
        </p:txBody>
      </p:sp>
      <p:sp>
        <p:nvSpPr>
          <p:cNvPr id="7" name="TextBox 6"/>
          <p:cNvSpPr txBox="1"/>
          <p:nvPr/>
        </p:nvSpPr>
        <p:spPr>
          <a:xfrm>
            <a:off x="373264" y="3055844"/>
            <a:ext cx="6641042" cy="1708160"/>
          </a:xfrm>
          <a:prstGeom prst="rect">
            <a:avLst/>
          </a:prstGeom>
          <a:noFill/>
        </p:spPr>
        <p:txBody>
          <a:bodyPr wrap="square" rtlCol="0">
            <a:spAutoFit/>
          </a:bodyPr>
          <a:lstStyle/>
          <a:p>
            <a:pPr>
              <a:spcBef>
                <a:spcPts val="550"/>
              </a:spcBef>
            </a:pPr>
            <a:r>
              <a:rPr lang="en-US" b="1" dirty="0">
                <a:ea typeface="Verdana" panose="020B0604030504040204" pitchFamily="34" charset="0"/>
                <a:cs typeface="Verdana" panose="020B0604030504040204" pitchFamily="34" charset="0"/>
              </a:rPr>
              <a:t>AICP Ethics Committee</a:t>
            </a:r>
          </a:p>
          <a:p>
            <a:pPr>
              <a:spcBef>
                <a:spcPts val="550"/>
              </a:spcBef>
            </a:pPr>
            <a:r>
              <a:rPr lang="en-US" dirty="0">
                <a:ea typeface="Verdana" panose="020B0604030504040204" pitchFamily="34" charset="0"/>
                <a:cs typeface="Verdana" panose="020B0604030504040204" pitchFamily="34" charset="0"/>
              </a:rPr>
              <a:t>Karen Wolf, </a:t>
            </a:r>
            <a:r>
              <a:rPr lang="en-US" sz="1400" cap="small" dirty="0">
                <a:ea typeface="Verdana" panose="020B0604030504040204" pitchFamily="34" charset="0"/>
                <a:cs typeface="Verdana" panose="020B0604030504040204" pitchFamily="34" charset="0"/>
              </a:rPr>
              <a:t>FAICP</a:t>
            </a:r>
            <a:r>
              <a:rPr lang="en-US" sz="1400" dirty="0">
                <a:ea typeface="Verdana" panose="020B0604030504040204" pitchFamily="34" charset="0"/>
                <a:cs typeface="Verdana" panose="020B0604030504040204" pitchFamily="34" charset="0"/>
              </a:rPr>
              <a:t>, </a:t>
            </a:r>
            <a:r>
              <a:rPr lang="en-US" dirty="0">
                <a:ea typeface="Verdana" panose="020B0604030504040204" pitchFamily="34" charset="0"/>
                <a:cs typeface="Verdana" panose="020B0604030504040204" pitchFamily="34" charset="0"/>
              </a:rPr>
              <a:t>Chair			</a:t>
            </a:r>
            <a:r>
              <a:rPr lang="en-US" dirty="0" err="1">
                <a:ea typeface="Verdana" panose="020B0604030504040204" pitchFamily="34" charset="0"/>
                <a:cs typeface="Verdana" panose="020B0604030504040204" pitchFamily="34" charset="0"/>
              </a:rPr>
              <a:t>Staron</a:t>
            </a:r>
            <a:r>
              <a:rPr lang="en-US" dirty="0">
                <a:ea typeface="Verdana" panose="020B0604030504040204" pitchFamily="34" charset="0"/>
                <a:cs typeface="Verdana" panose="020B0604030504040204" pitchFamily="34" charset="0"/>
              </a:rPr>
              <a:t> </a:t>
            </a:r>
            <a:r>
              <a:rPr lang="en-US" dirty="0" err="1">
                <a:ea typeface="Verdana" panose="020B0604030504040204" pitchFamily="34" charset="0"/>
                <a:cs typeface="Verdana" panose="020B0604030504040204" pitchFamily="34" charset="0"/>
              </a:rPr>
              <a:t>Faucher</a:t>
            </a:r>
            <a:r>
              <a:rPr lang="en-US" dirty="0">
                <a:ea typeface="Verdana" panose="020B0604030504040204" pitchFamily="34" charset="0"/>
                <a:cs typeface="Verdana" panose="020B0604030504040204" pitchFamily="34" charset="0"/>
              </a:rPr>
              <a:t>, </a:t>
            </a:r>
            <a:r>
              <a:rPr lang="en-US" cap="small" dirty="0">
                <a:ea typeface="Verdana" panose="020B0604030504040204" pitchFamily="34" charset="0"/>
                <a:cs typeface="Verdana" panose="020B0604030504040204" pitchFamily="34" charset="0"/>
              </a:rPr>
              <a:t>AICP</a:t>
            </a:r>
            <a:endParaRPr lang="en-US" dirty="0">
              <a:ea typeface="Verdana" panose="020B0604030504040204" pitchFamily="34" charset="0"/>
              <a:cs typeface="Verdana" panose="020B0604030504040204" pitchFamily="34" charset="0"/>
            </a:endParaRPr>
          </a:p>
          <a:p>
            <a:pPr>
              <a:spcBef>
                <a:spcPts val="550"/>
              </a:spcBef>
            </a:pPr>
            <a:r>
              <a:rPr lang="en-US" dirty="0">
                <a:ea typeface="Verdana" panose="020B0604030504040204" pitchFamily="34" charset="0"/>
                <a:cs typeface="Verdana" panose="020B0604030504040204" pitchFamily="34" charset="0"/>
              </a:rPr>
              <a:t>Robert L. Barber, </a:t>
            </a:r>
            <a:r>
              <a:rPr lang="en-US" sz="1400" dirty="0">
                <a:ea typeface="Verdana" panose="020B0604030504040204" pitchFamily="34" charset="0"/>
                <a:cs typeface="Verdana" panose="020B0604030504040204" pitchFamily="34" charset="0"/>
              </a:rPr>
              <a:t>FAICP</a:t>
            </a:r>
            <a:r>
              <a:rPr lang="en-US" dirty="0">
                <a:ea typeface="Verdana" panose="020B0604030504040204" pitchFamily="34" charset="0"/>
                <a:cs typeface="Verdana" panose="020B0604030504040204" pitchFamily="34" charset="0"/>
              </a:rPr>
              <a:t>			Valerie J. Hubbard, </a:t>
            </a:r>
            <a:r>
              <a:rPr lang="en-US" sz="1400" cap="small" dirty="0">
                <a:ea typeface="Verdana" panose="020B0604030504040204" pitchFamily="34" charset="0"/>
              </a:rPr>
              <a:t>FAICP</a:t>
            </a:r>
          </a:p>
          <a:p>
            <a:pPr>
              <a:spcBef>
                <a:spcPts val="550"/>
              </a:spcBef>
            </a:pPr>
            <a:r>
              <a:rPr lang="en-US" dirty="0">
                <a:ea typeface="Verdana" panose="020B0604030504040204" pitchFamily="34" charset="0"/>
                <a:cs typeface="Verdana" panose="020B0604030504040204" pitchFamily="34" charset="0"/>
              </a:rPr>
              <a:t>Stephen C. Butler,</a:t>
            </a:r>
            <a:r>
              <a:rPr lang="en-US" sz="1600" dirty="0">
                <a:ea typeface="Verdana" panose="020B0604030504040204" pitchFamily="34" charset="0"/>
                <a:cs typeface="Verdana" panose="020B0604030504040204" pitchFamily="34" charset="0"/>
              </a:rPr>
              <a:t> </a:t>
            </a:r>
            <a:r>
              <a:rPr lang="en-US" sz="1400" dirty="0">
                <a:ea typeface="Verdana" panose="020B0604030504040204" pitchFamily="34" charset="0"/>
              </a:rPr>
              <a:t>FAICP</a:t>
            </a:r>
            <a:r>
              <a:rPr lang="en-US" cap="small" dirty="0">
                <a:ea typeface="Verdana" panose="020B0604030504040204" pitchFamily="34" charset="0"/>
                <a:cs typeface="Verdana" panose="020B0604030504040204" pitchFamily="34" charset="0"/>
              </a:rPr>
              <a:t>			</a:t>
            </a:r>
            <a:r>
              <a:rPr lang="en-US" dirty="0">
                <a:ea typeface="Verdana" panose="020B0604030504040204" pitchFamily="34" charset="0"/>
                <a:cs typeface="Verdana" panose="020B0604030504040204" pitchFamily="34" charset="0"/>
              </a:rPr>
              <a:t>Bonnie J. Johnson, </a:t>
            </a:r>
            <a:r>
              <a:rPr lang="en-US" sz="1400" dirty="0">
                <a:ea typeface="Verdana" panose="020B0604030504040204" pitchFamily="34" charset="0"/>
                <a:cs typeface="Verdana" panose="020B0604030504040204" pitchFamily="34" charset="0"/>
              </a:rPr>
              <a:t>F</a:t>
            </a:r>
            <a:r>
              <a:rPr lang="en-US" sz="1400" cap="small" dirty="0">
                <a:ea typeface="Verdana" panose="020B0604030504040204" pitchFamily="34" charset="0"/>
                <a:cs typeface="Verdana" panose="020B0604030504040204" pitchFamily="34" charset="0"/>
              </a:rPr>
              <a:t>AICP, Ph.D.</a:t>
            </a:r>
            <a:endParaRPr lang="en-US" sz="1400" dirty="0">
              <a:ea typeface="Verdana" panose="020B0604030504040204" pitchFamily="34" charset="0"/>
              <a:cs typeface="Verdana" panose="020B0604030504040204" pitchFamily="34" charset="0"/>
            </a:endParaRPr>
          </a:p>
          <a:p>
            <a:pPr>
              <a:spcBef>
                <a:spcPts val="550"/>
              </a:spcBef>
            </a:pPr>
            <a:r>
              <a:rPr lang="en-US" dirty="0">
                <a:ea typeface="Verdana" panose="020B0604030504040204" pitchFamily="34" charset="0"/>
                <a:cs typeface="Verdana" panose="020B0604030504040204" pitchFamily="34" charset="0"/>
              </a:rPr>
              <a:t>Michelle S. </a:t>
            </a:r>
            <a:r>
              <a:rPr lang="en-US" dirty="0" err="1">
                <a:ea typeface="Verdana" panose="020B0604030504040204" pitchFamily="34" charset="0"/>
                <a:cs typeface="Verdana" panose="020B0604030504040204" pitchFamily="34" charset="0"/>
              </a:rPr>
              <a:t>Delisfort</a:t>
            </a:r>
            <a:r>
              <a:rPr lang="en-US" dirty="0">
                <a:ea typeface="Verdana" panose="020B0604030504040204" pitchFamily="34" charset="0"/>
                <a:cs typeface="Verdana" panose="020B0604030504040204" pitchFamily="34" charset="0"/>
              </a:rPr>
              <a:t>, </a:t>
            </a:r>
            <a:r>
              <a:rPr lang="en-US" sz="1400" dirty="0">
                <a:ea typeface="Verdana" panose="020B0604030504040204" pitchFamily="34" charset="0"/>
                <a:cs typeface="Verdana" panose="020B0604030504040204" pitchFamily="34" charset="0"/>
              </a:rPr>
              <a:t>AICP, PP </a:t>
            </a:r>
            <a:r>
              <a:rPr lang="en-US" cap="small" dirty="0">
                <a:ea typeface="Verdana" panose="020B0604030504040204" pitchFamily="34" charset="0"/>
                <a:cs typeface="Verdana" panose="020B0604030504040204" pitchFamily="34" charset="0"/>
              </a:rPr>
              <a:t>			</a:t>
            </a:r>
            <a:endParaRPr lang="en-US" dirty="0">
              <a:ea typeface="Verdana" panose="020B0604030504040204" pitchFamily="34" charset="0"/>
              <a:cs typeface="Verdana" panose="020B0604030504040204" pitchFamily="34" charset="0"/>
            </a:endParaRPr>
          </a:p>
          <a:p>
            <a:endParaRPr lang="en-US" dirty="0"/>
          </a:p>
        </p:txBody>
      </p:sp>
    </p:spTree>
    <p:extLst>
      <p:ext uri="{BB962C8B-B14F-4D97-AF65-F5344CB8AC3E}">
        <p14:creationId xmlns:p14="http://schemas.microsoft.com/office/powerpoint/2010/main" val="604476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270" y="734928"/>
            <a:ext cx="8182415" cy="1473532"/>
          </a:xfrm>
        </p:spPr>
        <p:txBody>
          <a:bodyPr lIns="0" tIns="0" rIns="0" bIns="0" anchor="t">
            <a:normAutofit fontScale="90000"/>
          </a:bodyPr>
          <a:lstStyle/>
          <a:p>
            <a:r>
              <a:rPr lang="en-US" sz="3600" dirty="0">
                <a:latin typeface="Verdana"/>
                <a:ea typeface="Verdana"/>
                <a:cs typeface="Verdana"/>
              </a:rPr>
              <a:t>APA’s Ethical Principles in Planning</a:t>
            </a:r>
            <a:br>
              <a:rPr lang="en-US" b="1" dirty="0"/>
            </a:br>
            <a:r>
              <a:rPr lang="en-US" sz="1300" b="0" dirty="0">
                <a:solidFill>
                  <a:schemeClr val="bg2">
                    <a:lumMod val="50000"/>
                  </a:schemeClr>
                </a:solidFill>
                <a:latin typeface="Verdana"/>
                <a:ea typeface="Verdana"/>
                <a:cs typeface="Verdana"/>
              </a:rPr>
              <a:t>Adopted in 1980 by the American Planning Association; revised in 1992 </a:t>
            </a:r>
            <a:br>
              <a:rPr lang="en-US" sz="1300" dirty="0"/>
            </a:br>
            <a:br>
              <a:rPr lang="en-US" sz="1600" dirty="0"/>
            </a:br>
            <a:r>
              <a:rPr lang="en-US" sz="1600" i="1" dirty="0">
                <a:solidFill>
                  <a:srgbClr val="0070C0"/>
                </a:solidFill>
                <a:latin typeface="Verdana"/>
                <a:ea typeface="Verdana"/>
                <a:cs typeface="Verdana"/>
              </a:rPr>
              <a:t>Guidelines for advisors, advocates, and decision makers in the planning process</a:t>
            </a:r>
            <a:r>
              <a:rPr lang="en-US" sz="1600" b="1" i="1" dirty="0">
                <a:solidFill>
                  <a:srgbClr val="0070C0"/>
                </a:solidFill>
                <a:latin typeface="Verdana"/>
                <a:ea typeface="Verdana"/>
                <a:cs typeface="Verdana"/>
              </a:rPr>
              <a:t> </a:t>
            </a:r>
            <a:br>
              <a:rPr lang="en-US" sz="1600" b="1" dirty="0">
                <a:latin typeface="Verdana" charset="0"/>
                <a:ea typeface="Verdana" charset="0"/>
                <a:cs typeface="Verdana" charset="0"/>
              </a:rPr>
            </a:br>
            <a:r>
              <a:rPr lang="en-US" sz="2000" dirty="0">
                <a:latin typeface="Verdana"/>
                <a:ea typeface="Verdana"/>
                <a:cs typeface="Verdana"/>
              </a:rPr>
              <a:t> </a:t>
            </a:r>
            <a:br>
              <a:rPr lang="en-US" sz="2000" i="1" dirty="0"/>
            </a:br>
            <a:endParaRPr lang="en-US" b="1" dirty="0"/>
          </a:p>
        </p:txBody>
      </p:sp>
      <p:sp>
        <p:nvSpPr>
          <p:cNvPr id="3" name="Footer Placeholder 2"/>
          <p:cNvSpPr>
            <a:spLocks noGrp="1"/>
          </p:cNvSpPr>
          <p:nvPr>
            <p:ph type="ftr" sz="quarter" idx="3"/>
          </p:nvPr>
        </p:nvSpPr>
        <p:spPr/>
        <p:txBody>
          <a:bodyPr/>
          <a:lstStyle/>
          <a:p>
            <a:r>
              <a:rPr lang="en-US"/>
              <a:t>PLANNING.ORG/NPC20</a:t>
            </a:r>
            <a:endParaRPr lang="en-US" dirty="0"/>
          </a:p>
        </p:txBody>
      </p:sp>
      <p:sp>
        <p:nvSpPr>
          <p:cNvPr id="4" name="Slide Number Placeholder 3"/>
          <p:cNvSpPr>
            <a:spLocks noGrp="1"/>
          </p:cNvSpPr>
          <p:nvPr>
            <p:ph type="sldNum" sz="quarter" idx="11"/>
          </p:nvPr>
        </p:nvSpPr>
        <p:spPr/>
        <p:txBody>
          <a:bodyPr/>
          <a:lstStyle/>
          <a:p>
            <a:fld id="{216D5D5F-38EC-E946-B767-69FF7C40D7B4}" type="slidenum">
              <a:rPr lang="en-US" smtClean="0"/>
              <a:pPr/>
              <a:t>6</a:t>
            </a:fld>
            <a:endParaRPr lang="en-US"/>
          </a:p>
        </p:txBody>
      </p:sp>
      <p:sp>
        <p:nvSpPr>
          <p:cNvPr id="5" name="Text Placeholder 2"/>
          <p:cNvSpPr txBox="1">
            <a:spLocks/>
          </p:cNvSpPr>
          <p:nvPr/>
        </p:nvSpPr>
        <p:spPr>
          <a:xfrm>
            <a:off x="356938" y="1855536"/>
            <a:ext cx="7599946" cy="284480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1800" b="1" dirty="0">
                <a:latin typeface="Verdana" charset="0"/>
                <a:ea typeface="Verdana" charset="0"/>
                <a:cs typeface="Verdana" charset="0"/>
              </a:rPr>
              <a:t>1. Serve the public interest</a:t>
            </a:r>
          </a:p>
          <a:p>
            <a:pPr marL="0" indent="0">
              <a:buNone/>
            </a:pPr>
            <a:r>
              <a:rPr lang="en-US" sz="1200" dirty="0">
                <a:latin typeface="Verdana" charset="0"/>
                <a:ea typeface="Verdana" charset="0"/>
                <a:cs typeface="Verdana" charset="0"/>
              </a:rPr>
              <a:t>Provide accurate information, provide opportunity for all, protect natural and built environment, pay attention to long-range consequences of action, etc.</a:t>
            </a:r>
            <a:endParaRPr lang="en-US" sz="1200" b="1" dirty="0">
              <a:latin typeface="Verdana" charset="0"/>
              <a:ea typeface="Verdana" charset="0"/>
              <a:cs typeface="Verdana" charset="0"/>
            </a:endParaRPr>
          </a:p>
          <a:p>
            <a:pPr marL="0" indent="0">
              <a:buNone/>
            </a:pPr>
            <a:r>
              <a:rPr lang="en-US" sz="1800" b="1" dirty="0">
                <a:latin typeface="Verdana" charset="0"/>
                <a:ea typeface="Verdana" charset="0"/>
                <a:cs typeface="Verdana" charset="0"/>
              </a:rPr>
              <a:t>2. Maintain high standards of integrity and proficiency</a:t>
            </a:r>
          </a:p>
          <a:p>
            <a:pPr marL="0" indent="0">
              <a:buNone/>
            </a:pPr>
            <a:r>
              <a:rPr lang="en-US" sz="1200" dirty="0">
                <a:latin typeface="Verdana" charset="0"/>
                <a:ea typeface="Verdana" charset="0"/>
                <a:cs typeface="Verdana" charset="0"/>
              </a:rPr>
              <a:t>Provide independent </a:t>
            </a:r>
            <a:r>
              <a:rPr lang="en-US" sz="1200" dirty="0" err="1">
                <a:latin typeface="Verdana" charset="0"/>
                <a:ea typeface="Verdana" charset="0"/>
                <a:cs typeface="Verdana" charset="0"/>
              </a:rPr>
              <a:t>judgement</a:t>
            </a:r>
            <a:r>
              <a:rPr lang="en-US" sz="1200" dirty="0">
                <a:latin typeface="Verdana" charset="0"/>
                <a:ea typeface="Verdana" charset="0"/>
                <a:cs typeface="Verdana" charset="0"/>
              </a:rPr>
              <a:t>, disclose personal interests, seek no gifts or favors, avoid conflicts of interest, don’t disclose confidential information, don’t misrepresent facts, respect rights of all persons, etc.</a:t>
            </a:r>
            <a:endParaRPr lang="en-US" sz="1200" b="1" dirty="0">
              <a:latin typeface="Verdana" charset="0"/>
              <a:ea typeface="Verdana" charset="0"/>
              <a:cs typeface="Verdana" charset="0"/>
            </a:endParaRPr>
          </a:p>
          <a:p>
            <a:pPr marL="0" indent="0">
              <a:buNone/>
            </a:pPr>
            <a:r>
              <a:rPr lang="en-US" sz="1800" b="1" dirty="0">
                <a:latin typeface="Verdana" charset="0"/>
                <a:ea typeface="Verdana" charset="0"/>
                <a:cs typeface="Verdana" charset="0"/>
              </a:rPr>
              <a:t>3. Improve planning competence</a:t>
            </a:r>
            <a:endParaRPr lang="en-US" sz="1800" dirty="0">
              <a:latin typeface="Verdana" charset="0"/>
              <a:ea typeface="Verdana" charset="0"/>
              <a:cs typeface="Verdana" charset="0"/>
            </a:endParaRPr>
          </a:p>
          <a:p>
            <a:pPr marL="0" indent="0">
              <a:buNone/>
            </a:pPr>
            <a:r>
              <a:rPr lang="en-US" sz="1200" dirty="0">
                <a:latin typeface="Verdana" charset="0"/>
                <a:ea typeface="Verdana" charset="0"/>
                <a:cs typeface="Verdana" charset="0"/>
              </a:rPr>
              <a:t>Provide high level of professionalism, commit no wrongful acts, contribute time for groups lacking planning resources, treat other professionals fairly, etc.</a:t>
            </a:r>
          </a:p>
        </p:txBody>
      </p:sp>
    </p:spTree>
    <p:extLst>
      <p:ext uri="{BB962C8B-B14F-4D97-AF65-F5344CB8AC3E}">
        <p14:creationId xmlns:p14="http://schemas.microsoft.com/office/powerpoint/2010/main" val="17108182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4294967295"/>
          </p:nvPr>
        </p:nvSpPr>
        <p:spPr>
          <a:xfrm>
            <a:off x="0" y="4767263"/>
            <a:ext cx="3086100" cy="274637"/>
          </a:xfrm>
        </p:spPr>
        <p:txBody>
          <a:bodyPr/>
          <a:lstStyle/>
          <a:p>
            <a:r>
              <a:rPr lang="en-US" dirty="0"/>
              <a:t>        PLANNING.ORG/NPC20</a:t>
            </a:r>
          </a:p>
        </p:txBody>
      </p:sp>
      <p:sp>
        <p:nvSpPr>
          <p:cNvPr id="4" name="Slide Number Placeholder 3"/>
          <p:cNvSpPr>
            <a:spLocks noGrp="1"/>
          </p:cNvSpPr>
          <p:nvPr>
            <p:ph type="sldNum" sz="quarter" idx="4294967295"/>
          </p:nvPr>
        </p:nvSpPr>
        <p:spPr>
          <a:xfrm>
            <a:off x="7086600" y="4767263"/>
            <a:ext cx="2057400" cy="274637"/>
          </a:xfrm>
        </p:spPr>
        <p:txBody>
          <a:bodyPr/>
          <a:lstStyle/>
          <a:p>
            <a:fld id="{216D5D5F-38EC-E946-B767-69FF7C40D7B4}" type="slidenum">
              <a:rPr lang="en-US" smtClean="0"/>
              <a:pPr/>
              <a:t>60</a:t>
            </a:fld>
            <a:endParaRPr lang="en-US"/>
          </a:p>
        </p:txBody>
      </p:sp>
    </p:spTree>
    <p:extLst>
      <p:ext uri="{BB962C8B-B14F-4D97-AF65-F5344CB8AC3E}">
        <p14:creationId xmlns:p14="http://schemas.microsoft.com/office/powerpoint/2010/main" val="803788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892" y="578450"/>
            <a:ext cx="8504611" cy="563366"/>
          </a:xfrm>
        </p:spPr>
        <p:txBody>
          <a:bodyPr>
            <a:normAutofit fontScale="90000"/>
          </a:bodyPr>
          <a:lstStyle/>
          <a:p>
            <a:r>
              <a:rPr lang="en-US" sz="3600" dirty="0"/>
              <a:t>Ethical Misconduct Cases in 2019</a:t>
            </a:r>
            <a:r>
              <a:rPr lang="en-US" sz="1300" b="0" dirty="0">
                <a:solidFill>
                  <a:schemeClr val="bg2">
                    <a:lumMod val="50000"/>
                  </a:schemeClr>
                </a:solidFill>
              </a:rPr>
              <a:t>(19 total) </a:t>
            </a:r>
          </a:p>
        </p:txBody>
      </p:sp>
      <p:sp>
        <p:nvSpPr>
          <p:cNvPr id="3" name="Footer Placeholder 2"/>
          <p:cNvSpPr>
            <a:spLocks noGrp="1"/>
          </p:cNvSpPr>
          <p:nvPr>
            <p:ph type="ftr" sz="quarter" idx="3"/>
          </p:nvPr>
        </p:nvSpPr>
        <p:spPr/>
        <p:txBody>
          <a:bodyPr/>
          <a:lstStyle/>
          <a:p>
            <a:r>
              <a:rPr lang="en-US"/>
              <a:t>PLANNING.ORG/NPC20</a:t>
            </a:r>
            <a:endParaRPr lang="en-US" dirty="0"/>
          </a:p>
        </p:txBody>
      </p:sp>
      <p:sp>
        <p:nvSpPr>
          <p:cNvPr id="4" name="Slide Number Placeholder 3"/>
          <p:cNvSpPr>
            <a:spLocks noGrp="1"/>
          </p:cNvSpPr>
          <p:nvPr>
            <p:ph type="sldNum" sz="quarter" idx="11"/>
          </p:nvPr>
        </p:nvSpPr>
        <p:spPr/>
        <p:txBody>
          <a:bodyPr/>
          <a:lstStyle/>
          <a:p>
            <a:fld id="{216D5D5F-38EC-E946-B767-69FF7C40D7B4}" type="slidenum">
              <a:rPr lang="en-US" smtClean="0"/>
              <a:pPr/>
              <a:t>7</a:t>
            </a:fld>
            <a:endParaRPr lang="en-US" dirty="0"/>
          </a:p>
        </p:txBody>
      </p:sp>
      <p:sp>
        <p:nvSpPr>
          <p:cNvPr id="5" name="Text Placeholder 2"/>
          <p:cNvSpPr txBox="1">
            <a:spLocks/>
          </p:cNvSpPr>
          <p:nvPr/>
        </p:nvSpPr>
        <p:spPr>
          <a:xfrm>
            <a:off x="328001" y="1303302"/>
            <a:ext cx="7232815" cy="3491021"/>
          </a:xfrm>
          <a:prstGeom prst="rect">
            <a:avLst/>
          </a:prstGeom>
        </p:spPr>
        <p:txBody>
          <a:bodyPr vert="horz" lIns="91440" tIns="45720" rIns="91440" bIns="45720" rtlCol="0">
            <a:normAutofit fontScale="55000" lnSpcReduction="20000"/>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spcBef>
                <a:spcPts val="733"/>
              </a:spcBef>
              <a:buNone/>
              <a:defRPr/>
            </a:pPr>
            <a:r>
              <a:rPr lang="en-US" sz="2900" b="1" dirty="0">
                <a:latin typeface="Verdana" panose="020B0604030504040204" pitchFamily="34" charset="0"/>
                <a:ea typeface="Verdana" panose="020B0604030504040204" pitchFamily="34" charset="0"/>
                <a:cs typeface="Verdana" panose="020B0604030504040204" pitchFamily="34" charset="0"/>
              </a:rPr>
              <a:t>Seven Cases Dismissed </a:t>
            </a:r>
            <a:endParaRPr lang="en-US" sz="2900" b="1"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a:p>
            <a:pPr marL="0" indent="0">
              <a:spcBef>
                <a:spcPts val="733"/>
              </a:spcBef>
              <a:buNone/>
              <a:defRPr/>
            </a:pPr>
            <a:r>
              <a:rPr lang="en-US" sz="2900" b="1"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29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No preliminary charges filed</a:t>
            </a:r>
          </a:p>
          <a:p>
            <a:pPr>
              <a:spcBef>
                <a:spcPts val="733"/>
              </a:spcBef>
              <a:defRPr/>
            </a:pPr>
            <a:endParaRPr lang="en-US" sz="2600" b="1" dirty="0">
              <a:latin typeface="Verdana" panose="020B0604030504040204" pitchFamily="34" charset="0"/>
              <a:ea typeface="Verdana" panose="020B0604030504040204" pitchFamily="34" charset="0"/>
              <a:cs typeface="Verdana" panose="020B0604030504040204" pitchFamily="34" charset="0"/>
            </a:endParaRPr>
          </a:p>
          <a:p>
            <a:pPr marL="0" indent="0">
              <a:spcBef>
                <a:spcPts val="733"/>
              </a:spcBef>
              <a:buNone/>
              <a:defRPr/>
            </a:pPr>
            <a:r>
              <a:rPr lang="en-US" sz="2900" b="1" dirty="0">
                <a:latin typeface="Verdana" panose="020B0604030504040204" pitchFamily="34" charset="0"/>
                <a:ea typeface="Verdana" panose="020B0604030504040204" pitchFamily="34" charset="0"/>
                <a:cs typeface="Verdana" panose="020B0604030504040204" pitchFamily="34" charset="0"/>
              </a:rPr>
              <a:t>Two Cases Dismissed </a:t>
            </a:r>
            <a:endParaRPr lang="en-US" sz="2900" b="1"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a:p>
            <a:pPr marL="0" indent="0">
              <a:spcBef>
                <a:spcPts val="733"/>
              </a:spcBef>
              <a:buNone/>
              <a:defRPr/>
            </a:pPr>
            <a:r>
              <a:rPr lang="en-US" sz="2900" b="1"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29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After preliminary charges are filed</a:t>
            </a:r>
            <a:br>
              <a:rPr lang="en-US" sz="2600" b="1"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br>
            <a:endParaRPr lang="en-US" sz="26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a:p>
            <a:pPr marL="0" indent="0">
              <a:spcBef>
                <a:spcPts val="733"/>
              </a:spcBef>
              <a:buNone/>
              <a:defRPr/>
            </a:pPr>
            <a:r>
              <a:rPr lang="en-US" sz="2900" b="1" spc="-93" dirty="0">
                <a:latin typeface="Verdana" panose="020B0604030504040204" pitchFamily="34" charset="0"/>
                <a:ea typeface="Verdana" panose="020B0604030504040204" pitchFamily="34" charset="0"/>
                <a:cs typeface="Verdana" panose="020B0604030504040204" pitchFamily="34" charset="0"/>
              </a:rPr>
              <a:t>Ten Cases Settled </a:t>
            </a:r>
            <a:endParaRPr lang="en-US" sz="2900" b="1" spc="-93"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a:p>
            <a:pPr marL="0" indent="0">
              <a:spcBef>
                <a:spcPts val="733"/>
              </a:spcBef>
              <a:buNone/>
              <a:defRPr/>
            </a:pPr>
            <a:r>
              <a:rPr lang="en-US" sz="2900" b="1" spc="-93"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2900" spc="-93"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Eight of 10 for misuse of AICP credential</a:t>
            </a:r>
            <a:endParaRPr lang="en-US" sz="800" spc="-93"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a:p>
            <a:pPr marL="0" indent="0">
              <a:spcBef>
                <a:spcPts val="733"/>
              </a:spcBef>
              <a:buNone/>
              <a:defRPr/>
            </a:pPr>
            <a:endParaRPr lang="en-US" sz="2600" b="1" spc="-93" dirty="0">
              <a:solidFill>
                <a:schemeClr val="tx1">
                  <a:lumMod val="65000"/>
                </a:schemeClr>
              </a:solidFill>
              <a:latin typeface="Verdana" panose="020B0604030504040204" pitchFamily="34" charset="0"/>
              <a:ea typeface="Verdana" panose="020B0604030504040204" pitchFamily="34" charset="0"/>
              <a:cs typeface="Verdana" panose="020B0604030504040204" pitchFamily="34" charset="0"/>
            </a:endParaRPr>
          </a:p>
          <a:p>
            <a:pPr marL="0" indent="0">
              <a:spcBef>
                <a:spcPts val="733"/>
              </a:spcBef>
              <a:buNone/>
              <a:defRPr/>
            </a:pPr>
            <a:r>
              <a:rPr lang="en-US" sz="2900" b="1" spc="-93" dirty="0">
                <a:solidFill>
                  <a:schemeClr val="tx1">
                    <a:lumMod val="65000"/>
                  </a:schemeClr>
                </a:solidFill>
                <a:latin typeface="Verdana" panose="020B0604030504040204" pitchFamily="34" charset="0"/>
                <a:ea typeface="Verdana" panose="020B0604030504040204" pitchFamily="34" charset="0"/>
                <a:cs typeface="Verdana" panose="020B0604030504040204" pitchFamily="34" charset="0"/>
              </a:rPr>
              <a:t>	Two Disciplinary Actions </a:t>
            </a:r>
            <a:endParaRPr lang="en-US" sz="2900" b="1" spc="-93"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a:p>
            <a:pPr marL="0" indent="0">
              <a:spcBef>
                <a:spcPts val="733"/>
              </a:spcBef>
              <a:buNone/>
              <a:defRPr/>
            </a:pPr>
            <a:r>
              <a:rPr lang="en-US" sz="2900" b="1" spc="-93"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2900" spc="-93"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Confidential Letters of Admonition</a:t>
            </a:r>
          </a:p>
          <a:p>
            <a:pPr marL="0" indent="0">
              <a:spcBef>
                <a:spcPts val="733"/>
              </a:spcBef>
              <a:buNone/>
              <a:defRPr/>
            </a:pPr>
            <a:r>
              <a:rPr lang="en-US" sz="1400" spc="-93"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2200" spc="-93"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Disclosure of confidential information (Rule of Conduct #7)</a:t>
            </a:r>
          </a:p>
          <a:p>
            <a:pPr marL="0" indent="0">
              <a:spcBef>
                <a:spcPts val="733"/>
              </a:spcBef>
              <a:buNone/>
              <a:defRPr/>
            </a:pPr>
            <a:r>
              <a:rPr lang="en-US" sz="2200" spc="-93"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Secondary employment and special advantage (Rules of Conduct #4, #5, and #14)</a:t>
            </a:r>
          </a:p>
          <a:p>
            <a:pPr marL="0" indent="0">
              <a:spcBef>
                <a:spcPts val="733"/>
              </a:spcBef>
              <a:buFont typeface="Arial"/>
              <a:buNone/>
              <a:defRPr/>
            </a:pPr>
            <a:r>
              <a:rPr lang="en-US" sz="2000" b="1" spc="-93" dirty="0">
                <a:solidFill>
                  <a:schemeClr val="tx1">
                    <a:lumMod val="65000"/>
                  </a:schemeClr>
                </a:solidFill>
                <a:latin typeface="Verdana" panose="020B0604030504040204" pitchFamily="34" charset="0"/>
                <a:ea typeface="Verdana" panose="020B0604030504040204" pitchFamily="34" charset="0"/>
                <a:cs typeface="Verdana" panose="020B0604030504040204" pitchFamily="34" charset="0"/>
              </a:rPr>
              <a:t>	</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4972" y="1327036"/>
            <a:ext cx="2363355" cy="2363355"/>
          </a:xfrm>
          <a:prstGeom prst="rect">
            <a:avLst/>
          </a:prstGeom>
        </p:spPr>
      </p:pic>
      <p:sp>
        <p:nvSpPr>
          <p:cNvPr id="7" name="TextBox 6"/>
          <p:cNvSpPr txBox="1"/>
          <p:nvPr/>
        </p:nvSpPr>
        <p:spPr>
          <a:xfrm rot="5400000">
            <a:off x="7621710" y="2252695"/>
            <a:ext cx="2210378" cy="215444"/>
          </a:xfrm>
          <a:prstGeom prst="rect">
            <a:avLst/>
          </a:prstGeom>
          <a:noFill/>
        </p:spPr>
        <p:txBody>
          <a:bodyPr wrap="square" rtlCol="0">
            <a:spAutoFit/>
          </a:bodyPr>
          <a:lstStyle/>
          <a:p>
            <a:r>
              <a:rPr lang="en-US" sz="800" dirty="0"/>
              <a:t>Carol Hu; </a:t>
            </a:r>
            <a:r>
              <a:rPr lang="en-US" sz="800"/>
              <a:t>APA Image Library</a:t>
            </a:r>
          </a:p>
        </p:txBody>
      </p:sp>
    </p:spTree>
    <p:extLst>
      <p:ext uri="{BB962C8B-B14F-4D97-AF65-F5344CB8AC3E}">
        <p14:creationId xmlns:p14="http://schemas.microsoft.com/office/powerpoint/2010/main" val="4620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789" y="463986"/>
            <a:ext cx="8250148" cy="715109"/>
          </a:xfrm>
        </p:spPr>
        <p:txBody>
          <a:bodyPr>
            <a:normAutofit/>
          </a:bodyPr>
          <a:lstStyle/>
          <a:p>
            <a:r>
              <a:rPr lang="en-US" sz="3200" b="1" dirty="0"/>
              <a:t>Ethics Topics in 2019 </a:t>
            </a:r>
            <a:br>
              <a:rPr lang="en-US" sz="1200" b="1" dirty="0"/>
            </a:br>
            <a:r>
              <a:rPr lang="en-US" sz="1200" b="1" dirty="0"/>
              <a:t>Based on misconduct cases and informal inquiries </a:t>
            </a:r>
            <a:endParaRPr lang="en-US" sz="3600" b="1" dirty="0"/>
          </a:p>
        </p:txBody>
      </p:sp>
      <p:sp>
        <p:nvSpPr>
          <p:cNvPr id="3" name="Footer Placeholder 2"/>
          <p:cNvSpPr>
            <a:spLocks noGrp="1"/>
          </p:cNvSpPr>
          <p:nvPr>
            <p:ph type="ftr" sz="quarter" idx="3"/>
          </p:nvPr>
        </p:nvSpPr>
        <p:spPr/>
        <p:txBody>
          <a:bodyPr/>
          <a:lstStyle/>
          <a:p>
            <a:r>
              <a:rPr lang="en-US"/>
              <a:t>PLANNING.ORG/NPC20</a:t>
            </a:r>
            <a:endParaRPr lang="en-US" dirty="0"/>
          </a:p>
        </p:txBody>
      </p:sp>
      <p:sp>
        <p:nvSpPr>
          <p:cNvPr id="4" name="Slide Number Placeholder 3"/>
          <p:cNvSpPr>
            <a:spLocks noGrp="1"/>
          </p:cNvSpPr>
          <p:nvPr>
            <p:ph type="sldNum" sz="quarter" idx="11"/>
          </p:nvPr>
        </p:nvSpPr>
        <p:spPr/>
        <p:txBody>
          <a:bodyPr/>
          <a:lstStyle/>
          <a:p>
            <a:fld id="{216D5D5F-38EC-E946-B767-69FF7C40D7B4}" type="slidenum">
              <a:rPr lang="en-US" smtClean="0"/>
              <a:pPr/>
              <a:t>8</a:t>
            </a:fld>
            <a:endParaRPr lang="en-US"/>
          </a:p>
        </p:txBody>
      </p:sp>
      <p:pic>
        <p:nvPicPr>
          <p:cNvPr id="5" name="Picture 4"/>
          <p:cNvPicPr>
            <a:picLocks noChangeAspect="1"/>
          </p:cNvPicPr>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l="22170" t="31168"/>
          <a:stretch/>
        </p:blipFill>
        <p:spPr>
          <a:xfrm>
            <a:off x="486893" y="1183125"/>
            <a:ext cx="5969045" cy="4079125"/>
          </a:xfrm>
          <a:prstGeom prst="rect">
            <a:avLst/>
          </a:prstGeom>
        </p:spPr>
      </p:pic>
      <p:sp>
        <p:nvSpPr>
          <p:cNvPr id="6" name="TextBox 5"/>
          <p:cNvSpPr txBox="1"/>
          <p:nvPr/>
        </p:nvSpPr>
        <p:spPr>
          <a:xfrm>
            <a:off x="6267450" y="1721918"/>
            <a:ext cx="2571749" cy="1938992"/>
          </a:xfrm>
          <a:prstGeom prst="rect">
            <a:avLst/>
          </a:prstGeom>
          <a:noFill/>
        </p:spPr>
        <p:txBody>
          <a:bodyPr wrap="square" rtlCol="0" anchor="t">
            <a:spAutoFit/>
          </a:bodyPr>
          <a:lstStyle/>
          <a:p>
            <a:r>
              <a:rPr lang="en-US" sz="2000" i="1" dirty="0">
                <a:solidFill>
                  <a:schemeClr val="bg2">
                    <a:lumMod val="50000"/>
                  </a:schemeClr>
                </a:solidFill>
              </a:rPr>
              <a:t>The most commonly-cited Rules of Conduct were: #1 (accurate information) and #7 (confidential information)</a:t>
            </a:r>
          </a:p>
        </p:txBody>
      </p:sp>
    </p:spTree>
    <p:extLst>
      <p:ext uri="{BB962C8B-B14F-4D97-AF65-F5344CB8AC3E}">
        <p14:creationId xmlns:p14="http://schemas.microsoft.com/office/powerpoint/2010/main" val="1857641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241" y="606210"/>
            <a:ext cx="8250148" cy="563366"/>
          </a:xfrm>
        </p:spPr>
        <p:txBody>
          <a:bodyPr>
            <a:normAutofit/>
          </a:bodyPr>
          <a:lstStyle/>
          <a:p>
            <a:r>
              <a:rPr lang="en-US" sz="3200" b="1" dirty="0"/>
              <a:t>Cases of the Year</a:t>
            </a:r>
          </a:p>
        </p:txBody>
      </p:sp>
      <p:sp>
        <p:nvSpPr>
          <p:cNvPr id="3" name="Footer Placeholder 2"/>
          <p:cNvSpPr>
            <a:spLocks noGrp="1"/>
          </p:cNvSpPr>
          <p:nvPr>
            <p:ph type="ftr" sz="quarter" idx="3"/>
          </p:nvPr>
        </p:nvSpPr>
        <p:spPr/>
        <p:txBody>
          <a:bodyPr/>
          <a:lstStyle/>
          <a:p>
            <a:r>
              <a:rPr lang="en-US" dirty="0"/>
              <a:t>PLANNING.ORG/NPC20</a:t>
            </a:r>
          </a:p>
        </p:txBody>
      </p:sp>
      <p:sp>
        <p:nvSpPr>
          <p:cNvPr id="4" name="Slide Number Placeholder 3"/>
          <p:cNvSpPr>
            <a:spLocks noGrp="1"/>
          </p:cNvSpPr>
          <p:nvPr>
            <p:ph type="sldNum" sz="quarter" idx="11"/>
          </p:nvPr>
        </p:nvSpPr>
        <p:spPr/>
        <p:txBody>
          <a:bodyPr/>
          <a:lstStyle/>
          <a:p>
            <a:fld id="{216D5D5F-38EC-E946-B767-69FF7C40D7B4}" type="slidenum">
              <a:rPr lang="en-US" smtClean="0"/>
              <a:pPr/>
              <a:t>9</a:t>
            </a:fld>
            <a:endParaRPr lang="en-US"/>
          </a:p>
        </p:txBody>
      </p:sp>
      <p:sp>
        <p:nvSpPr>
          <p:cNvPr id="5" name="Rectangle 4"/>
          <p:cNvSpPr/>
          <p:nvPr/>
        </p:nvSpPr>
        <p:spPr>
          <a:xfrm>
            <a:off x="411372" y="1355713"/>
            <a:ext cx="3592288" cy="2954655"/>
          </a:xfrm>
          <a:prstGeom prst="rect">
            <a:avLst/>
          </a:prstGeom>
        </p:spPr>
        <p:txBody>
          <a:bodyPr wrap="square">
            <a:spAutoFit/>
          </a:bodyPr>
          <a:lstStyle/>
          <a:p>
            <a:pPr>
              <a:spcBef>
                <a:spcPts val="550"/>
              </a:spcBef>
              <a:defRPr/>
            </a:pPr>
            <a:r>
              <a:rPr lang="en-US" sz="1600" dirty="0">
                <a:solidFill>
                  <a:schemeClr val="tx1">
                    <a:lumMod val="65000"/>
                  </a:schemeClr>
                </a:solidFill>
                <a:latin typeface="Verdana" panose="020B0604030504040204" pitchFamily="34" charset="0"/>
                <a:ea typeface="Verdana" panose="020B0604030504040204" pitchFamily="34" charset="0"/>
                <a:cs typeface="Verdana" panose="020B0604030504040204" pitchFamily="34" charset="0"/>
              </a:rPr>
              <a:t>The following ethical scenarios are largely based on real-life situations from 2019 and early 2020, although the names and locations are fictional.</a:t>
            </a:r>
          </a:p>
          <a:p>
            <a:pPr marL="356616" indent="-356616">
              <a:spcBef>
                <a:spcPts val="550"/>
              </a:spcBef>
              <a:defRPr/>
            </a:pPr>
            <a:endParaRPr lang="en-US" sz="1600" dirty="0">
              <a:solidFill>
                <a:schemeClr val="tx1">
                  <a:lumMod val="65000"/>
                </a:schemeClr>
              </a:solidFill>
              <a:latin typeface="Verdana" panose="020B0604030504040204" pitchFamily="34" charset="0"/>
              <a:ea typeface="Verdana" panose="020B0604030504040204" pitchFamily="34" charset="0"/>
              <a:cs typeface="Verdana" panose="020B0604030504040204" pitchFamily="34" charset="0"/>
            </a:endParaRPr>
          </a:p>
          <a:p>
            <a:pPr>
              <a:spcBef>
                <a:spcPts val="550"/>
              </a:spcBef>
              <a:defRPr/>
            </a:pPr>
            <a:r>
              <a:rPr lang="en-US" sz="1600" dirty="0">
                <a:solidFill>
                  <a:schemeClr val="tx1">
                    <a:lumMod val="65000"/>
                  </a:schemeClr>
                </a:solidFill>
                <a:latin typeface="Verdana" panose="020B0604030504040204" pitchFamily="34" charset="0"/>
                <a:ea typeface="Verdana" panose="020B0604030504040204" pitchFamily="34" charset="0"/>
                <a:cs typeface="Verdana" panose="020B0604030504040204" pitchFamily="34" charset="0"/>
              </a:rPr>
              <a:t>These scenarios were derived from informal inquiries or misconduct complaints reviewed by the Ethics Officer and the Ethics Committee. </a:t>
            </a:r>
          </a:p>
        </p:txBody>
      </p:sp>
      <p:pic>
        <p:nvPicPr>
          <p:cNvPr id="7" name="Picture 7" descr="A close up of a map&#10;&#10;Description generated with high confidence">
            <a:extLst>
              <a:ext uri="{FF2B5EF4-FFF2-40B4-BE49-F238E27FC236}">
                <a16:creationId xmlns:a16="http://schemas.microsoft.com/office/drawing/2014/main" id="{D8249622-B942-422C-A855-B53358530F50}"/>
              </a:ext>
            </a:extLst>
          </p:cNvPr>
          <p:cNvPicPr>
            <a:picLocks noChangeAspect="1"/>
          </p:cNvPicPr>
          <p:nvPr/>
        </p:nvPicPr>
        <p:blipFill rotWithShape="1">
          <a:blip r:embed="rId2"/>
          <a:srcRect l="1974" t="5771" r="-494" b="2331"/>
          <a:stretch/>
        </p:blipFill>
        <p:spPr>
          <a:xfrm>
            <a:off x="4468956" y="599413"/>
            <a:ext cx="4613526" cy="3927324"/>
          </a:xfrm>
          <a:prstGeom prst="rect">
            <a:avLst/>
          </a:prstGeom>
        </p:spPr>
      </p:pic>
    </p:spTree>
    <p:extLst>
      <p:ext uri="{BB962C8B-B14F-4D97-AF65-F5344CB8AC3E}">
        <p14:creationId xmlns:p14="http://schemas.microsoft.com/office/powerpoint/2010/main" val="174263548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45"/>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APA 1 1">
      <a:dk1>
        <a:srgbClr val="000000"/>
      </a:dk1>
      <a:lt1>
        <a:srgbClr val="FFFFFF"/>
      </a:lt1>
      <a:dk2>
        <a:srgbClr val="44546A"/>
      </a:dk2>
      <a:lt2>
        <a:srgbClr val="E7E6E6"/>
      </a:lt2>
      <a:accent1>
        <a:srgbClr val="F9BE00"/>
      </a:accent1>
      <a:accent2>
        <a:srgbClr val="165788"/>
      </a:accent2>
      <a:accent3>
        <a:srgbClr val="C1B900"/>
      </a:accent3>
      <a:accent4>
        <a:srgbClr val="D93B1F"/>
      </a:accent4>
      <a:accent5>
        <a:srgbClr val="0091B3"/>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PC20_@_Home_NEW" id="{C1B10FBA-E0B4-FE4F-9F2B-C75438ED88C0}" vid="{B52FF3C0-F948-D248-A9FD-D8BEB602850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3AFEDBA5A5B54AA8F3571A4105A1D3" ma:contentTypeVersion="" ma:contentTypeDescription="Create a new document." ma:contentTypeScope="" ma:versionID="0c2b95af5ae95face11bd03ff97b588b">
  <xsd:schema xmlns:xsd="http://www.w3.org/2001/XMLSchema" xmlns:xs="http://www.w3.org/2001/XMLSchema" xmlns:p="http://schemas.microsoft.com/office/2006/metadata/properties" xmlns:ns2="279D27CE-29C9-4D2C-9677-5061ABA0D7AC" xmlns:ns3="279d27ce-29c9-4d2c-9677-5061aba0d7ac" xmlns:ns4="54df0622-7af0-4973-b983-e83fc2da6e74" targetNamespace="http://schemas.microsoft.com/office/2006/metadata/properties" ma:root="true" ma:fieldsID="6eae56d5fc513b1e232d2903c2f0de68" ns2:_="" ns3:_="" ns4:_="">
    <xsd:import namespace="279D27CE-29C9-4D2C-9677-5061ABA0D7AC"/>
    <xsd:import namespace="279d27ce-29c9-4d2c-9677-5061aba0d7ac"/>
    <xsd:import namespace="54df0622-7af0-4973-b983-e83fc2da6e74"/>
    <xsd:element name="properties">
      <xsd:complexType>
        <xsd:sequence>
          <xsd:element name="documentManagement">
            <xsd:complexType>
              <xsd:all>
                <xsd:element ref="ns2:MediaServiceMetadata" minOccurs="0"/>
                <xsd:element ref="ns2: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9D27CE-29C9-4D2C-9677-5061ABA0D7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79d27ce-29c9-4d2c-9677-5061aba0d7ac" elementFormDefault="qualified">
    <xsd:import namespace="http://schemas.microsoft.com/office/2006/documentManagement/types"/>
    <xsd:import namespace="http://schemas.microsoft.com/office/infopath/2007/PartnerControls"/>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4df0622-7af0-4973-b983-e83fc2da6e7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54df0622-7af0-4973-b983-e83fc2da6e74">
      <UserInfo>
        <DisplayName>Araceli Jimenez</DisplayName>
        <AccountId>274</AccountId>
        <AccountType/>
      </UserInfo>
      <UserInfo>
        <DisplayName>Cynthia Cheski</DisplayName>
        <AccountId>60</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5457C91-8B86-436F-B724-4EE12B7DE1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9D27CE-29C9-4D2C-9677-5061ABA0D7AC"/>
    <ds:schemaRef ds:uri="279d27ce-29c9-4d2c-9677-5061aba0d7ac"/>
    <ds:schemaRef ds:uri="54df0622-7af0-4973-b983-e83fc2da6e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2F61E3B-DD47-4E3C-ADC6-A89064C0BFD6}">
  <ds:schemaRefs>
    <ds:schemaRef ds:uri="http://schemas.microsoft.com/office/2006/metadata/properties"/>
    <ds:schemaRef ds:uri="http://schemas.microsoft.com/office/infopath/2007/PartnerControls"/>
    <ds:schemaRef ds:uri="54df0622-7af0-4973-b983-e83fc2da6e74"/>
  </ds:schemaRefs>
</ds:datastoreItem>
</file>

<file path=customXml/itemProps3.xml><?xml version="1.0" encoding="utf-8"?>
<ds:datastoreItem xmlns:ds="http://schemas.openxmlformats.org/officeDocument/2006/customXml" ds:itemID="{D2F4938D-A5E7-4582-AF5E-3E9CF710132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NPC20_@_Home_template</Template>
  <TotalTime>621</TotalTime>
  <Words>4681</Words>
  <Application>Microsoft Office PowerPoint</Application>
  <PresentationFormat>On-screen Show (16:9)</PresentationFormat>
  <Paragraphs>545</Paragraphs>
  <Slides>60</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Arial</vt:lpstr>
      <vt:lpstr>Calibri</vt:lpstr>
      <vt:lpstr>Myriad Pro</vt:lpstr>
      <vt:lpstr>Myriad Pro Bold</vt:lpstr>
      <vt:lpstr>Verdana</vt:lpstr>
      <vt:lpstr>Office Theme</vt:lpstr>
      <vt:lpstr>Ethics Cases  of the Year: 2020</vt:lpstr>
      <vt:lpstr>Moderators</vt:lpstr>
      <vt:lpstr>Agenda</vt:lpstr>
      <vt:lpstr>PowerPoint Presentation</vt:lpstr>
      <vt:lpstr>AICP’s Code of Ethics Adopted in 1948 by the American Institute of Planners; rev. 1959, 1970, 1978, 1991, 2005, and 2016</vt:lpstr>
      <vt:lpstr>APA’s Ethical Principles in Planning Adopted in 1980 by the American Planning Association; revised in 1992   Guidelines for advisors, advocates, and decision makers in the planning process    </vt:lpstr>
      <vt:lpstr>Ethical Misconduct Cases in 2019(19 total) </vt:lpstr>
      <vt:lpstr>Ethics Topics in 2019  Based on misconduct cases and informal inquiries </vt:lpstr>
      <vt:lpstr>Cases of the Year</vt:lpstr>
      <vt:lpstr>Cast of Characters</vt:lpstr>
      <vt:lpstr>Scenario 1 Confidential Information</vt:lpstr>
      <vt:lpstr>Scenario 1 (contd.)</vt:lpstr>
      <vt:lpstr>Scenario 1 Questions</vt:lpstr>
      <vt:lpstr>Scenario 1 Questions (contd.)</vt:lpstr>
      <vt:lpstr>Scenario 1 Ethical Issues</vt:lpstr>
      <vt:lpstr>Scenario 1 Outcomes</vt:lpstr>
      <vt:lpstr>Scenario 2 Professional Misrepresentation</vt:lpstr>
      <vt:lpstr>Scenario 2 (contd.)</vt:lpstr>
      <vt:lpstr>Scenario 2 Questions</vt:lpstr>
      <vt:lpstr>Scenario 2 Questions (contd.)</vt:lpstr>
      <vt:lpstr>Scenario 2 Ethical Issues</vt:lpstr>
      <vt:lpstr>Scenario 2 Outcomes</vt:lpstr>
      <vt:lpstr>Scenario 3a Personal Property </vt:lpstr>
      <vt:lpstr>Scenario 3a (contd.)</vt:lpstr>
      <vt:lpstr>Scenario 3a Questions </vt:lpstr>
      <vt:lpstr>Scenario 3a Questions (contd.) </vt:lpstr>
      <vt:lpstr>Scenario 3b Personal Property </vt:lpstr>
      <vt:lpstr>Scenario 3b Questions</vt:lpstr>
      <vt:lpstr>Scenario 3b Questions (contd.)</vt:lpstr>
      <vt:lpstr>Scenario 3 Ethical Issues</vt:lpstr>
      <vt:lpstr>Scenario 3 Outcomes</vt:lpstr>
      <vt:lpstr>Scenario 4 Social Equity</vt:lpstr>
      <vt:lpstr>Scenario 4 (contd.)</vt:lpstr>
      <vt:lpstr>Scenario 4 Questions</vt:lpstr>
      <vt:lpstr>Scenario 4 Questions (contd.)</vt:lpstr>
      <vt:lpstr>Scenario 4 Ethical Issues</vt:lpstr>
      <vt:lpstr>Scenario 4 (contd.)</vt:lpstr>
      <vt:lpstr>Scenario 4 Outcomes</vt:lpstr>
      <vt:lpstr>Scenario 5 Virtual Public Engagement</vt:lpstr>
      <vt:lpstr>Scenario 5 (contd.)</vt:lpstr>
      <vt:lpstr>Scenario 5 Questions</vt:lpstr>
      <vt:lpstr>Scenario 5 Questions (contd.)</vt:lpstr>
      <vt:lpstr>Scenario 5 Ethical Issues</vt:lpstr>
      <vt:lpstr>Scenario 5  Ethical Issues (contd.)</vt:lpstr>
      <vt:lpstr>Scenario 5 Outcomes</vt:lpstr>
      <vt:lpstr>Scenario 6 Endorsements</vt:lpstr>
      <vt:lpstr>Scenario 6 (contd.)</vt:lpstr>
      <vt:lpstr>Scenario 6 Questions</vt:lpstr>
      <vt:lpstr>Scenario 6 Questions (contd.)</vt:lpstr>
      <vt:lpstr>Scenario 6 Ethical Issues</vt:lpstr>
      <vt:lpstr>Scenario 6 Outcomes</vt:lpstr>
      <vt:lpstr>Scenario 7 Elected Office</vt:lpstr>
      <vt:lpstr>Scenario 7 Questions</vt:lpstr>
      <vt:lpstr>Scenario 7 Questions (contd.)</vt:lpstr>
      <vt:lpstr>Scenario 7 Ethical Issues</vt:lpstr>
      <vt:lpstr>Scenario 7 Outcomes</vt:lpstr>
      <vt:lpstr>Optional Quiz  Which figures in planning history are the character names based on?</vt:lpstr>
      <vt:lpstr>PowerPoint Presentation</vt:lpstr>
      <vt:lpstr>Final Note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Araceli Jimenez</dc:creator>
  <cp:lastModifiedBy>Anthony, Jerry</cp:lastModifiedBy>
  <cp:revision>381</cp:revision>
  <cp:lastPrinted>2018-04-09T19:25:31Z</cp:lastPrinted>
  <dcterms:created xsi:type="dcterms:W3CDTF">2020-04-13T17:50:39Z</dcterms:created>
  <dcterms:modified xsi:type="dcterms:W3CDTF">2020-10-08T03:29:49Z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0x010100A23AFEDBA5A5B54AA8F3571A4105A1D3</vt:lpwstr>
  </property>
  <property fmtid="{D5CDD505-2E9C-101B-9397-08002B2CF9AE}" pid="3" name="Order">
    <vt:r8>100</vt:r8>
  </property>
  <property fmtid="{D5CDD505-2E9C-101B-9397-08002B2CF9AE}" pid="4" name="ArticulateGUID">
    <vt:lpwstr>4EA4AB9F-61A5-47B6-81F4-BC1CBDA53B32</vt:lpwstr>
  </property>
  <property fmtid="{D5CDD505-2E9C-101B-9397-08002B2CF9AE}" pid="5" name="ArticulatePath">
    <vt:lpwstr>https://apaplanning.sharepoint.com/dir/Shared Documents/Executive Director/Exclusive Access/ETHICS/ETHICS CASE OF THE YEAR/Ethics Cases of the Year 4.15.20_New Template</vt:lpwstr>
  </property>
</Properties>
</file>